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84" r:id="rId2"/>
    <p:sldId id="315" r:id="rId3"/>
    <p:sldId id="293" r:id="rId4"/>
    <p:sldId id="311" r:id="rId5"/>
    <p:sldId id="312" r:id="rId6"/>
    <p:sldId id="313" r:id="rId7"/>
    <p:sldId id="317" r:id="rId8"/>
    <p:sldId id="310" r:id="rId9"/>
    <p:sldId id="296" r:id="rId10"/>
    <p:sldId id="295" r:id="rId11"/>
    <p:sldId id="298" r:id="rId12"/>
    <p:sldId id="300" r:id="rId13"/>
    <p:sldId id="299" r:id="rId14"/>
    <p:sldId id="303" r:id="rId15"/>
    <p:sldId id="304" r:id="rId16"/>
    <p:sldId id="305" r:id="rId17"/>
    <p:sldId id="306" r:id="rId18"/>
    <p:sldId id="307" r:id="rId19"/>
    <p:sldId id="308" r:id="rId20"/>
    <p:sldId id="309" r:id="rId21"/>
    <p:sldId id="316" r:id="rId22"/>
    <p:sldId id="314" r:id="rId23"/>
    <p:sldId id="302"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1pPr>
    <a:lvl2pPr marL="0" marR="0" indent="457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2pPr>
    <a:lvl3pPr marL="0" marR="0" indent="914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3pPr>
    <a:lvl4pPr marL="0" marR="0" indent="1371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4pPr>
    <a:lvl5pPr marL="0" marR="0" indent="18288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5pPr>
    <a:lvl6pPr marL="0" marR="0" indent="22860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6pPr>
    <a:lvl7pPr marL="0" marR="0" indent="2743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7pPr>
    <a:lvl8pPr marL="0" marR="0" indent="3200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8pPr>
    <a:lvl9pPr marL="0" marR="0" indent="3657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2"/>
    <a:srgbClr val="5F733F"/>
    <a:srgbClr val="535760"/>
    <a:srgbClr val="3B3B3B"/>
    <a:srgbClr val="3D3C3B"/>
    <a:srgbClr val="4F3C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15"/>
    <p:restoredTop sz="94794"/>
  </p:normalViewPr>
  <p:slideViewPr>
    <p:cSldViewPr snapToGrid="0">
      <p:cViewPr varScale="1">
        <p:scale>
          <a:sx n="63" d="100"/>
          <a:sy n="63" d="100"/>
        </p:scale>
        <p:origin x="1064"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uratbadem/Desktop/_MB/Business/Nisao/Trade/Nut/Market%20Data/FAOSTAT_WALNUT%20PRODUCTION%20WORL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muratbadem/Desktop/_MB/Business/Nisao/Consultancy/Projects/Moldova/fao_II_.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Users/muratbadem/Downloads/California_Walnut_Produc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muratbadem/Downloads/California_Walnut_Produc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muratbadem/Downloads/California_Walnut_Production.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solidFill>
                  <a:schemeClr val="bg1"/>
                </a:solidFill>
              </a:rPr>
              <a:t>WALNUT</a:t>
            </a:r>
            <a:r>
              <a:rPr lang="en-US" sz="1600" baseline="0">
                <a:solidFill>
                  <a:schemeClr val="bg1"/>
                </a:solidFill>
              </a:rPr>
              <a:t> PRODUCTION  REPUBLIC OF MOLDOVA (metric tons, in-shell basis)</a:t>
            </a:r>
            <a:endParaRPr lang="en-US" sz="1600">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088985209894493E-2"/>
          <c:y val="0.14817772151758249"/>
          <c:w val="0.95215343120936458"/>
          <c:h val="0.78521925393513925"/>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2-7BC9-4B4A-85E7-4BFDFDCAC6A6}"/>
              </c:ext>
            </c:extLst>
          </c:dPt>
          <c:dPt>
            <c:idx val="11"/>
            <c:invertIfNegative val="0"/>
            <c:bubble3D val="0"/>
            <c:spPr>
              <a:solidFill>
                <a:srgbClr val="FFC000"/>
              </a:solidFill>
              <a:ln>
                <a:noFill/>
              </a:ln>
              <a:effectLst/>
            </c:spPr>
            <c:extLst>
              <c:ext xmlns:c16="http://schemas.microsoft.com/office/drawing/2014/chart" uri="{C3380CC4-5D6E-409C-BE32-E72D297353CC}">
                <c16:uniqueId val="{00000003-7BC9-4B4A-85E7-4BFDFDCAC6A6}"/>
              </c:ext>
            </c:extLst>
          </c:dPt>
          <c:dPt>
            <c:idx val="12"/>
            <c:invertIfNegative val="0"/>
            <c:bubble3D val="0"/>
            <c:spPr>
              <a:solidFill>
                <a:srgbClr val="FFC000"/>
              </a:solidFill>
              <a:ln>
                <a:noFill/>
              </a:ln>
              <a:effectLst/>
            </c:spPr>
            <c:extLst>
              <c:ext xmlns:c16="http://schemas.microsoft.com/office/drawing/2014/chart" uri="{C3380CC4-5D6E-409C-BE32-E72D297353CC}">
                <c16:uniqueId val="{00000004-7BC9-4B4A-85E7-4BFDFDCAC6A6}"/>
              </c:ext>
            </c:extLst>
          </c:dPt>
          <c:dPt>
            <c:idx val="25"/>
            <c:invertIfNegative val="0"/>
            <c:bubble3D val="0"/>
            <c:spPr>
              <a:solidFill>
                <a:srgbClr val="FFC000"/>
              </a:solidFill>
              <a:ln>
                <a:noFill/>
              </a:ln>
              <a:effectLst/>
            </c:spPr>
            <c:extLst>
              <c:ext xmlns:c16="http://schemas.microsoft.com/office/drawing/2014/chart" uri="{C3380CC4-5D6E-409C-BE32-E72D297353CC}">
                <c16:uniqueId val="{00000005-7BC9-4B4A-85E7-4BFDFDCAC6A6}"/>
              </c:ext>
            </c:extLst>
          </c:dPt>
          <c:dPt>
            <c:idx val="29"/>
            <c:invertIfNegative val="0"/>
            <c:bubble3D val="0"/>
            <c:spPr>
              <a:solidFill>
                <a:srgbClr val="FFC000"/>
              </a:solidFill>
              <a:ln>
                <a:noFill/>
              </a:ln>
              <a:effectLst/>
            </c:spPr>
            <c:extLst>
              <c:ext xmlns:c16="http://schemas.microsoft.com/office/drawing/2014/chart" uri="{C3380CC4-5D6E-409C-BE32-E72D297353CC}">
                <c16:uniqueId val="{00000006-7BC9-4B4A-85E7-4BFDFDCAC6A6}"/>
              </c:ext>
            </c:extLst>
          </c:dPt>
          <c:dPt>
            <c:idx val="30"/>
            <c:invertIfNegative val="0"/>
            <c:bubble3D val="0"/>
            <c:spPr>
              <a:solidFill>
                <a:srgbClr val="FFC000"/>
              </a:solidFill>
              <a:ln>
                <a:noFill/>
              </a:ln>
              <a:effectLst/>
            </c:spPr>
            <c:extLst>
              <c:ext xmlns:c16="http://schemas.microsoft.com/office/drawing/2014/chart" uri="{C3380CC4-5D6E-409C-BE32-E72D297353CC}">
                <c16:uniqueId val="{00000007-7BC9-4B4A-85E7-4BFDFDCAC6A6}"/>
              </c:ext>
            </c:extLst>
          </c:dPt>
          <c:dPt>
            <c:idx val="31"/>
            <c:invertIfNegative val="0"/>
            <c:bubble3D val="0"/>
            <c:spPr>
              <a:solidFill>
                <a:srgbClr val="FFC000"/>
              </a:solidFill>
              <a:ln>
                <a:noFill/>
              </a:ln>
              <a:effectLst/>
            </c:spPr>
            <c:extLst>
              <c:ext xmlns:c16="http://schemas.microsoft.com/office/drawing/2014/chart" uri="{C3380CC4-5D6E-409C-BE32-E72D297353CC}">
                <c16:uniqueId val="{00000008-7BC9-4B4A-85E7-4BFDFDCAC6A6}"/>
              </c:ext>
            </c:extLst>
          </c:dPt>
          <c:trendline>
            <c:spPr>
              <a:ln w="50800" cap="rnd">
                <a:solidFill>
                  <a:srgbClr val="FF0000"/>
                </a:solidFill>
                <a:prstDash val="sysDot"/>
              </a:ln>
              <a:effectLst/>
            </c:spPr>
            <c:trendlineType val="linear"/>
            <c:dispRSqr val="0"/>
            <c:dispEq val="0"/>
          </c:trendline>
          <c:cat>
            <c:numRef>
              <c:f>Sheet2!$K$23:$AP$23</c:f>
              <c:numCache>
                <c:formatCode>General</c:formatCode>
                <c:ptCount val="32"/>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numCache>
            </c:numRef>
          </c:cat>
          <c:val>
            <c:numRef>
              <c:f>Sheet2!$K$24:$AP$24</c:f>
              <c:numCache>
                <c:formatCode>#,##0</c:formatCode>
                <c:ptCount val="32"/>
                <c:pt idx="0">
                  <c:v>11273</c:v>
                </c:pt>
                <c:pt idx="1">
                  <c:v>19800</c:v>
                </c:pt>
                <c:pt idx="2">
                  <c:v>15050</c:v>
                </c:pt>
                <c:pt idx="3">
                  <c:v>7338</c:v>
                </c:pt>
                <c:pt idx="4">
                  <c:v>6303</c:v>
                </c:pt>
                <c:pt idx="5">
                  <c:v>5668</c:v>
                </c:pt>
                <c:pt idx="6">
                  <c:v>10490</c:v>
                </c:pt>
                <c:pt idx="7">
                  <c:v>6530</c:v>
                </c:pt>
                <c:pt idx="8">
                  <c:v>5992</c:v>
                </c:pt>
                <c:pt idx="9">
                  <c:v>7494</c:v>
                </c:pt>
                <c:pt idx="10">
                  <c:v>13898</c:v>
                </c:pt>
                <c:pt idx="11">
                  <c:v>17991</c:v>
                </c:pt>
                <c:pt idx="12">
                  <c:v>17917</c:v>
                </c:pt>
                <c:pt idx="13">
                  <c:v>13369</c:v>
                </c:pt>
                <c:pt idx="14">
                  <c:v>10780</c:v>
                </c:pt>
                <c:pt idx="15">
                  <c:v>10092</c:v>
                </c:pt>
                <c:pt idx="16">
                  <c:v>13742</c:v>
                </c:pt>
                <c:pt idx="17">
                  <c:v>9829</c:v>
                </c:pt>
                <c:pt idx="18">
                  <c:v>11583</c:v>
                </c:pt>
                <c:pt idx="19">
                  <c:v>14016</c:v>
                </c:pt>
                <c:pt idx="20">
                  <c:v>9062</c:v>
                </c:pt>
                <c:pt idx="21">
                  <c:v>12688</c:v>
                </c:pt>
                <c:pt idx="22">
                  <c:v>13115</c:v>
                </c:pt>
                <c:pt idx="23">
                  <c:v>11036</c:v>
                </c:pt>
                <c:pt idx="24">
                  <c:v>13825</c:v>
                </c:pt>
                <c:pt idx="25">
                  <c:v>18520</c:v>
                </c:pt>
                <c:pt idx="26">
                  <c:v>18247</c:v>
                </c:pt>
                <c:pt idx="27">
                  <c:v>17706</c:v>
                </c:pt>
                <c:pt idx="28">
                  <c:v>14669</c:v>
                </c:pt>
                <c:pt idx="29">
                  <c:v>19125</c:v>
                </c:pt>
                <c:pt idx="30">
                  <c:v>19120</c:v>
                </c:pt>
                <c:pt idx="31">
                  <c:v>20590</c:v>
                </c:pt>
              </c:numCache>
            </c:numRef>
          </c:val>
          <c:extLst>
            <c:ext xmlns:c16="http://schemas.microsoft.com/office/drawing/2014/chart" uri="{C3380CC4-5D6E-409C-BE32-E72D297353CC}">
              <c16:uniqueId val="{00000001-7BC9-4B4A-85E7-4BFDFDCAC6A6}"/>
            </c:ext>
          </c:extLst>
        </c:ser>
        <c:dLbls>
          <c:showLegendKey val="0"/>
          <c:showVal val="0"/>
          <c:showCatName val="0"/>
          <c:showSerName val="0"/>
          <c:showPercent val="0"/>
          <c:showBubbleSize val="0"/>
        </c:dLbls>
        <c:gapWidth val="150"/>
        <c:axId val="1561063104"/>
        <c:axId val="1561064816"/>
      </c:barChart>
      <c:catAx>
        <c:axId val="156106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Avenir Next" panose="020B0503020202020204" pitchFamily="34" charset="0"/>
                <a:ea typeface="+mn-ea"/>
                <a:cs typeface="+mn-cs"/>
              </a:defRPr>
            </a:pPr>
            <a:endParaRPr lang="en-US"/>
          </a:p>
        </c:txPr>
        <c:crossAx val="1561064816"/>
        <c:crosses val="autoZero"/>
        <c:auto val="1"/>
        <c:lblAlgn val="ctr"/>
        <c:lblOffset val="100"/>
        <c:noMultiLvlLbl val="0"/>
      </c:catAx>
      <c:valAx>
        <c:axId val="1561064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Avenir Next" panose="020B0503020202020204" pitchFamily="34" charset="0"/>
                <a:ea typeface="+mn-ea"/>
                <a:cs typeface="+mn-cs"/>
              </a:defRPr>
            </a:pPr>
            <a:endParaRPr lang="en-US"/>
          </a:p>
        </c:txPr>
        <c:crossAx val="1561063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r>
              <a:rPr lang="en-US" sz="2000">
                <a:solidFill>
                  <a:schemeClr val="bg1"/>
                </a:solidFill>
              </a:rPr>
              <a:t>Moldovan Net Walnut Exports (metric tons,</a:t>
            </a:r>
            <a:r>
              <a:rPr lang="en-US" sz="2000" baseline="0">
                <a:solidFill>
                  <a:schemeClr val="bg1"/>
                </a:solidFill>
              </a:rPr>
              <a:t> in-shell equivalent)</a:t>
            </a:r>
            <a:endParaRPr lang="en-US" sz="2000">
              <a:solidFill>
                <a:schemeClr val="bg1"/>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blipFill>
              <a:blip xmlns:r="http://schemas.openxmlformats.org/officeDocument/2006/relationships" r:embed="rId3"/>
              <a:stretch>
                <a:fillRect/>
              </a:stretch>
            </a:blipFill>
            <a:ln>
              <a:solidFill>
                <a:schemeClr val="bg1"/>
              </a:solidFill>
            </a:ln>
            <a:effectLst/>
          </c:spPr>
          <c:invertIfNegative val="0"/>
          <c:trendline>
            <c:spPr>
              <a:ln w="44450" cap="rnd">
                <a:solidFill>
                  <a:srgbClr val="FFFF00"/>
                </a:solidFill>
                <a:prstDash val="sysDot"/>
              </a:ln>
              <a:effectLst/>
            </c:spPr>
            <c:trendlineType val="movingAvg"/>
            <c:period val="2"/>
            <c:dispRSqr val="0"/>
            <c:dispEq val="0"/>
          </c:trendline>
          <c:cat>
            <c:numRef>
              <c:f>Sheet1!$C$17:$K$17</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Sheet1!$C$21:$K$21</c:f>
              <c:numCache>
                <c:formatCode>#,##0</c:formatCode>
                <c:ptCount val="9"/>
                <c:pt idx="0">
                  <c:v>25654.07</c:v>
                </c:pt>
                <c:pt idx="1">
                  <c:v>26295.06111111111</c:v>
                </c:pt>
                <c:pt idx="2">
                  <c:v>24789.147777777776</c:v>
                </c:pt>
                <c:pt idx="3">
                  <c:v>20662.236666666675</c:v>
                </c:pt>
                <c:pt idx="4">
                  <c:v>27178.974444444444</c:v>
                </c:pt>
                <c:pt idx="5">
                  <c:v>19397.537777777779</c:v>
                </c:pt>
                <c:pt idx="6">
                  <c:v>8982.4588888888848</c:v>
                </c:pt>
                <c:pt idx="7">
                  <c:v>10818.98111111111</c:v>
                </c:pt>
                <c:pt idx="8">
                  <c:v>13841.406666666664</c:v>
                </c:pt>
              </c:numCache>
            </c:numRef>
          </c:val>
          <c:extLst>
            <c:ext xmlns:c16="http://schemas.microsoft.com/office/drawing/2014/chart" uri="{C3380CC4-5D6E-409C-BE32-E72D297353CC}">
              <c16:uniqueId val="{00000001-71EC-044C-9C4C-10B7784372A4}"/>
            </c:ext>
          </c:extLst>
        </c:ser>
        <c:dLbls>
          <c:showLegendKey val="0"/>
          <c:showVal val="0"/>
          <c:showCatName val="0"/>
          <c:showSerName val="0"/>
          <c:showPercent val="0"/>
          <c:showBubbleSize val="0"/>
        </c:dLbls>
        <c:gapWidth val="219"/>
        <c:overlap val="-27"/>
        <c:axId val="612128607"/>
        <c:axId val="560979999"/>
      </c:barChart>
      <c:catAx>
        <c:axId val="612128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560979999"/>
        <c:crosses val="autoZero"/>
        <c:auto val="1"/>
        <c:lblAlgn val="ctr"/>
        <c:lblOffset val="100"/>
        <c:noMultiLvlLbl val="0"/>
      </c:catAx>
      <c:valAx>
        <c:axId val="5609799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612128607"/>
        <c:crosses val="autoZero"/>
        <c:crossBetween val="between"/>
      </c:valAx>
      <c:spPr>
        <a:no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solidFill>
                  <a:schemeClr val="bg1"/>
                </a:solidFill>
              </a:rPr>
              <a:t>EVOLUTION  OF  WALNUT  PRODUCTION  IN  CALIFORNIA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1842199562951262E-2"/>
          <c:y val="8.6100976878457733E-2"/>
          <c:w val="0.9298352753650696"/>
          <c:h val="0.8570280729664751"/>
        </c:manualLayout>
      </c:layout>
      <c:barChart>
        <c:barDir val="col"/>
        <c:grouping val="clustered"/>
        <c:varyColors val="0"/>
        <c:ser>
          <c:idx val="0"/>
          <c:order val="0"/>
          <c:spPr>
            <a:solidFill>
              <a:schemeClr val="accent1"/>
            </a:solidFill>
            <a:ln>
              <a:noFill/>
            </a:ln>
            <a:effectLst/>
          </c:spPr>
          <c:invertIfNegative val="0"/>
          <c:dPt>
            <c:idx val="37"/>
            <c:invertIfNegative val="0"/>
            <c:bubble3D val="0"/>
            <c:spPr>
              <a:solidFill>
                <a:srgbClr val="FFC002"/>
              </a:solidFill>
              <a:ln>
                <a:noFill/>
              </a:ln>
              <a:effectLst/>
            </c:spPr>
            <c:extLst>
              <c:ext xmlns:c16="http://schemas.microsoft.com/office/drawing/2014/chart" uri="{C3380CC4-5D6E-409C-BE32-E72D297353CC}">
                <c16:uniqueId val="{00000002-7E53-CF4A-B02A-6ABC776861B0}"/>
              </c:ext>
            </c:extLst>
          </c:dPt>
          <c:dPt>
            <c:idx val="40"/>
            <c:invertIfNegative val="0"/>
            <c:bubble3D val="0"/>
            <c:spPr>
              <a:solidFill>
                <a:srgbClr val="FFC002"/>
              </a:solidFill>
              <a:ln>
                <a:noFill/>
              </a:ln>
              <a:effectLst/>
            </c:spPr>
            <c:extLst>
              <c:ext xmlns:c16="http://schemas.microsoft.com/office/drawing/2014/chart" uri="{C3380CC4-5D6E-409C-BE32-E72D297353CC}">
                <c16:uniqueId val="{00000001-7E53-CF4A-B02A-6ABC776861B0}"/>
              </c:ext>
            </c:extLst>
          </c:dPt>
          <c:trendline>
            <c:spPr>
              <a:ln w="60325" cap="rnd">
                <a:solidFill>
                  <a:srgbClr val="FF0000"/>
                </a:solidFill>
                <a:prstDash val="sysDot"/>
              </a:ln>
              <a:effectLst/>
            </c:spPr>
            <c:trendlineType val="linear"/>
            <c:dispRSqr val="0"/>
            <c:dispEq val="0"/>
          </c:trendline>
          <c:cat>
            <c:numRef>
              <c:f>Sheet1!$G$4:$G$45</c:f>
              <c:numCache>
                <c:formatCode>General</c:formatCode>
                <c:ptCount val="42"/>
                <c:pt idx="0">
                  <c:v>1920</c:v>
                </c:pt>
                <c:pt idx="1">
                  <c:v>1930</c:v>
                </c:pt>
                <c:pt idx="2">
                  <c:v>1940</c:v>
                </c:pt>
                <c:pt idx="3">
                  <c:v>1950</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pt idx="38">
                  <c:v>2021</c:v>
                </c:pt>
                <c:pt idx="39">
                  <c:v>2022</c:v>
                </c:pt>
                <c:pt idx="40">
                  <c:v>2023</c:v>
                </c:pt>
                <c:pt idx="41">
                  <c:v>2024</c:v>
                </c:pt>
              </c:numCache>
            </c:numRef>
          </c:cat>
          <c:val>
            <c:numRef>
              <c:f>Sheet1!$H$4:$H$45</c:f>
              <c:numCache>
                <c:formatCode>#,##0</c:formatCode>
                <c:ptCount val="42"/>
                <c:pt idx="0">
                  <c:v>23000</c:v>
                </c:pt>
                <c:pt idx="1">
                  <c:v>36000</c:v>
                </c:pt>
                <c:pt idx="2">
                  <c:v>41000</c:v>
                </c:pt>
                <c:pt idx="3">
                  <c:v>37000</c:v>
                </c:pt>
                <c:pt idx="4">
                  <c:v>223000</c:v>
                </c:pt>
                <c:pt idx="5">
                  <c:v>186000</c:v>
                </c:pt>
                <c:pt idx="6">
                  <c:v>189000</c:v>
                </c:pt>
                <c:pt idx="7">
                  <c:v>188000</c:v>
                </c:pt>
                <c:pt idx="8">
                  <c:v>189000</c:v>
                </c:pt>
                <c:pt idx="9">
                  <c:v>216000</c:v>
                </c:pt>
                <c:pt idx="10">
                  <c:v>216000</c:v>
                </c:pt>
                <c:pt idx="11">
                  <c:v>216000</c:v>
                </c:pt>
                <c:pt idx="12">
                  <c:v>211000</c:v>
                </c:pt>
                <c:pt idx="13">
                  <c:v>243000</c:v>
                </c:pt>
                <c:pt idx="14">
                  <c:v>243000</c:v>
                </c:pt>
                <c:pt idx="15">
                  <c:v>255000</c:v>
                </c:pt>
                <c:pt idx="16">
                  <c:v>255000</c:v>
                </c:pt>
                <c:pt idx="17">
                  <c:v>216000</c:v>
                </c:pt>
                <c:pt idx="18">
                  <c:v>254000</c:v>
                </c:pt>
                <c:pt idx="19">
                  <c:v>254000</c:v>
                </c:pt>
                <c:pt idx="20">
                  <c:v>294000</c:v>
                </c:pt>
                <c:pt idx="21">
                  <c:v>293000</c:v>
                </c:pt>
                <c:pt idx="22">
                  <c:v>320000</c:v>
                </c:pt>
                <c:pt idx="23">
                  <c:v>312000</c:v>
                </c:pt>
                <c:pt idx="24">
                  <c:v>296000</c:v>
                </c:pt>
                <c:pt idx="25">
                  <c:v>393000</c:v>
                </c:pt>
                <c:pt idx="26">
                  <c:v>394000</c:v>
                </c:pt>
                <c:pt idx="27">
                  <c:v>454000</c:v>
                </c:pt>
                <c:pt idx="28">
                  <c:v>415000</c:v>
                </c:pt>
                <c:pt idx="29">
                  <c:v>448000</c:v>
                </c:pt>
                <c:pt idx="30">
                  <c:v>443000</c:v>
                </c:pt>
                <c:pt idx="31">
                  <c:v>514000</c:v>
                </c:pt>
                <c:pt idx="32">
                  <c:v>546000</c:v>
                </c:pt>
                <c:pt idx="33">
                  <c:v>621000</c:v>
                </c:pt>
                <c:pt idx="34">
                  <c:v>567000</c:v>
                </c:pt>
                <c:pt idx="35">
                  <c:v>612000</c:v>
                </c:pt>
                <c:pt idx="36">
                  <c:v>590000</c:v>
                </c:pt>
                <c:pt idx="37">
                  <c:v>711000</c:v>
                </c:pt>
                <c:pt idx="38">
                  <c:v>660000</c:v>
                </c:pt>
                <c:pt idx="39">
                  <c:v>677000</c:v>
                </c:pt>
                <c:pt idx="40">
                  <c:v>742000</c:v>
                </c:pt>
                <c:pt idx="41">
                  <c:v>603000</c:v>
                </c:pt>
              </c:numCache>
            </c:numRef>
          </c:val>
          <c:extLst>
            <c:ext xmlns:c16="http://schemas.microsoft.com/office/drawing/2014/chart" uri="{C3380CC4-5D6E-409C-BE32-E72D297353CC}">
              <c16:uniqueId val="{00000000-56A9-354A-B6EF-EF4694C7E10D}"/>
            </c:ext>
          </c:extLst>
        </c:ser>
        <c:dLbls>
          <c:showLegendKey val="0"/>
          <c:showVal val="0"/>
          <c:showCatName val="0"/>
          <c:showSerName val="0"/>
          <c:showPercent val="0"/>
          <c:showBubbleSize val="0"/>
        </c:dLbls>
        <c:gapWidth val="150"/>
        <c:axId val="1561063104"/>
        <c:axId val="1561064816"/>
      </c:barChart>
      <c:catAx>
        <c:axId val="156106310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1561064816"/>
        <c:crosses val="autoZero"/>
        <c:auto val="1"/>
        <c:lblAlgn val="ctr"/>
        <c:lblOffset val="100"/>
        <c:noMultiLvlLbl val="0"/>
      </c:catAx>
      <c:valAx>
        <c:axId val="1561064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561063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solidFill>
                  <a:schemeClr val="bg1"/>
                </a:solidFill>
              </a:rPr>
              <a:t>EVOLUTION  OF  WALNUT  PRODUCTION  IN  CALIFORNIA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1842199562951262E-2"/>
          <c:y val="8.6100976878457733E-2"/>
          <c:w val="0.9298352753650696"/>
          <c:h val="0.8570280729664751"/>
        </c:manualLayout>
      </c:layout>
      <c:barChart>
        <c:barDir val="col"/>
        <c:grouping val="clustered"/>
        <c:varyColors val="0"/>
        <c:dLbls>
          <c:showLegendKey val="0"/>
          <c:showVal val="0"/>
          <c:showCatName val="0"/>
          <c:showSerName val="0"/>
          <c:showPercent val="0"/>
          <c:showBubbleSize val="0"/>
        </c:dLbls>
        <c:gapWidth val="150"/>
        <c:axId val="1561063104"/>
        <c:axId val="1561064816"/>
      </c:barChart>
      <c:catAx>
        <c:axId val="156106310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1561064816"/>
        <c:crosses val="autoZero"/>
        <c:auto val="1"/>
        <c:lblAlgn val="ctr"/>
        <c:lblOffset val="100"/>
        <c:noMultiLvlLbl val="0"/>
      </c:catAx>
      <c:valAx>
        <c:axId val="1561064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5610631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u="none" strike="noStrike" kern="1200" spc="0" baseline="0">
                <a:solidFill>
                  <a:schemeClr val="bg1"/>
                </a:solidFill>
              </a:rPr>
              <a:t>EVOLUTION  OF  WALNUT  PRODUCTION  IN  CHILE</a:t>
            </a:r>
          </a:p>
        </c:rich>
      </c:tx>
      <c:layout>
        <c:manualLayout>
          <c:xMode val="edge"/>
          <c:yMode val="edge"/>
          <c:x val="0.38460817412634291"/>
          <c:y val="9.446076201307933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670903760671059E-2"/>
          <c:y val="3.2020756326414559E-2"/>
          <c:w val="0.87172994692986261"/>
          <c:h val="0.77286096104634616"/>
        </c:manualLayout>
      </c:layout>
      <c:barChart>
        <c:barDir val="col"/>
        <c:grouping val="clustered"/>
        <c:varyColors val="0"/>
        <c:ser>
          <c:idx val="0"/>
          <c:order val="0"/>
          <c:spPr>
            <a:solidFill>
              <a:schemeClr val="accent1"/>
            </a:solidFill>
            <a:ln>
              <a:noFill/>
            </a:ln>
            <a:effectLst/>
          </c:spPr>
          <c:invertIfNegative val="0"/>
          <c:cat>
            <c:numRef>
              <c:f>Sheet1!$F$57:$F$86</c:f>
              <c:numCache>
                <c:formatCode>General</c:formatCode>
                <c:ptCount val="30"/>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pt idx="29">
                  <c:v>2023</c:v>
                </c:pt>
              </c:numCache>
            </c:numRef>
          </c:cat>
          <c:val>
            <c:numRef>
              <c:f>Sheet1!$G$57:$G$86</c:f>
              <c:numCache>
                <c:formatCode>#,##0</c:formatCode>
                <c:ptCount val="30"/>
                <c:pt idx="0">
                  <c:v>9500</c:v>
                </c:pt>
                <c:pt idx="1">
                  <c:v>9800</c:v>
                </c:pt>
                <c:pt idx="2">
                  <c:v>8800</c:v>
                </c:pt>
                <c:pt idx="3">
                  <c:v>10950</c:v>
                </c:pt>
                <c:pt idx="4">
                  <c:v>9955</c:v>
                </c:pt>
                <c:pt idx="5">
                  <c:v>12000</c:v>
                </c:pt>
                <c:pt idx="6">
                  <c:v>10000</c:v>
                </c:pt>
                <c:pt idx="7">
                  <c:v>11800</c:v>
                </c:pt>
                <c:pt idx="8">
                  <c:v>12400</c:v>
                </c:pt>
                <c:pt idx="9">
                  <c:v>13800</c:v>
                </c:pt>
                <c:pt idx="10">
                  <c:v>14000</c:v>
                </c:pt>
                <c:pt idx="11">
                  <c:v>17700</c:v>
                </c:pt>
                <c:pt idx="12">
                  <c:v>22200</c:v>
                </c:pt>
                <c:pt idx="13">
                  <c:v>26000</c:v>
                </c:pt>
                <c:pt idx="14">
                  <c:v>30000</c:v>
                </c:pt>
                <c:pt idx="15">
                  <c:v>32000</c:v>
                </c:pt>
                <c:pt idx="16">
                  <c:v>42000</c:v>
                </c:pt>
                <c:pt idx="17">
                  <c:v>40000</c:v>
                </c:pt>
                <c:pt idx="18">
                  <c:v>53000</c:v>
                </c:pt>
                <c:pt idx="19">
                  <c:v>62000</c:v>
                </c:pt>
                <c:pt idx="20">
                  <c:v>65000</c:v>
                </c:pt>
                <c:pt idx="21">
                  <c:v>81634</c:v>
                </c:pt>
                <c:pt idx="22">
                  <c:v>80000</c:v>
                </c:pt>
                <c:pt idx="23">
                  <c:v>119000</c:v>
                </c:pt>
                <c:pt idx="24">
                  <c:v>150000</c:v>
                </c:pt>
                <c:pt idx="25">
                  <c:v>140400</c:v>
                </c:pt>
                <c:pt idx="26">
                  <c:v>161000</c:v>
                </c:pt>
                <c:pt idx="27">
                  <c:v>175000</c:v>
                </c:pt>
                <c:pt idx="28">
                  <c:v>192000</c:v>
                </c:pt>
                <c:pt idx="29">
                  <c:v>198000</c:v>
                </c:pt>
              </c:numCache>
            </c:numRef>
          </c:val>
          <c:extLst>
            <c:ext xmlns:c16="http://schemas.microsoft.com/office/drawing/2014/chart" uri="{C3380CC4-5D6E-409C-BE32-E72D297353CC}">
              <c16:uniqueId val="{00000000-BFD1-E04D-A3F8-5421B2DC1CA3}"/>
            </c:ext>
          </c:extLst>
        </c:ser>
        <c:dLbls>
          <c:showLegendKey val="0"/>
          <c:showVal val="0"/>
          <c:showCatName val="0"/>
          <c:showSerName val="0"/>
          <c:showPercent val="0"/>
          <c:showBubbleSize val="0"/>
        </c:dLbls>
        <c:gapWidth val="150"/>
        <c:axId val="1561063104"/>
        <c:axId val="1561064816"/>
      </c:barChart>
      <c:catAx>
        <c:axId val="156106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561064816"/>
        <c:crosses val="autoZero"/>
        <c:auto val="1"/>
        <c:lblAlgn val="ctr"/>
        <c:lblOffset val="100"/>
        <c:noMultiLvlLbl val="0"/>
      </c:catAx>
      <c:valAx>
        <c:axId val="1561064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561063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26C1B-DE5E-1285-8CFA-48226590F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0B0D4-E88E-DA6D-C445-9319866101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960540-43A8-32EA-831D-D8D0E88BF906}"/>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D027AA03-767C-3A16-2B4A-2105D1D87694}"/>
              </a:ext>
            </a:extLst>
          </p:cNvPr>
          <p:cNvSpPr>
            <a:spLocks noGrp="1"/>
          </p:cNvSpPr>
          <p:nvPr>
            <p:ph type="sldNum" sz="quarter" idx="5"/>
          </p:nvPr>
        </p:nvSpPr>
        <p:spPr/>
        <p:txBody>
          <a:bodyPr/>
          <a:lstStyle/>
          <a:p>
            <a:fld id="{DE821173-6A9D-BE4B-9873-FD2A46963CCA}" type="slidenum">
              <a:rPr lang="en-US"/>
              <a:t>1</a:t>
            </a:fld>
            <a:endParaRPr lang="en-US" dirty="0"/>
          </a:p>
        </p:txBody>
      </p:sp>
    </p:spTree>
    <p:extLst>
      <p:ext uri="{BB962C8B-B14F-4D97-AF65-F5344CB8AC3E}">
        <p14:creationId xmlns:p14="http://schemas.microsoft.com/office/powerpoint/2010/main" val="176251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824F5-555A-C0C4-6566-6B3A107FB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D37E5-B3A1-859E-95D3-4CB0CB1E1E4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D1DA54-C255-BEEB-9267-D6A5FF5D2A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6B9BCF-480E-8234-4B11-8F7CA7FA5B5C}"/>
              </a:ext>
            </a:extLst>
          </p:cNvPr>
          <p:cNvSpPr>
            <a:spLocks noGrp="1"/>
          </p:cNvSpPr>
          <p:nvPr>
            <p:ph type="sldNum" sz="quarter" idx="5"/>
          </p:nvPr>
        </p:nvSpPr>
        <p:spPr/>
        <p:txBody>
          <a:bodyPr/>
          <a:lstStyle/>
          <a:p>
            <a:fld id="{DE821173-6A9D-BE4B-9873-FD2A46963CCA}" type="slidenum">
              <a:rPr lang="en-US"/>
              <a:t>10</a:t>
            </a:fld>
            <a:endParaRPr lang="en-US" dirty="0"/>
          </a:p>
        </p:txBody>
      </p:sp>
    </p:spTree>
    <p:extLst>
      <p:ext uri="{BB962C8B-B14F-4D97-AF65-F5344CB8AC3E}">
        <p14:creationId xmlns:p14="http://schemas.microsoft.com/office/powerpoint/2010/main" val="4100548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C8CC-8331-BEC5-5F3F-0756E23B7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3F1C4-7410-0D3E-7C66-FDF291158F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F0E6039-A12C-C241-C8F1-FD21336BF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9CCE31-8963-F95D-F2CF-EAA346506699}"/>
              </a:ext>
            </a:extLst>
          </p:cNvPr>
          <p:cNvSpPr>
            <a:spLocks noGrp="1"/>
          </p:cNvSpPr>
          <p:nvPr>
            <p:ph type="sldNum" sz="quarter" idx="5"/>
          </p:nvPr>
        </p:nvSpPr>
        <p:spPr/>
        <p:txBody>
          <a:bodyPr/>
          <a:lstStyle/>
          <a:p>
            <a:fld id="{DE821173-6A9D-BE4B-9873-FD2A46963CCA}" type="slidenum">
              <a:rPr lang="en-US"/>
              <a:t>11</a:t>
            </a:fld>
            <a:endParaRPr lang="en-US" dirty="0"/>
          </a:p>
        </p:txBody>
      </p:sp>
    </p:spTree>
    <p:extLst>
      <p:ext uri="{BB962C8B-B14F-4D97-AF65-F5344CB8AC3E}">
        <p14:creationId xmlns:p14="http://schemas.microsoft.com/office/powerpoint/2010/main" val="52543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17AB6-A642-8944-328C-3F8244BC7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C1520-CCEB-F579-7AFC-66F9B7A1214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9664596-B2C9-D1CE-FE73-01F2BDC3DA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D8F534-A9DC-6670-DBC5-94C410DCFEB2}"/>
              </a:ext>
            </a:extLst>
          </p:cNvPr>
          <p:cNvSpPr>
            <a:spLocks noGrp="1"/>
          </p:cNvSpPr>
          <p:nvPr>
            <p:ph type="sldNum" sz="quarter" idx="5"/>
          </p:nvPr>
        </p:nvSpPr>
        <p:spPr/>
        <p:txBody>
          <a:bodyPr/>
          <a:lstStyle/>
          <a:p>
            <a:fld id="{DE821173-6A9D-BE4B-9873-FD2A46963CCA}" type="slidenum">
              <a:rPr lang="en-US"/>
              <a:t>12</a:t>
            </a:fld>
            <a:endParaRPr lang="en-US" dirty="0"/>
          </a:p>
        </p:txBody>
      </p:sp>
    </p:spTree>
    <p:extLst>
      <p:ext uri="{BB962C8B-B14F-4D97-AF65-F5344CB8AC3E}">
        <p14:creationId xmlns:p14="http://schemas.microsoft.com/office/powerpoint/2010/main" val="3290479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7E3AB-7599-0E75-F1DA-827ED5070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79D8D-939E-129D-5745-D53F6CA5354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878764-2FBE-B40A-D104-BA0DFAEBD8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B51424-2D13-C9A4-E20F-290E70DC58F3}"/>
              </a:ext>
            </a:extLst>
          </p:cNvPr>
          <p:cNvSpPr>
            <a:spLocks noGrp="1"/>
          </p:cNvSpPr>
          <p:nvPr>
            <p:ph type="sldNum" sz="quarter" idx="5"/>
          </p:nvPr>
        </p:nvSpPr>
        <p:spPr/>
        <p:txBody>
          <a:bodyPr/>
          <a:lstStyle/>
          <a:p>
            <a:fld id="{DE821173-6A9D-BE4B-9873-FD2A46963CCA}" type="slidenum">
              <a:rPr lang="en-US"/>
              <a:t>13</a:t>
            </a:fld>
            <a:endParaRPr lang="en-US" dirty="0"/>
          </a:p>
        </p:txBody>
      </p:sp>
    </p:spTree>
    <p:extLst>
      <p:ext uri="{BB962C8B-B14F-4D97-AF65-F5344CB8AC3E}">
        <p14:creationId xmlns:p14="http://schemas.microsoft.com/office/powerpoint/2010/main" val="2871556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C80D3-C218-9B9D-738E-50A5DC2DE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5FC73-E408-7595-B4E8-682A11A4C2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1D6BC99-570D-E2B9-B222-B739B1C164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3F7C39-C4E7-6C8F-0F1D-84841CE641BD}"/>
              </a:ext>
            </a:extLst>
          </p:cNvPr>
          <p:cNvSpPr>
            <a:spLocks noGrp="1"/>
          </p:cNvSpPr>
          <p:nvPr>
            <p:ph type="sldNum" sz="quarter" idx="5"/>
          </p:nvPr>
        </p:nvSpPr>
        <p:spPr/>
        <p:txBody>
          <a:bodyPr/>
          <a:lstStyle/>
          <a:p>
            <a:fld id="{DE821173-6A9D-BE4B-9873-FD2A46963CCA}" type="slidenum">
              <a:rPr lang="en-US"/>
              <a:t>14</a:t>
            </a:fld>
            <a:endParaRPr lang="en-US" dirty="0"/>
          </a:p>
        </p:txBody>
      </p:sp>
    </p:spTree>
    <p:extLst>
      <p:ext uri="{BB962C8B-B14F-4D97-AF65-F5344CB8AC3E}">
        <p14:creationId xmlns:p14="http://schemas.microsoft.com/office/powerpoint/2010/main" val="1626858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6C4D3-A482-5E23-D0E7-5F8074F22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D8C74-E981-1E22-E4A3-4A03D467AA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6925B51-79CE-4173-9089-FDB138B2D8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D2C8C4-C155-D8E5-EFB0-05CADE0342C8}"/>
              </a:ext>
            </a:extLst>
          </p:cNvPr>
          <p:cNvSpPr>
            <a:spLocks noGrp="1"/>
          </p:cNvSpPr>
          <p:nvPr>
            <p:ph type="sldNum" sz="quarter" idx="5"/>
          </p:nvPr>
        </p:nvSpPr>
        <p:spPr/>
        <p:txBody>
          <a:bodyPr/>
          <a:lstStyle/>
          <a:p>
            <a:fld id="{DE821173-6A9D-BE4B-9873-FD2A46963CCA}" type="slidenum">
              <a:rPr lang="en-US"/>
              <a:t>15</a:t>
            </a:fld>
            <a:endParaRPr lang="en-US" dirty="0"/>
          </a:p>
        </p:txBody>
      </p:sp>
    </p:spTree>
    <p:extLst>
      <p:ext uri="{BB962C8B-B14F-4D97-AF65-F5344CB8AC3E}">
        <p14:creationId xmlns:p14="http://schemas.microsoft.com/office/powerpoint/2010/main" val="1833126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32175-7165-3145-CCED-56FF4B161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14CAA-DA53-E5A0-54E5-D72A335DF7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776FCF3-B162-2538-88C1-3CF4DDD57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5C8198-E7F3-F0C1-439C-D47D78E4F998}"/>
              </a:ext>
            </a:extLst>
          </p:cNvPr>
          <p:cNvSpPr>
            <a:spLocks noGrp="1"/>
          </p:cNvSpPr>
          <p:nvPr>
            <p:ph type="sldNum" sz="quarter" idx="5"/>
          </p:nvPr>
        </p:nvSpPr>
        <p:spPr/>
        <p:txBody>
          <a:bodyPr/>
          <a:lstStyle/>
          <a:p>
            <a:fld id="{DE821173-6A9D-BE4B-9873-FD2A46963CCA}" type="slidenum">
              <a:rPr lang="en-US"/>
              <a:t>16</a:t>
            </a:fld>
            <a:endParaRPr lang="en-US" dirty="0"/>
          </a:p>
        </p:txBody>
      </p:sp>
    </p:spTree>
    <p:extLst>
      <p:ext uri="{BB962C8B-B14F-4D97-AF65-F5344CB8AC3E}">
        <p14:creationId xmlns:p14="http://schemas.microsoft.com/office/powerpoint/2010/main" val="2373928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BE509-F112-A41C-0E81-48797E4E5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32450-016B-DEE8-A2BB-A5247CF462D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3A2D68B-9766-FEEB-ABA3-3CF0233741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3A3063-0162-2B89-A94E-99DF61175EB6}"/>
              </a:ext>
            </a:extLst>
          </p:cNvPr>
          <p:cNvSpPr>
            <a:spLocks noGrp="1"/>
          </p:cNvSpPr>
          <p:nvPr>
            <p:ph type="sldNum" sz="quarter" idx="5"/>
          </p:nvPr>
        </p:nvSpPr>
        <p:spPr/>
        <p:txBody>
          <a:bodyPr/>
          <a:lstStyle/>
          <a:p>
            <a:fld id="{DE821173-6A9D-BE4B-9873-FD2A46963CCA}" type="slidenum">
              <a:rPr lang="en-US"/>
              <a:t>17</a:t>
            </a:fld>
            <a:endParaRPr lang="en-US" dirty="0"/>
          </a:p>
        </p:txBody>
      </p:sp>
    </p:spTree>
    <p:extLst>
      <p:ext uri="{BB962C8B-B14F-4D97-AF65-F5344CB8AC3E}">
        <p14:creationId xmlns:p14="http://schemas.microsoft.com/office/powerpoint/2010/main" val="731800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AEBFD-C243-FA05-342F-77960746A8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A46D6-EAB6-4C76-6498-0134A6DDBB3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FF4972D-27AE-1770-48CE-CB3950483B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CDE5D4-B3F8-3DE4-B650-0FBEA713B968}"/>
              </a:ext>
            </a:extLst>
          </p:cNvPr>
          <p:cNvSpPr>
            <a:spLocks noGrp="1"/>
          </p:cNvSpPr>
          <p:nvPr>
            <p:ph type="sldNum" sz="quarter" idx="5"/>
          </p:nvPr>
        </p:nvSpPr>
        <p:spPr/>
        <p:txBody>
          <a:bodyPr/>
          <a:lstStyle/>
          <a:p>
            <a:fld id="{DE821173-6A9D-BE4B-9873-FD2A46963CCA}" type="slidenum">
              <a:rPr lang="en-US"/>
              <a:t>18</a:t>
            </a:fld>
            <a:endParaRPr lang="en-US" dirty="0"/>
          </a:p>
        </p:txBody>
      </p:sp>
    </p:spTree>
    <p:extLst>
      <p:ext uri="{BB962C8B-B14F-4D97-AF65-F5344CB8AC3E}">
        <p14:creationId xmlns:p14="http://schemas.microsoft.com/office/powerpoint/2010/main" val="3150205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5A662-5AA4-1AB7-FEA5-E3D80970F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8C1C1-7869-DF9F-23C6-71AF52E1AC3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A7348A-07B1-590F-0595-2E7F12E46D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A4C1E9-65F2-3336-BE16-B139B33F00D0}"/>
              </a:ext>
            </a:extLst>
          </p:cNvPr>
          <p:cNvSpPr>
            <a:spLocks noGrp="1"/>
          </p:cNvSpPr>
          <p:nvPr>
            <p:ph type="sldNum" sz="quarter" idx="5"/>
          </p:nvPr>
        </p:nvSpPr>
        <p:spPr/>
        <p:txBody>
          <a:bodyPr/>
          <a:lstStyle/>
          <a:p>
            <a:fld id="{DE821173-6A9D-BE4B-9873-FD2A46963CCA}" type="slidenum">
              <a:rPr lang="en-US"/>
              <a:t>19</a:t>
            </a:fld>
            <a:endParaRPr lang="en-US" dirty="0"/>
          </a:p>
        </p:txBody>
      </p:sp>
    </p:spTree>
    <p:extLst>
      <p:ext uri="{BB962C8B-B14F-4D97-AF65-F5344CB8AC3E}">
        <p14:creationId xmlns:p14="http://schemas.microsoft.com/office/powerpoint/2010/main" val="619296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6D57B-0BD1-9A79-1B0D-41D3C5633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872A9-FE83-3A13-9264-93641E61A1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F4C96FE-B630-80DE-E00B-213C204226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661E93-1008-B9B3-DC50-D574D0323CC4}"/>
              </a:ext>
            </a:extLst>
          </p:cNvPr>
          <p:cNvSpPr>
            <a:spLocks noGrp="1"/>
          </p:cNvSpPr>
          <p:nvPr>
            <p:ph type="sldNum" sz="quarter" idx="5"/>
          </p:nvPr>
        </p:nvSpPr>
        <p:spPr/>
        <p:txBody>
          <a:bodyPr/>
          <a:lstStyle/>
          <a:p>
            <a:fld id="{DE821173-6A9D-BE4B-9873-FD2A46963CCA}" type="slidenum">
              <a:rPr lang="en-US"/>
              <a:t>2</a:t>
            </a:fld>
            <a:endParaRPr lang="en-US" dirty="0"/>
          </a:p>
        </p:txBody>
      </p:sp>
    </p:spTree>
    <p:extLst>
      <p:ext uri="{BB962C8B-B14F-4D97-AF65-F5344CB8AC3E}">
        <p14:creationId xmlns:p14="http://schemas.microsoft.com/office/powerpoint/2010/main" val="852994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EDE27-ED37-DDAF-AE69-94BED8CC9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2059B-D134-B9FB-1EDD-F021D57D49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66AB07-A2BE-9AEA-262B-03AB5E40CF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FFEBCE-0039-3A4F-DA29-D8C05DABCF1B}"/>
              </a:ext>
            </a:extLst>
          </p:cNvPr>
          <p:cNvSpPr>
            <a:spLocks noGrp="1"/>
          </p:cNvSpPr>
          <p:nvPr>
            <p:ph type="sldNum" sz="quarter" idx="5"/>
          </p:nvPr>
        </p:nvSpPr>
        <p:spPr/>
        <p:txBody>
          <a:bodyPr/>
          <a:lstStyle/>
          <a:p>
            <a:fld id="{DE821173-6A9D-BE4B-9873-FD2A46963CCA}" type="slidenum">
              <a:rPr lang="en-US"/>
              <a:t>20</a:t>
            </a:fld>
            <a:endParaRPr lang="en-US" dirty="0"/>
          </a:p>
        </p:txBody>
      </p:sp>
    </p:spTree>
    <p:extLst>
      <p:ext uri="{BB962C8B-B14F-4D97-AF65-F5344CB8AC3E}">
        <p14:creationId xmlns:p14="http://schemas.microsoft.com/office/powerpoint/2010/main" val="1618479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A738A-A9F8-9C96-571A-C4ADAB4F8A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2EBFA-73B2-89EA-1646-398F361850E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21B7BA9-076C-A45E-D6A2-6E7AF880BD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E0AE66-A4B1-3E89-3517-BB877684CB5E}"/>
              </a:ext>
            </a:extLst>
          </p:cNvPr>
          <p:cNvSpPr>
            <a:spLocks noGrp="1"/>
          </p:cNvSpPr>
          <p:nvPr>
            <p:ph type="sldNum" sz="quarter" idx="5"/>
          </p:nvPr>
        </p:nvSpPr>
        <p:spPr/>
        <p:txBody>
          <a:bodyPr/>
          <a:lstStyle/>
          <a:p>
            <a:fld id="{DE821173-6A9D-BE4B-9873-FD2A46963CCA}" type="slidenum">
              <a:rPr lang="en-US"/>
              <a:t>21</a:t>
            </a:fld>
            <a:endParaRPr lang="en-US" dirty="0"/>
          </a:p>
        </p:txBody>
      </p:sp>
    </p:spTree>
    <p:extLst>
      <p:ext uri="{BB962C8B-B14F-4D97-AF65-F5344CB8AC3E}">
        <p14:creationId xmlns:p14="http://schemas.microsoft.com/office/powerpoint/2010/main" val="1380768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A0467-9613-C971-8756-80DF52E5E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3CA31-4F90-62C0-646A-C2210F8E82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1F689B-235F-647E-BC47-0102BF6D23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80CE9D-0F05-17AD-8DEE-D5D295B646E4}"/>
              </a:ext>
            </a:extLst>
          </p:cNvPr>
          <p:cNvSpPr>
            <a:spLocks noGrp="1"/>
          </p:cNvSpPr>
          <p:nvPr>
            <p:ph type="sldNum" sz="quarter" idx="5"/>
          </p:nvPr>
        </p:nvSpPr>
        <p:spPr/>
        <p:txBody>
          <a:bodyPr/>
          <a:lstStyle/>
          <a:p>
            <a:fld id="{DE821173-6A9D-BE4B-9873-FD2A46963CCA}" type="slidenum">
              <a:rPr lang="en-US"/>
              <a:t>22</a:t>
            </a:fld>
            <a:endParaRPr lang="en-US" dirty="0"/>
          </a:p>
        </p:txBody>
      </p:sp>
    </p:spTree>
    <p:extLst>
      <p:ext uri="{BB962C8B-B14F-4D97-AF65-F5344CB8AC3E}">
        <p14:creationId xmlns:p14="http://schemas.microsoft.com/office/powerpoint/2010/main" val="2026557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AFCE-B7ED-ADDD-6767-C3402994C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D5DD6-8830-72E1-8E54-05DD6F9DA7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94E70E-FFF4-F730-9220-9497CADC3F2F}"/>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99A1C9EB-0CC4-B61E-A2B3-A7323CF91584}"/>
              </a:ext>
            </a:extLst>
          </p:cNvPr>
          <p:cNvSpPr>
            <a:spLocks noGrp="1"/>
          </p:cNvSpPr>
          <p:nvPr>
            <p:ph type="sldNum" sz="quarter" idx="5"/>
          </p:nvPr>
        </p:nvSpPr>
        <p:spPr/>
        <p:txBody>
          <a:bodyPr/>
          <a:lstStyle/>
          <a:p>
            <a:fld id="{DE821173-6A9D-BE4B-9873-FD2A46963CCA}" type="slidenum">
              <a:rPr lang="en-US"/>
              <a:t>23</a:t>
            </a:fld>
            <a:endParaRPr lang="en-US" dirty="0"/>
          </a:p>
        </p:txBody>
      </p:sp>
    </p:spTree>
    <p:extLst>
      <p:ext uri="{BB962C8B-B14F-4D97-AF65-F5344CB8AC3E}">
        <p14:creationId xmlns:p14="http://schemas.microsoft.com/office/powerpoint/2010/main" val="43969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F0B82-2867-BC4D-16CD-94CFFE19D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93CB8-E0F3-A338-E2D4-F120574053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061A09-9717-2F63-70E8-230BB21D2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F9B669-95D0-5E2B-4C7A-49405F7C6CFD}"/>
              </a:ext>
            </a:extLst>
          </p:cNvPr>
          <p:cNvSpPr>
            <a:spLocks noGrp="1"/>
          </p:cNvSpPr>
          <p:nvPr>
            <p:ph type="sldNum" sz="quarter" idx="5"/>
          </p:nvPr>
        </p:nvSpPr>
        <p:spPr/>
        <p:txBody>
          <a:bodyPr/>
          <a:lstStyle/>
          <a:p>
            <a:fld id="{DE821173-6A9D-BE4B-9873-FD2A46963CCA}" type="slidenum">
              <a:rPr lang="en-US"/>
              <a:t>3</a:t>
            </a:fld>
            <a:endParaRPr lang="en-US" dirty="0"/>
          </a:p>
        </p:txBody>
      </p:sp>
    </p:spTree>
    <p:extLst>
      <p:ext uri="{BB962C8B-B14F-4D97-AF65-F5344CB8AC3E}">
        <p14:creationId xmlns:p14="http://schemas.microsoft.com/office/powerpoint/2010/main" val="82744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025A-50F7-5470-4742-9E6F385BE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1CFE5-720D-3C76-2724-F7C0012DBF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1FF8D6-6CE1-C195-8591-95B96DCFE4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F06A99-331B-42E0-AF3A-33F22628E2A4}"/>
              </a:ext>
            </a:extLst>
          </p:cNvPr>
          <p:cNvSpPr>
            <a:spLocks noGrp="1"/>
          </p:cNvSpPr>
          <p:nvPr>
            <p:ph type="sldNum" sz="quarter" idx="5"/>
          </p:nvPr>
        </p:nvSpPr>
        <p:spPr/>
        <p:txBody>
          <a:bodyPr/>
          <a:lstStyle/>
          <a:p>
            <a:fld id="{DE821173-6A9D-BE4B-9873-FD2A46963CCA}" type="slidenum">
              <a:rPr lang="en-US"/>
              <a:t>4</a:t>
            </a:fld>
            <a:endParaRPr lang="en-US" dirty="0"/>
          </a:p>
        </p:txBody>
      </p:sp>
    </p:spTree>
    <p:extLst>
      <p:ext uri="{BB962C8B-B14F-4D97-AF65-F5344CB8AC3E}">
        <p14:creationId xmlns:p14="http://schemas.microsoft.com/office/powerpoint/2010/main" val="305508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217F1-8D83-80DF-14C2-F4E1091DA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84DCB-3E16-2FF2-6B47-4D16CC1A23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6033C8-5323-2915-5542-4D14770DBC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4341AE-0B5B-B920-BCCC-FD2C39C6E1D0}"/>
              </a:ext>
            </a:extLst>
          </p:cNvPr>
          <p:cNvSpPr>
            <a:spLocks noGrp="1"/>
          </p:cNvSpPr>
          <p:nvPr>
            <p:ph type="sldNum" sz="quarter" idx="5"/>
          </p:nvPr>
        </p:nvSpPr>
        <p:spPr/>
        <p:txBody>
          <a:bodyPr/>
          <a:lstStyle/>
          <a:p>
            <a:fld id="{DE821173-6A9D-BE4B-9873-FD2A46963CCA}" type="slidenum">
              <a:rPr lang="en-US"/>
              <a:t>5</a:t>
            </a:fld>
            <a:endParaRPr lang="en-US" dirty="0"/>
          </a:p>
        </p:txBody>
      </p:sp>
    </p:spTree>
    <p:extLst>
      <p:ext uri="{BB962C8B-B14F-4D97-AF65-F5344CB8AC3E}">
        <p14:creationId xmlns:p14="http://schemas.microsoft.com/office/powerpoint/2010/main" val="395505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ABB29-7A21-F4B7-5335-46CDB4D1C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E0373-5CDF-42CB-1572-13E41DDBAF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96C110-3819-1903-E71D-96B8976C45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1FDDFF-E0D6-A150-FA7A-C573CFDAC8F7}"/>
              </a:ext>
            </a:extLst>
          </p:cNvPr>
          <p:cNvSpPr>
            <a:spLocks noGrp="1"/>
          </p:cNvSpPr>
          <p:nvPr>
            <p:ph type="sldNum" sz="quarter" idx="5"/>
          </p:nvPr>
        </p:nvSpPr>
        <p:spPr/>
        <p:txBody>
          <a:bodyPr/>
          <a:lstStyle/>
          <a:p>
            <a:fld id="{DE821173-6A9D-BE4B-9873-FD2A46963CCA}" type="slidenum">
              <a:rPr lang="en-US"/>
              <a:t>6</a:t>
            </a:fld>
            <a:endParaRPr lang="en-US" dirty="0"/>
          </a:p>
        </p:txBody>
      </p:sp>
    </p:spTree>
    <p:extLst>
      <p:ext uri="{BB962C8B-B14F-4D97-AF65-F5344CB8AC3E}">
        <p14:creationId xmlns:p14="http://schemas.microsoft.com/office/powerpoint/2010/main" val="3990357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211D-59CF-AE1C-EBAD-C117CD97B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3BED3-D128-3A82-ACE5-DC6D88027FD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D4E3D8F-7E74-1AED-54CE-25E14EC7BC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4D2ECE-D2AF-A13B-00EE-0CB63DC76BE7}"/>
              </a:ext>
            </a:extLst>
          </p:cNvPr>
          <p:cNvSpPr>
            <a:spLocks noGrp="1"/>
          </p:cNvSpPr>
          <p:nvPr>
            <p:ph type="sldNum" sz="quarter" idx="5"/>
          </p:nvPr>
        </p:nvSpPr>
        <p:spPr/>
        <p:txBody>
          <a:bodyPr/>
          <a:lstStyle/>
          <a:p>
            <a:fld id="{DE821173-6A9D-BE4B-9873-FD2A46963CCA}" type="slidenum">
              <a:rPr lang="en-US"/>
              <a:t>7</a:t>
            </a:fld>
            <a:endParaRPr lang="en-US" dirty="0"/>
          </a:p>
        </p:txBody>
      </p:sp>
    </p:spTree>
    <p:extLst>
      <p:ext uri="{BB962C8B-B14F-4D97-AF65-F5344CB8AC3E}">
        <p14:creationId xmlns:p14="http://schemas.microsoft.com/office/powerpoint/2010/main" val="1440085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32F-03D0-FE41-E1EA-A6A9F1CE6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49E51-3202-8C58-498C-3E7C4DC559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B1D845-3BFB-CA2C-B985-46C10498BE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0D9B74-62F0-BFB2-C8A5-C46732C12381}"/>
              </a:ext>
            </a:extLst>
          </p:cNvPr>
          <p:cNvSpPr>
            <a:spLocks noGrp="1"/>
          </p:cNvSpPr>
          <p:nvPr>
            <p:ph type="sldNum" sz="quarter" idx="5"/>
          </p:nvPr>
        </p:nvSpPr>
        <p:spPr/>
        <p:txBody>
          <a:bodyPr/>
          <a:lstStyle/>
          <a:p>
            <a:fld id="{DE821173-6A9D-BE4B-9873-FD2A46963CCA}" type="slidenum">
              <a:rPr lang="en-US"/>
              <a:t>8</a:t>
            </a:fld>
            <a:endParaRPr lang="en-US" dirty="0"/>
          </a:p>
        </p:txBody>
      </p:sp>
    </p:spTree>
    <p:extLst>
      <p:ext uri="{BB962C8B-B14F-4D97-AF65-F5344CB8AC3E}">
        <p14:creationId xmlns:p14="http://schemas.microsoft.com/office/powerpoint/2010/main" val="3261846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BABF0-3635-FAB0-5DBA-D076FDA30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8645E-2B6B-1C54-A0DB-BA3B278824D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C72D99-978F-E405-BEFB-C3C63EB354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B22C51-A002-D617-64CF-C3DB7F50D6E2}"/>
              </a:ext>
            </a:extLst>
          </p:cNvPr>
          <p:cNvSpPr>
            <a:spLocks noGrp="1"/>
          </p:cNvSpPr>
          <p:nvPr>
            <p:ph type="sldNum" sz="quarter" idx="5"/>
          </p:nvPr>
        </p:nvSpPr>
        <p:spPr/>
        <p:txBody>
          <a:bodyPr/>
          <a:lstStyle/>
          <a:p>
            <a:fld id="{DE821173-6A9D-BE4B-9873-FD2A46963CCA}" type="slidenum">
              <a:rPr lang="en-US"/>
              <a:t>9</a:t>
            </a:fld>
            <a:endParaRPr lang="en-US" dirty="0"/>
          </a:p>
        </p:txBody>
      </p:sp>
    </p:spTree>
    <p:extLst>
      <p:ext uri="{BB962C8B-B14F-4D97-AF65-F5344CB8AC3E}">
        <p14:creationId xmlns:p14="http://schemas.microsoft.com/office/powerpoint/2010/main" val="2473382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Futuristic, curved, white structure"/>
          <p:cNvSpPr>
            <a:spLocks noGrp="1"/>
          </p:cNvSpPr>
          <p:nvPr>
            <p:ph type="pic" idx="21"/>
          </p:nvPr>
        </p:nvSpPr>
        <p:spPr>
          <a:xfrm>
            <a:off x="0" y="-5397500"/>
            <a:ext cx="27190700" cy="20393025"/>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r>
              <a:t>Author and Date</a:t>
            </a:r>
          </a:p>
        </p:txBody>
      </p:sp>
      <p:sp>
        <p:nvSpPr>
          <p:cNvPr id="23" name="Body Level One…"/>
          <p:cNvSpPr txBox="1">
            <a:spLocks noGrp="1"/>
          </p:cNvSpPr>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Presentation Subtitle</a:t>
            </a:r>
          </a:p>
          <a:p>
            <a:pPr lvl="1"/>
            <a:endParaRPr/>
          </a:p>
          <a:p>
            <a:pPr lvl="2"/>
            <a:endParaRPr/>
          </a:p>
          <a:p>
            <a:pPr lvl="3"/>
            <a:endParaRPr/>
          </a:p>
          <a:p>
            <a:pPr lvl="4"/>
            <a:endParaRPr/>
          </a:p>
        </p:txBody>
      </p:sp>
      <p:sp>
        <p:nvSpPr>
          <p:cNvPr id="24" name="Presentation Title"/>
          <p:cNvSpPr txBox="1">
            <a:spLocks noGrp="1"/>
          </p:cNvSpPr>
          <p:nvPr>
            <p:ph type="title" hasCustomPrompt="1"/>
          </p:nvPr>
        </p:nvSpPr>
        <p:spPr>
          <a:xfrm>
            <a:off x="1206500" y="2616200"/>
            <a:ext cx="21971004" cy="4648200"/>
          </a:xfrm>
          <a:prstGeom prst="rect">
            <a:avLst/>
          </a:prstGeom>
        </p:spPr>
        <p:txBody>
          <a:bodyPr anchor="b"/>
          <a:lstStyle>
            <a:lvl1pPr defTabSz="355600">
              <a:defRPr sz="12000" spc="-119"/>
            </a:lvl1pPr>
          </a:lstStyle>
          <a:p>
            <a:r>
              <a:t>Presentation Title</a:t>
            </a:r>
          </a:p>
        </p:txBody>
      </p:sp>
      <p:sp>
        <p:nvSpPr>
          <p:cNvPr id="2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191000"/>
            <a:ext cx="21971000" cy="4089400"/>
          </a:xfrm>
          <a:prstGeom prst="rect">
            <a:avLst/>
          </a:prstGeom>
        </p:spPr>
        <p:txBody>
          <a:bodyPr anchor="ctr"/>
          <a:lstStyle>
            <a:lvl1pPr marL="0" indent="0" algn="ctr" defTabSz="2438400">
              <a:lnSpc>
                <a:spcPct val="90000"/>
              </a:lnSpc>
              <a:spcBef>
                <a:spcPts val="0"/>
              </a:spcBef>
              <a:buSzTx/>
              <a:buNone/>
              <a:defRPr sz="12000" spc="-119">
                <a:latin typeface="+mn-lt"/>
                <a:ea typeface="+mn-ea"/>
                <a:cs typeface="+mn-cs"/>
                <a:sym typeface="Produkt Extralight"/>
              </a:defRPr>
            </a:lvl1pPr>
            <a:lvl2pPr marL="0" indent="457200" algn="ctr" defTabSz="2438400">
              <a:lnSpc>
                <a:spcPct val="90000"/>
              </a:lnSpc>
              <a:spcBef>
                <a:spcPts val="0"/>
              </a:spcBef>
              <a:buSzTx/>
              <a:buNone/>
              <a:defRPr sz="12000" spc="-119">
                <a:latin typeface="+mn-lt"/>
                <a:ea typeface="+mn-ea"/>
                <a:cs typeface="+mn-cs"/>
                <a:sym typeface="Produkt Extralight"/>
              </a:defRPr>
            </a:lvl2pPr>
            <a:lvl3pPr marL="0" indent="914400" algn="ctr" defTabSz="2438400">
              <a:lnSpc>
                <a:spcPct val="90000"/>
              </a:lnSpc>
              <a:spcBef>
                <a:spcPts val="0"/>
              </a:spcBef>
              <a:buSzTx/>
              <a:buNone/>
              <a:defRPr sz="12000" spc="-119">
                <a:latin typeface="+mn-lt"/>
                <a:ea typeface="+mn-ea"/>
                <a:cs typeface="+mn-cs"/>
                <a:sym typeface="Produkt Extralight"/>
              </a:defRPr>
            </a:lvl3pPr>
            <a:lvl4pPr marL="0" indent="1371600" algn="ctr" defTabSz="2438400">
              <a:lnSpc>
                <a:spcPct val="90000"/>
              </a:lnSpc>
              <a:spcBef>
                <a:spcPts val="0"/>
              </a:spcBef>
              <a:buSzTx/>
              <a:buNone/>
              <a:defRPr sz="12000" spc="-119">
                <a:latin typeface="+mn-lt"/>
                <a:ea typeface="+mn-ea"/>
                <a:cs typeface="+mn-cs"/>
                <a:sym typeface="Produkt Extralight"/>
              </a:defRPr>
            </a:lvl4pPr>
            <a:lvl5pPr marL="0" indent="1828800" algn="ctr" defTabSz="2438400">
              <a:lnSpc>
                <a:spcPct val="90000"/>
              </a:lnSpc>
              <a:spcBef>
                <a:spcPts val="0"/>
              </a:spcBef>
              <a:buSzTx/>
              <a:buNone/>
              <a:defRPr sz="12000" spc="-119">
                <a:latin typeface="+mn-lt"/>
                <a:ea typeface="+mn-ea"/>
                <a:cs typeface="+mn-cs"/>
                <a:sym typeface="Produkt Extralight"/>
              </a:defRPr>
            </a:lvl5pPr>
          </a:lstStyle>
          <a:p>
            <a:r>
              <a:t>Statement</a:t>
            </a:r>
          </a:p>
          <a:p>
            <a:pPr lvl="1"/>
            <a:endParaRPr/>
          </a:p>
          <a:p>
            <a:pPr lvl="2"/>
            <a:endParaRPr/>
          </a:p>
          <a:p>
            <a:pPr lvl="3"/>
            <a:endParaRPr/>
          </a:p>
          <a:p>
            <a:pPr lvl="4"/>
            <a:endParaRPr/>
          </a:p>
        </p:txBody>
      </p:sp>
      <p:sp>
        <p:nvSpPr>
          <p:cNvPr id="119"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206500"/>
            <a:ext cx="21971000" cy="7353300"/>
          </a:xfrm>
          <a:prstGeom prst="rect">
            <a:avLst/>
          </a:prstGeom>
        </p:spPr>
        <p:txBody>
          <a:bodyPr anchor="b"/>
          <a:lstStyle>
            <a:lvl1pPr marL="0" indent="0" algn="ctr" defTabSz="2438400">
              <a:lnSpc>
                <a:spcPct val="90000"/>
              </a:lnSpc>
              <a:spcBef>
                <a:spcPts val="0"/>
              </a:spcBef>
              <a:buSzTx/>
              <a:buNone/>
              <a:defRPr sz="35000" spc="-1750">
                <a:latin typeface="+mn-lt"/>
                <a:ea typeface="+mn-ea"/>
                <a:cs typeface="+mn-cs"/>
                <a:sym typeface="Produkt Extralight"/>
              </a:defRPr>
            </a:lvl1pPr>
            <a:lvl2pPr marL="0" indent="457200" algn="ctr" defTabSz="2438400">
              <a:lnSpc>
                <a:spcPct val="90000"/>
              </a:lnSpc>
              <a:spcBef>
                <a:spcPts val="0"/>
              </a:spcBef>
              <a:buSzTx/>
              <a:buNone/>
              <a:defRPr sz="35000" spc="-1750">
                <a:latin typeface="+mn-lt"/>
                <a:ea typeface="+mn-ea"/>
                <a:cs typeface="+mn-cs"/>
                <a:sym typeface="Produkt Extralight"/>
              </a:defRPr>
            </a:lvl2pPr>
            <a:lvl3pPr marL="0" indent="914400" algn="ctr" defTabSz="2438400">
              <a:lnSpc>
                <a:spcPct val="90000"/>
              </a:lnSpc>
              <a:spcBef>
                <a:spcPts val="0"/>
              </a:spcBef>
              <a:buSzTx/>
              <a:buNone/>
              <a:defRPr sz="35000" spc="-1750">
                <a:latin typeface="+mn-lt"/>
                <a:ea typeface="+mn-ea"/>
                <a:cs typeface="+mn-cs"/>
                <a:sym typeface="Produkt Extralight"/>
              </a:defRPr>
            </a:lvl3pPr>
            <a:lvl4pPr marL="0" indent="1371600" algn="ctr" defTabSz="2438400">
              <a:lnSpc>
                <a:spcPct val="90000"/>
              </a:lnSpc>
              <a:spcBef>
                <a:spcPts val="0"/>
              </a:spcBef>
              <a:buSzTx/>
              <a:buNone/>
              <a:defRPr sz="35000" spc="-1750">
                <a:latin typeface="+mn-lt"/>
                <a:ea typeface="+mn-ea"/>
                <a:cs typeface="+mn-cs"/>
                <a:sym typeface="Produkt Extralight"/>
              </a:defRPr>
            </a:lvl4pPr>
            <a:lvl5pPr marL="0" indent="1828800" algn="ctr" defTabSz="2438400">
              <a:lnSpc>
                <a:spcPct val="90000"/>
              </a:lnSpc>
              <a:spcBef>
                <a:spcPts val="0"/>
              </a:spcBef>
              <a:buSzTx/>
              <a:buNone/>
              <a:defRPr sz="35000" spc="-1750">
                <a:latin typeface="+mn-lt"/>
                <a:ea typeface="+mn-ea"/>
                <a:cs typeface="+mn-cs"/>
                <a:sym typeface="Produkt Extralight"/>
              </a:defRPr>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z="5500" spc="-55">
                <a:latin typeface="+mn-lt"/>
                <a:ea typeface="+mn-ea"/>
                <a:cs typeface="+mn-cs"/>
                <a:sym typeface="Produkt Extralight"/>
              </a:defRPr>
            </a:lvl1pPr>
          </a:lstStyle>
          <a:p>
            <a:r>
              <a:t>Fact information</a:t>
            </a:r>
          </a:p>
        </p:txBody>
      </p:sp>
      <p:sp>
        <p:nvSpPr>
          <p:cNvPr id="128"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5461000" y="9563100"/>
            <a:ext cx="13728700" cy="698500"/>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r>
              <a:t>Attribution</a:t>
            </a:r>
          </a:p>
        </p:txBody>
      </p:sp>
      <p:sp>
        <p:nvSpPr>
          <p:cNvPr id="136" name="Body Level One…"/>
          <p:cNvSpPr txBox="1">
            <a:spLocks noGrp="1"/>
          </p:cNvSpPr>
          <p:nvPr>
            <p:ph type="body" sz="quarter" idx="1" hasCustomPrompt="1"/>
          </p:nvPr>
        </p:nvSpPr>
        <p:spPr>
          <a:xfrm>
            <a:off x="5194300" y="4165600"/>
            <a:ext cx="13995400" cy="4432300"/>
          </a:xfrm>
          <a:prstGeom prst="rect">
            <a:avLst/>
          </a:prstGeom>
        </p:spPr>
        <p:txBody>
          <a:bodyPr anchor="b"/>
          <a:lstStyle>
            <a:lvl1pPr marL="254000" indent="-254000" defTabSz="2438400">
              <a:lnSpc>
                <a:spcPct val="90000"/>
              </a:lnSpc>
              <a:spcBef>
                <a:spcPts val="0"/>
              </a:spcBef>
              <a:buSzTx/>
              <a:buNone/>
              <a:defRPr sz="9300" spc="-93">
                <a:latin typeface="+mn-lt"/>
                <a:ea typeface="+mn-ea"/>
                <a:cs typeface="+mn-cs"/>
                <a:sym typeface="Produkt Extralight"/>
              </a:defRPr>
            </a:lvl1pPr>
            <a:lvl2pPr marL="254000" indent="203200" defTabSz="2438400">
              <a:lnSpc>
                <a:spcPct val="90000"/>
              </a:lnSpc>
              <a:spcBef>
                <a:spcPts val="0"/>
              </a:spcBef>
              <a:buSzTx/>
              <a:buNone/>
              <a:defRPr sz="9300" spc="-93">
                <a:latin typeface="+mn-lt"/>
                <a:ea typeface="+mn-ea"/>
                <a:cs typeface="+mn-cs"/>
                <a:sym typeface="Produkt Extralight"/>
              </a:defRPr>
            </a:lvl2pPr>
            <a:lvl3pPr marL="254000" indent="660400" defTabSz="2438400">
              <a:lnSpc>
                <a:spcPct val="90000"/>
              </a:lnSpc>
              <a:spcBef>
                <a:spcPts val="0"/>
              </a:spcBef>
              <a:buSzTx/>
              <a:buNone/>
              <a:defRPr sz="9300" spc="-93">
                <a:latin typeface="+mn-lt"/>
                <a:ea typeface="+mn-ea"/>
                <a:cs typeface="+mn-cs"/>
                <a:sym typeface="Produkt Extralight"/>
              </a:defRPr>
            </a:lvl3pPr>
            <a:lvl4pPr marL="254000" indent="1117600" defTabSz="2438400">
              <a:lnSpc>
                <a:spcPct val="90000"/>
              </a:lnSpc>
              <a:spcBef>
                <a:spcPts val="0"/>
              </a:spcBef>
              <a:buSzTx/>
              <a:buNone/>
              <a:defRPr sz="9300" spc="-93">
                <a:latin typeface="+mn-lt"/>
                <a:ea typeface="+mn-ea"/>
                <a:cs typeface="+mn-cs"/>
                <a:sym typeface="Produkt Extralight"/>
              </a:defRPr>
            </a:lvl4pPr>
            <a:lvl5pPr marL="254000" indent="1574800" defTabSz="2438400">
              <a:lnSpc>
                <a:spcPct val="90000"/>
              </a:lnSpc>
              <a:spcBef>
                <a:spcPts val="0"/>
              </a:spcBef>
              <a:buSzTx/>
              <a:buNone/>
              <a:defRPr sz="9300" spc="-93">
                <a:latin typeface="+mn-lt"/>
                <a:ea typeface="+mn-ea"/>
                <a:cs typeface="+mn-cs"/>
                <a:sym typeface="Produkt Extralight"/>
              </a:defRPr>
            </a:lvl5pPr>
          </a:lstStyle>
          <a:p>
            <a:r>
              <a:t>“Notable Quote”</a:t>
            </a:r>
          </a:p>
          <a:p>
            <a:pPr lvl="1"/>
            <a:endParaRPr/>
          </a:p>
          <a:p>
            <a:pPr lvl="2"/>
            <a:endParaRPr/>
          </a:p>
          <a:p>
            <a:pPr lvl="3"/>
            <a:endParaRPr/>
          </a:p>
          <a:p>
            <a:pPr lvl="4"/>
            <a:endParaRPr/>
          </a:p>
        </p:txBody>
      </p:sp>
      <p:sp>
        <p:nvSpPr>
          <p:cNvPr id="137"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Close-up of a curved, white, layered pattern"/>
          <p:cNvSpPr>
            <a:spLocks noGrp="1"/>
          </p:cNvSpPr>
          <p:nvPr>
            <p:ph type="pic" sz="quarter" idx="21"/>
          </p:nvPr>
        </p:nvSpPr>
        <p:spPr>
          <a:xfrm>
            <a:off x="1257300" y="3213100"/>
            <a:ext cx="7289800" cy="7289800"/>
          </a:xfrm>
          <a:prstGeom prst="rect">
            <a:avLst/>
          </a:prstGeom>
        </p:spPr>
        <p:txBody>
          <a:bodyPr lIns="91439" tIns="45719" rIns="91439" bIns="45719">
            <a:noAutofit/>
          </a:bodyPr>
          <a:lstStyle/>
          <a:p>
            <a:endParaRPr/>
          </a:p>
        </p:txBody>
      </p:sp>
      <p:sp>
        <p:nvSpPr>
          <p:cNvPr id="145" name="Close-up of a layered pattern of gray stone"/>
          <p:cNvSpPr>
            <a:spLocks noGrp="1"/>
          </p:cNvSpPr>
          <p:nvPr>
            <p:ph type="pic" sz="quarter" idx="22"/>
          </p:nvPr>
        </p:nvSpPr>
        <p:spPr>
          <a:xfrm>
            <a:off x="7353300" y="3632200"/>
            <a:ext cx="9677400" cy="6451600"/>
          </a:xfrm>
          <a:prstGeom prst="rect">
            <a:avLst/>
          </a:prstGeom>
        </p:spPr>
        <p:txBody>
          <a:bodyPr lIns="91439" tIns="45719" rIns="91439" bIns="45719">
            <a:noAutofit/>
          </a:bodyPr>
          <a:lstStyle/>
          <a:p>
            <a:endParaRPr/>
          </a:p>
        </p:txBody>
      </p:sp>
      <p:sp>
        <p:nvSpPr>
          <p:cNvPr id="146" name="Close-up of a white ribbed pattern"/>
          <p:cNvSpPr>
            <a:spLocks noGrp="1"/>
          </p:cNvSpPr>
          <p:nvPr>
            <p:ph type="pic" sz="quarter" idx="23"/>
          </p:nvPr>
        </p:nvSpPr>
        <p:spPr>
          <a:xfrm>
            <a:off x="14621933" y="3632200"/>
            <a:ext cx="9677401" cy="6457250"/>
          </a:xfrm>
          <a:prstGeom prst="rect">
            <a:avLst/>
          </a:prstGeom>
        </p:spPr>
        <p:txBody>
          <a:bodyPr lIns="91439" tIns="45719" rIns="91439" bIns="45719">
            <a:noAutofit/>
          </a:bodyPr>
          <a:lstStyle/>
          <a:p>
            <a:endParaRPr/>
          </a:p>
        </p:txBody>
      </p:sp>
      <p:sp>
        <p:nvSpPr>
          <p:cNvPr id="147"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Angular, futuristic, white corridor with shadows"/>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5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ED9E-386D-1D54-0C46-6DB623AA9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0F9CF5-BBC6-2266-4867-F35C1A56C9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F2894-754C-141C-D898-079A9F66E6ED}"/>
              </a:ext>
            </a:extLst>
          </p:cNvPr>
          <p:cNvSpPr>
            <a:spLocks noGrp="1"/>
          </p:cNvSpPr>
          <p:nvPr>
            <p:ph type="dt" sz="half" idx="10"/>
          </p:nvPr>
        </p:nvSpPr>
        <p:spPr/>
        <p:txBody>
          <a:bodyPr/>
          <a:lstStyle/>
          <a:p>
            <a:fld id="{202660CD-6884-5345-B121-AE8C75EAC0E7}" type="datetimeFigureOut">
              <a:t>2/27/25</a:t>
            </a:fld>
            <a:endParaRPr lang="en-US"/>
          </a:p>
        </p:txBody>
      </p:sp>
      <p:sp>
        <p:nvSpPr>
          <p:cNvPr id="5" name="Footer Placeholder 4">
            <a:extLst>
              <a:ext uri="{FF2B5EF4-FFF2-40B4-BE49-F238E27FC236}">
                <a16:creationId xmlns:a16="http://schemas.microsoft.com/office/drawing/2014/main" id="{83DA3A69-A188-1EF2-6EB3-CF668A1B6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1CEFE-28FE-D9F4-CAF8-B4866BC575C4}"/>
              </a:ext>
            </a:extLst>
          </p:cNvPr>
          <p:cNvSpPr>
            <a:spLocks noGrp="1"/>
          </p:cNvSpPr>
          <p:nvPr>
            <p:ph type="sldNum" sz="quarter" idx="12"/>
          </p:nvPr>
        </p:nvSpPr>
        <p:spPr>
          <a:xfrm>
            <a:off x="23543163" y="12477591"/>
            <a:ext cx="403957" cy="410369"/>
          </a:xfrm>
        </p:spPr>
        <p:txBody>
          <a:bodyPr/>
          <a:lstStyle/>
          <a:p>
            <a:fld id="{8D9CDEFC-7509-044C-A46D-3BF25FCCE526}" type="slidenum">
              <a:t>‹#›</a:t>
            </a:fld>
            <a:endParaRPr lang="en-US"/>
          </a:p>
        </p:txBody>
      </p:sp>
    </p:spTree>
    <p:extLst>
      <p:ext uri="{BB962C8B-B14F-4D97-AF65-F5344CB8AC3E}">
        <p14:creationId xmlns:p14="http://schemas.microsoft.com/office/powerpoint/2010/main" val="85246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curved, white, layered pattern"/>
          <p:cNvSpPr>
            <a:spLocks noGrp="1"/>
          </p:cNvSpPr>
          <p:nvPr>
            <p:ph type="pic" idx="21"/>
          </p:nvPr>
        </p:nvSpPr>
        <p:spPr>
          <a:xfrm>
            <a:off x="11569700" y="0"/>
            <a:ext cx="13716000" cy="137160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3335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150100"/>
            <a:ext cx="9779000" cy="5385424"/>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Slide Subtitle</a:t>
            </a:r>
          </a:p>
          <a:p>
            <a:pPr lvl="1"/>
            <a:endParaRPr/>
          </a:p>
          <a:p>
            <a:pPr lvl="2"/>
            <a:endParaRPr/>
          </a:p>
          <a:p>
            <a:pPr lvl="3"/>
            <a:endParaRPr/>
          </a:p>
          <a:p>
            <a:pPr lvl="4"/>
            <a:endParaRPr/>
          </a:p>
        </p:txBody>
      </p:sp>
      <p:sp>
        <p:nvSpPr>
          <p:cNvPr id="3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Close-up of the edge of white curved stone"/>
          <p:cNvSpPr>
            <a:spLocks noGrp="1"/>
          </p:cNvSpPr>
          <p:nvPr>
            <p:ph type="pic" idx="21"/>
          </p:nvPr>
        </p:nvSpPr>
        <p:spPr>
          <a:xfrm>
            <a:off x="12382500" y="-1206500"/>
            <a:ext cx="12103100" cy="16140313"/>
          </a:xfrm>
          <a:prstGeom prst="rect">
            <a:avLst/>
          </a:prstGeom>
        </p:spPr>
        <p:txBody>
          <a:bodyPr lIns="91439" tIns="45719" rIns="91439" bIns="45719">
            <a:noAutofit/>
          </a:bodyPr>
          <a:lstStyle/>
          <a:p>
            <a:endParaRPr/>
          </a:p>
        </p:txBody>
      </p:sp>
      <p:sp>
        <p:nvSpPr>
          <p:cNvPr id="61" name="Slide Subtitle"/>
          <p:cNvSpPr txBox="1">
            <a:spLocks noGrp="1"/>
          </p:cNvSpPr>
          <p:nvPr>
            <p:ph type="body" sz="quarter" idx="22"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6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6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72" name="Slide Title"/>
          <p:cNvSpPr txBox="1">
            <a:spLocks noGrp="1"/>
          </p:cNvSpPr>
          <p:nvPr>
            <p:ph type="title" hasCustomPrompt="1"/>
          </p:nvPr>
        </p:nvSpPr>
        <p:spPr>
          <a:prstGeom prst="rect">
            <a:avLst/>
          </a:prstGeom>
        </p:spPr>
        <p:txBody>
          <a:bodyPr/>
          <a:lstStyle/>
          <a:p>
            <a:r>
              <a:t>Slide Title</a:t>
            </a:r>
          </a:p>
        </p:txBody>
      </p:sp>
      <p:sp>
        <p:nvSpPr>
          <p:cNvPr id="7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7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8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8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8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3911600"/>
            <a:ext cx="21971004" cy="4648200"/>
          </a:xfrm>
          <a:prstGeom prst="rect">
            <a:avLst/>
          </a:prstGeom>
        </p:spPr>
        <p:txBody>
          <a:bodyPr anchor="ctr"/>
          <a:lstStyle>
            <a:lvl1pPr>
              <a:defRPr sz="12000" spc="-119"/>
            </a:lvl1pPr>
          </a:lstStyle>
          <a:p>
            <a:r>
              <a:t>Section Title</a:t>
            </a:r>
          </a:p>
        </p:txBody>
      </p:sp>
      <p:sp>
        <p:nvSpPr>
          <p:cNvPr id="9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100" name="Slide Title"/>
          <p:cNvSpPr txBox="1">
            <a:spLocks noGrp="1"/>
          </p:cNvSpPr>
          <p:nvPr>
            <p:ph type="title" hasCustomPrompt="1"/>
          </p:nvPr>
        </p:nvSpPr>
        <p:spPr>
          <a:prstGeom prst="rect">
            <a:avLst/>
          </a:prstGeom>
        </p:spPr>
        <p:txBody>
          <a:bodyPr/>
          <a:lstStyle/>
          <a:p>
            <a:r>
              <a:t>Slide Title</a:t>
            </a:r>
          </a:p>
        </p:txBody>
      </p:sp>
      <p:sp>
        <p:nvSpPr>
          <p:cNvPr id="10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Agenda Subtitle</a:t>
            </a:r>
          </a:p>
        </p:txBody>
      </p:sp>
      <p:sp>
        <p:nvSpPr>
          <p:cNvPr id="109" name="Body Level One…"/>
          <p:cNvSpPr txBox="1">
            <a:spLocks noGrp="1"/>
          </p:cNvSpPr>
          <p:nvPr>
            <p:ph type="body" idx="1" hasCustomPrompt="1"/>
          </p:nvPr>
        </p:nvSpPr>
        <p:spPr>
          <a:prstGeom prst="rect">
            <a:avLst/>
          </a:prstGeom>
        </p:spPr>
        <p:txBody>
          <a:bodyPr/>
          <a:lstStyle>
            <a:lvl1pPr marL="0" indent="0">
              <a:spcBef>
                <a:spcPts val="6000"/>
              </a:spcBef>
              <a:buSzTx/>
              <a:buNone/>
              <a:defRPr sz="5000"/>
            </a:lvl1pPr>
            <a:lvl2pPr marL="0" indent="457200">
              <a:spcBef>
                <a:spcPts val="6000"/>
              </a:spcBef>
              <a:buSzTx/>
              <a:buNone/>
              <a:defRPr sz="5000"/>
            </a:lvl2pPr>
            <a:lvl3pPr marL="0" indent="914400">
              <a:spcBef>
                <a:spcPts val="6000"/>
              </a:spcBef>
              <a:buSzTx/>
              <a:buNone/>
              <a:defRPr sz="5000"/>
            </a:lvl3pPr>
            <a:lvl4pPr marL="0" indent="1371600">
              <a:spcBef>
                <a:spcPts val="6000"/>
              </a:spcBef>
              <a:buSzTx/>
              <a:buNone/>
              <a:defRPr sz="5000"/>
            </a:lvl4pPr>
            <a:lvl5pPr marL="0" indent="1828800">
              <a:spcBef>
                <a:spcPts val="6000"/>
              </a:spcBef>
              <a:buSzTx/>
              <a:buNone/>
              <a:defRPr sz="5000"/>
            </a:lvl5pPr>
          </a:lstStyle>
          <a:p>
            <a:r>
              <a:t>Agenda Topics</a:t>
            </a:r>
          </a:p>
          <a:p>
            <a:pPr lvl="1"/>
            <a:endParaRPr/>
          </a:p>
          <a:p>
            <a:pPr lvl="2"/>
            <a:endParaRPr/>
          </a:p>
          <a:p>
            <a:pPr lvl="3"/>
            <a:endParaRPr/>
          </a:p>
          <a:p>
            <a:pPr lvl="4"/>
            <a:endParaRPr/>
          </a:p>
        </p:txBody>
      </p:sp>
      <p:sp>
        <p:nvSpPr>
          <p:cNvPr id="110" name="Agenda Title"/>
          <p:cNvSpPr txBox="1">
            <a:spLocks noGrp="1"/>
          </p:cNvSpPr>
          <p:nvPr>
            <p:ph type="title" hasCustomPrompt="1"/>
          </p:nvPr>
        </p:nvSpPr>
        <p:spPr>
          <a:prstGeom prst="rect">
            <a:avLst/>
          </a:prstGeom>
        </p:spPr>
        <p:txBody>
          <a:bodyPr/>
          <a:lstStyle/>
          <a:p>
            <a:r>
              <a:t>Agenda Title</a:t>
            </a:r>
          </a:p>
        </p:txBody>
      </p:sp>
      <p:sp>
        <p:nvSpPr>
          <p:cNvPr id="11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635000"/>
            <a:ext cx="21971000" cy="168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01"/>
          <p:cNvSpPr txBox="1">
            <a:spLocks noGrp="1"/>
          </p:cNvSpPr>
          <p:nvPr>
            <p:ph type="sldNum" sz="quarter" idx="2"/>
          </p:nvPr>
        </p:nvSpPr>
        <p:spPr>
          <a:xfrm>
            <a:off x="23558499" y="12458699"/>
            <a:ext cx="388621" cy="429261"/>
          </a:xfrm>
          <a:prstGeom prst="rect">
            <a:avLst/>
          </a:prstGeom>
          <a:ln w="12700">
            <a:miter lim="400000"/>
          </a:ln>
        </p:spPr>
        <p:txBody>
          <a:bodyPr wrap="none" lIns="50800" tIns="50800" rIns="50800" bIns="50800" anchor="b">
            <a:spAutoFit/>
          </a:bodyPr>
          <a:lstStyle>
            <a:lvl1pPr algn="r" defTabSz="584200">
              <a:spcBef>
                <a:spcPts val="0"/>
              </a:spcBef>
              <a:defRPr sz="2000">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Lst>
  <p:transition spd="med"/>
  <p:txStyles>
    <p:titleStyle>
      <a:lvl1pPr marL="0" marR="0" indent="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1pPr>
      <a:lvl2pPr marL="0" marR="0" indent="457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2pPr>
      <a:lvl3pPr marL="0" marR="0" indent="914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3pPr>
      <a:lvl4pPr marL="0" marR="0" indent="1371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4pPr>
      <a:lvl5pPr marL="0" marR="0" indent="18288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5pPr>
      <a:lvl6pPr marL="0" marR="0" indent="22860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6pPr>
      <a:lvl7pPr marL="0" marR="0" indent="2743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7pPr>
      <a:lvl8pPr marL="0" marR="0" indent="3200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8pPr>
      <a:lvl9pPr marL="0" marR="0" indent="3657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9pPr>
    </p:titleStyle>
    <p:body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p:bodyStyle>
    <p:otherStyle>
      <a:lvl1pPr marL="0" marR="0" indent="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chart" Target="../charts/chart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chart" Target="../charts/chart4.xml"/><Relationship Id="rId5"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g"/><Relationship Id="rId7" Type="http://schemas.openxmlformats.org/officeDocument/2006/relationships/image" Target="../media/image15.png"/><Relationship Id="rId12"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15.png"/><Relationship Id="rId12" Type="http://schemas.openxmlformats.org/officeDocument/2006/relationships/image" Target="../media/image26.sv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4.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1.jpeg"/><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15.png"/><Relationship Id="rId12"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14.png"/><Relationship Id="rId11"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g"/><Relationship Id="rId7" Type="http://schemas.openxmlformats.org/officeDocument/2006/relationships/image" Target="../media/image15.png"/><Relationship Id="rId12"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13.pn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g"/><Relationship Id="rId7" Type="http://schemas.openxmlformats.org/officeDocument/2006/relationships/image" Target="../media/image15.png"/><Relationship Id="rId12"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13.pn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21.jpe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9FA6-AF9A-4AA5-9B21-869BE67D88B7}"/>
            </a:ext>
          </a:extLst>
        </p:cNvPr>
        <p:cNvGrpSpPr/>
        <p:nvPr/>
      </p:nvGrpSpPr>
      <p:grpSpPr>
        <a:xfrm>
          <a:off x="0" y="0"/>
          <a:ext cx="0" cy="0"/>
          <a:chOff x="0" y="0"/>
          <a:chExt cx="0" cy="0"/>
        </a:xfrm>
      </p:grpSpPr>
      <p:pic>
        <p:nvPicPr>
          <p:cNvPr id="58" name="Picture 57" descr="A green and black background&#10;&#10;AI-generated content may be incorrect.">
            <a:extLst>
              <a:ext uri="{FF2B5EF4-FFF2-40B4-BE49-F238E27FC236}">
                <a16:creationId xmlns:a16="http://schemas.microsoft.com/office/drawing/2014/main" id="{E60DAC93-2EFB-199D-6DB5-06B1627019D6}"/>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6E08424-135E-ED9D-35D9-FAFD3559E57F}"/>
              </a:ext>
            </a:extLst>
          </p:cNvPr>
          <p:cNvSpPr/>
          <p:nvPr/>
        </p:nvSpPr>
        <p:spPr>
          <a:xfrm>
            <a:off x="2933700" y="4241800"/>
            <a:ext cx="15938500" cy="7227747"/>
          </a:xfrm>
          <a:prstGeom prst="rect">
            <a:avLst/>
          </a:prstGeom>
          <a:solidFill>
            <a:schemeClr val="accent1">
              <a:satOff val="-9155"/>
              <a:lumOff val="-32673"/>
            </a:schemeClr>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38" name="Picture 37" descr="A person sitting in the ground under a tree&#10;&#10;Description automatically generated">
            <a:extLst>
              <a:ext uri="{FF2B5EF4-FFF2-40B4-BE49-F238E27FC236}">
                <a16:creationId xmlns:a16="http://schemas.microsoft.com/office/drawing/2014/main" id="{DDA5B2CA-F501-A342-D6B9-0ADEF2764D3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79000"/>
                    </a14:imgEffect>
                  </a14:imgLayer>
                </a14:imgProps>
              </a:ext>
            </a:extLst>
          </a:blip>
          <a:srcRect l="1227" r="2035" b="4354"/>
          <a:stretch/>
        </p:blipFill>
        <p:spPr>
          <a:xfrm>
            <a:off x="1671793" y="689579"/>
            <a:ext cx="20453695" cy="11746345"/>
          </a:xfrm>
          <a:prstGeom prst="rect">
            <a:avLst/>
          </a:prstGeom>
          <a:ln w="19050">
            <a:solidFill>
              <a:schemeClr val="bg1"/>
            </a:solidFill>
          </a:ln>
        </p:spPr>
      </p:pic>
      <p:sp>
        <p:nvSpPr>
          <p:cNvPr id="8" name="Rounded Rectangle 7">
            <a:extLst>
              <a:ext uri="{FF2B5EF4-FFF2-40B4-BE49-F238E27FC236}">
                <a16:creationId xmlns:a16="http://schemas.microsoft.com/office/drawing/2014/main" id="{5431E359-47E8-7E99-8018-1D275172F746}"/>
              </a:ext>
            </a:extLst>
          </p:cNvPr>
          <p:cNvSpPr/>
          <p:nvPr/>
        </p:nvSpPr>
        <p:spPr>
          <a:xfrm>
            <a:off x="10392061" y="6764213"/>
            <a:ext cx="11605039" cy="5519460"/>
          </a:xfrm>
          <a:prstGeom prst="roundRect">
            <a:avLst>
              <a:gd name="adj" fmla="val 84"/>
            </a:avLst>
          </a:prstGeom>
          <a:solidFill>
            <a:srgbClr val="4F3C25">
              <a:alpha val="58000"/>
            </a:srgb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4" name="Straight Connector 13">
            <a:extLst>
              <a:ext uri="{FF2B5EF4-FFF2-40B4-BE49-F238E27FC236}">
                <a16:creationId xmlns:a16="http://schemas.microsoft.com/office/drawing/2014/main" id="{C5440459-4039-D384-8141-F29B2E26E973}"/>
              </a:ext>
            </a:extLst>
          </p:cNvPr>
          <p:cNvCxnSpPr>
            <a:cxnSpLocks/>
          </p:cNvCxnSpPr>
          <p:nvPr/>
        </p:nvCxnSpPr>
        <p:spPr>
          <a:xfrm>
            <a:off x="17051267" y="7670627"/>
            <a:ext cx="0" cy="355352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B12116CF-18E5-128C-E76C-46F100205152}"/>
              </a:ext>
            </a:extLst>
          </p:cNvPr>
          <p:cNvSpPr txBox="1"/>
          <p:nvPr/>
        </p:nvSpPr>
        <p:spPr>
          <a:xfrm>
            <a:off x="17500787" y="10232409"/>
            <a:ext cx="4006474" cy="369332"/>
          </a:xfrm>
          <a:prstGeom prst="rect">
            <a:avLst/>
          </a:prstGeom>
          <a:noFill/>
          <a:effectLst>
            <a:softEdge rad="65707"/>
          </a:effectLst>
        </p:spPr>
        <p:txBody>
          <a:bodyPr wrap="square" rtlCol="0">
            <a:spAutoFit/>
          </a:bodyPr>
          <a:lstStyle/>
          <a:p>
            <a:r>
              <a:rPr lang="en-US" sz="1800" spc="-200" dirty="0">
                <a:solidFill>
                  <a:schemeClr val="bg1"/>
                </a:solidFill>
                <a:latin typeface="Avenir Next" panose="020B0503020202020204" pitchFamily="34" charset="0"/>
              </a:rPr>
              <a:t>Chișinău, February 27, 2025</a:t>
            </a:r>
          </a:p>
        </p:txBody>
      </p:sp>
      <p:sp>
        <p:nvSpPr>
          <p:cNvPr id="39" name="Nisão-NutVision">
            <a:extLst>
              <a:ext uri="{FF2B5EF4-FFF2-40B4-BE49-F238E27FC236}">
                <a16:creationId xmlns:a16="http://schemas.microsoft.com/office/drawing/2014/main" id="{A9D53F90-7B73-7D30-7EA0-EA2FA0066B56}"/>
              </a:ext>
            </a:extLst>
          </p:cNvPr>
          <p:cNvSpPr txBox="1"/>
          <p:nvPr/>
        </p:nvSpPr>
        <p:spPr>
          <a:xfrm>
            <a:off x="17457191" y="9533245"/>
            <a:ext cx="3905556" cy="461665"/>
          </a:xfrm>
          <a:prstGeom prst="rect">
            <a:avLst/>
          </a:prstGeom>
          <a:noFill/>
          <a:effectLst>
            <a:softEdge rad="65707"/>
          </a:effectLst>
        </p:spPr>
        <p:txBody>
          <a:bodyPr wrap="square" rtlCol="0">
            <a:spAutoFit/>
          </a:bodyPr>
          <a:lstStyle/>
          <a:p>
            <a:r>
              <a:rPr lang="en-US" sz="2400" dirty="0">
                <a:solidFill>
                  <a:schemeClr val="bg1"/>
                </a:solidFill>
                <a:latin typeface="Avenir Next Medium" panose="020B0503020202020204" pitchFamily="34" charset="0"/>
              </a:rPr>
              <a:t>Nisão </a:t>
            </a:r>
            <a:r>
              <a:rPr lang="en-US" sz="2400" i="1" dirty="0">
                <a:solidFill>
                  <a:srgbClr val="FFC002"/>
                </a:solidFill>
                <a:latin typeface="Avenir Next Medium" panose="020B0503020202020204" pitchFamily="34" charset="0"/>
              </a:rPr>
              <a:t>NutVision</a:t>
            </a:r>
            <a:endParaRPr lang="en-US" sz="1800" i="1" dirty="0">
              <a:solidFill>
                <a:srgbClr val="FFC002"/>
              </a:solidFill>
              <a:latin typeface="Avenir Next Medium" panose="020B0503020202020204" pitchFamily="34" charset="0"/>
            </a:endParaRPr>
          </a:p>
        </p:txBody>
      </p:sp>
      <p:sp>
        <p:nvSpPr>
          <p:cNvPr id="5" name="Presenter Title">
            <a:extLst>
              <a:ext uri="{FF2B5EF4-FFF2-40B4-BE49-F238E27FC236}">
                <a16:creationId xmlns:a16="http://schemas.microsoft.com/office/drawing/2014/main" id="{8A4B807C-05C3-CC51-3AF3-9E219C03961C}"/>
              </a:ext>
            </a:extLst>
          </p:cNvPr>
          <p:cNvSpPr txBox="1"/>
          <p:nvPr/>
        </p:nvSpPr>
        <p:spPr>
          <a:xfrm>
            <a:off x="17472181" y="8529830"/>
            <a:ext cx="4402755" cy="461665"/>
          </a:xfrm>
          <a:prstGeom prst="rect">
            <a:avLst/>
          </a:prstGeom>
          <a:noFill/>
          <a:effectLst>
            <a:softEdge rad="65707"/>
          </a:effectLst>
        </p:spPr>
        <p:txBody>
          <a:bodyPr wrap="square" rtlCol="0">
            <a:spAutoFit/>
          </a:bodyPr>
          <a:lstStyle/>
          <a:p>
            <a:r>
              <a:rPr lang="en-US" sz="2400" i="1" dirty="0">
                <a:solidFill>
                  <a:schemeClr val="bg1"/>
                </a:solidFill>
                <a:latin typeface="Avenir Next" panose="020B0503020202020204" pitchFamily="34" charset="0"/>
              </a:rPr>
              <a:t>Managing Director</a:t>
            </a:r>
            <a:endParaRPr lang="en-US" sz="1800" i="1" dirty="0">
              <a:solidFill>
                <a:schemeClr val="bg1"/>
              </a:solidFill>
              <a:latin typeface="Avenir Next" panose="020B0503020202020204" pitchFamily="34" charset="0"/>
            </a:endParaRPr>
          </a:p>
        </p:txBody>
      </p:sp>
      <p:sp>
        <p:nvSpPr>
          <p:cNvPr id="4" name="Presenter">
            <a:extLst>
              <a:ext uri="{FF2B5EF4-FFF2-40B4-BE49-F238E27FC236}">
                <a16:creationId xmlns:a16="http://schemas.microsoft.com/office/drawing/2014/main" id="{39237051-F14C-3DD7-6366-DC145B622F75}"/>
              </a:ext>
            </a:extLst>
          </p:cNvPr>
          <p:cNvSpPr txBox="1"/>
          <p:nvPr/>
        </p:nvSpPr>
        <p:spPr>
          <a:xfrm>
            <a:off x="17457192" y="8018806"/>
            <a:ext cx="4289484" cy="522922"/>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MURAT BADEM</a:t>
            </a:r>
            <a:endParaRPr lang="en-US" sz="2000" dirty="0">
              <a:solidFill>
                <a:schemeClr val="bg1"/>
              </a:solidFill>
              <a:latin typeface="Avenir Next Medium" panose="020B0503020202020204" pitchFamily="34" charset="0"/>
            </a:endParaRPr>
          </a:p>
        </p:txBody>
      </p:sp>
      <p:sp>
        <p:nvSpPr>
          <p:cNvPr id="10" name="TextBox 9">
            <a:extLst>
              <a:ext uri="{FF2B5EF4-FFF2-40B4-BE49-F238E27FC236}">
                <a16:creationId xmlns:a16="http://schemas.microsoft.com/office/drawing/2014/main" id="{07B8EECD-F776-1B86-50F5-E5313A1A2898}"/>
              </a:ext>
            </a:extLst>
          </p:cNvPr>
          <p:cNvSpPr txBox="1"/>
          <p:nvPr/>
        </p:nvSpPr>
        <p:spPr>
          <a:xfrm>
            <a:off x="11115011" y="9707322"/>
            <a:ext cx="4958417" cy="355803"/>
          </a:xfrm>
          <a:prstGeom prst="rect">
            <a:avLst/>
          </a:prstGeom>
          <a:noFill/>
          <a:effectLst>
            <a:softEdge rad="65707"/>
          </a:effectLst>
        </p:spPr>
        <p:txBody>
          <a:bodyPr wrap="square" rtlCol="0">
            <a:spAutoFit/>
          </a:bodyPr>
          <a:lstStyle/>
          <a:p>
            <a:pPr algn="ctr">
              <a:lnSpc>
                <a:spcPct val="107000"/>
              </a:lnSpc>
              <a:spcAft>
                <a:spcPts val="800"/>
              </a:spcAft>
            </a:pPr>
            <a:r>
              <a:rPr lang="ro-RO" sz="1600" spc="300">
                <a:solidFill>
                  <a:schemeClr val="bg1"/>
                </a:solidFill>
                <a:latin typeface="Avenir Next Medium" panose="020B0503020202020204" pitchFamily="34" charset="0"/>
              </a:rPr>
              <a:t>DOES MOLDOVA HOLD POTENTIAL</a:t>
            </a:r>
            <a:endParaRPr lang="en-US" sz="1600" spc="550">
              <a:solidFill>
                <a:schemeClr val="bg1"/>
              </a:solidFill>
              <a:latin typeface="Avenir Next Medium" panose="020B0503020202020204" pitchFamily="34" charset="0"/>
            </a:endParaRPr>
          </a:p>
        </p:txBody>
      </p:sp>
      <p:pic>
        <p:nvPicPr>
          <p:cNvPr id="40" name="Graphic 39">
            <a:extLst>
              <a:ext uri="{FF2B5EF4-FFF2-40B4-BE49-F238E27FC236}">
                <a16:creationId xmlns:a16="http://schemas.microsoft.com/office/drawing/2014/main" id="{547DE73E-335D-5491-8947-731866FB56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6000" y="4331400"/>
            <a:ext cx="7772400" cy="3457377"/>
          </a:xfrm>
          <a:prstGeom prst="rect">
            <a:avLst/>
          </a:prstGeom>
        </p:spPr>
      </p:pic>
      <p:pic>
        <p:nvPicPr>
          <p:cNvPr id="46" name="Picture 45" descr="A logo with text and a tree&#10;&#10;AI-generated content may be incorrect.">
            <a:extLst>
              <a:ext uri="{FF2B5EF4-FFF2-40B4-BE49-F238E27FC236}">
                <a16:creationId xmlns:a16="http://schemas.microsoft.com/office/drawing/2014/main" id="{1DCD4862-492D-1245-4367-E75289B56378}"/>
              </a:ext>
            </a:extLst>
          </p:cNvPr>
          <p:cNvPicPr>
            <a:picLocks noChangeAspect="1"/>
          </p:cNvPicPr>
          <p:nvPr/>
        </p:nvPicPr>
        <p:blipFill>
          <a:blip r:embed="rId8">
            <a:extLst>
              <a:ext uri="{28A0092B-C50C-407E-A947-70E740481C1C}">
                <a14:useLocalDpi xmlns:a14="http://schemas.microsoft.com/office/drawing/2010/main" val="0"/>
              </a:ext>
            </a:extLst>
          </a:blip>
          <a:srcRect l="2853" t="2069" b="16894"/>
          <a:stretch/>
        </p:blipFill>
        <p:spPr>
          <a:xfrm>
            <a:off x="18466553" y="10990462"/>
            <a:ext cx="2382240" cy="1059212"/>
          </a:xfrm>
          <a:prstGeom prst="rect">
            <a:avLst/>
          </a:prstGeom>
          <a:effectLst>
            <a:outerShdw blurRad="50800" dist="118689" dir="2700000" algn="tl" rotWithShape="0">
              <a:prstClr val="black">
                <a:alpha val="40000"/>
              </a:prstClr>
            </a:outerShdw>
          </a:effectLst>
        </p:spPr>
      </p:pic>
      <p:sp>
        <p:nvSpPr>
          <p:cNvPr id="7" name="TextBox 6">
            <a:extLst>
              <a:ext uri="{FF2B5EF4-FFF2-40B4-BE49-F238E27FC236}">
                <a16:creationId xmlns:a16="http://schemas.microsoft.com/office/drawing/2014/main" id="{904DDF6B-FFC1-687A-2085-1294AD361175}"/>
              </a:ext>
            </a:extLst>
          </p:cNvPr>
          <p:cNvSpPr txBox="1"/>
          <p:nvPr/>
        </p:nvSpPr>
        <p:spPr>
          <a:xfrm>
            <a:off x="10683422" y="8813454"/>
            <a:ext cx="5821594" cy="707886"/>
          </a:xfrm>
          <a:prstGeom prst="rect">
            <a:avLst/>
          </a:prstGeom>
          <a:noFill/>
          <a:effectLst>
            <a:softEdge rad="65707"/>
          </a:effectLst>
        </p:spPr>
        <p:txBody>
          <a:bodyPr wrap="square" rtlCol="0">
            <a:spAutoFit/>
          </a:bodyPr>
          <a:lstStyle/>
          <a:p>
            <a:pPr algn="ctr"/>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9" name="TextBox 8">
            <a:extLst>
              <a:ext uri="{FF2B5EF4-FFF2-40B4-BE49-F238E27FC236}">
                <a16:creationId xmlns:a16="http://schemas.microsoft.com/office/drawing/2014/main" id="{198C3AF2-06C4-98EB-BC9B-9BF68838908D}"/>
              </a:ext>
            </a:extLst>
          </p:cNvPr>
          <p:cNvSpPr txBox="1"/>
          <p:nvPr/>
        </p:nvSpPr>
        <p:spPr>
          <a:xfrm>
            <a:off x="11141201" y="9975856"/>
            <a:ext cx="4958417" cy="355803"/>
          </a:xfrm>
          <a:prstGeom prst="rect">
            <a:avLst/>
          </a:prstGeom>
          <a:noFill/>
          <a:effectLst>
            <a:softEdge rad="65707"/>
          </a:effectLst>
        </p:spPr>
        <p:txBody>
          <a:bodyPr wrap="square" rtlCol="0">
            <a:spAutoFit/>
          </a:bodyPr>
          <a:lstStyle/>
          <a:p>
            <a:pPr algn="ctr">
              <a:lnSpc>
                <a:spcPct val="107000"/>
              </a:lnSpc>
              <a:spcAft>
                <a:spcPts val="800"/>
              </a:spcAft>
            </a:pPr>
            <a:r>
              <a:rPr lang="ro-RO" sz="1600" spc="550">
                <a:solidFill>
                  <a:schemeClr val="bg1"/>
                </a:solidFill>
                <a:latin typeface="Avenir Next Medium" panose="020B0503020202020204" pitchFamily="34" charset="0"/>
              </a:rPr>
              <a:t>TO BE A STRONGER PLAYER?</a:t>
            </a:r>
            <a:endParaRPr lang="en-US" sz="1600" spc="55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3171617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5243D-CBD9-A875-6BC9-D1AC7B0A023E}"/>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D9D44FFE-90C7-4830-C98D-25DCF954A059}"/>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D8551295-0E0B-4C24-DA58-E6A69E8BC373}"/>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5" name="TextBox 14">
            <a:extLst>
              <a:ext uri="{FF2B5EF4-FFF2-40B4-BE49-F238E27FC236}">
                <a16:creationId xmlns:a16="http://schemas.microsoft.com/office/drawing/2014/main" id="{86E14580-F1C7-0748-24EE-BAD5E4040D83}"/>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152C08AA-B5F3-F73C-B173-CA3E4274C23D}"/>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04565113-F9F4-2083-A640-8A27773C54B4}"/>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F615C3C8-DB1D-39D2-12DF-D120F1F2DAED}"/>
              </a:ext>
            </a:extLst>
          </p:cNvPr>
          <p:cNvCxnSpPr>
            <a:cxnSpLocks/>
          </p:cNvCxnSpPr>
          <p:nvPr/>
        </p:nvCxnSpPr>
        <p:spPr>
          <a:xfrm flipH="1">
            <a:off x="-4466461" y="-1497138"/>
            <a:ext cx="2184" cy="2499520"/>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A70DF8FA-7200-866A-9B8C-0726E27B5D2F}"/>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636F19B7-3F73-8304-6C05-AC93BE92FF62}"/>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6A0744E5-88D0-EFF4-BB0D-B63DB4758F82}"/>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001867EA-CCAE-7F88-D8CD-B0F3AA23DCFC}"/>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sp>
        <p:nvSpPr>
          <p:cNvPr id="18" name="TextBox 17">
            <a:extLst>
              <a:ext uri="{FF2B5EF4-FFF2-40B4-BE49-F238E27FC236}">
                <a16:creationId xmlns:a16="http://schemas.microsoft.com/office/drawing/2014/main" id="{8A441414-223C-BA2C-9267-3B9663870D23}"/>
              </a:ext>
            </a:extLst>
          </p:cNvPr>
          <p:cNvSpPr txBox="1"/>
          <p:nvPr/>
        </p:nvSpPr>
        <p:spPr>
          <a:xfrm>
            <a:off x="28063735" y="-1613465"/>
            <a:ext cx="976389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First Walnut Plants </a:t>
            </a:r>
            <a:r>
              <a:rPr lang="en-US" sz="2400">
                <a:solidFill>
                  <a:schemeClr val="bg1"/>
                </a:solidFill>
              </a:rPr>
              <a:t>brought to California by Spanish missionaries in late 1770 </a:t>
            </a:r>
            <a:r>
              <a:rPr lang="en-US" sz="1800">
                <a:solidFill>
                  <a:schemeClr val="bg1"/>
                </a:solidFill>
              </a:rPr>
              <a:t>s</a:t>
            </a:r>
            <a:endParaRPr kumimoji="0" lang="en-US" sz="2400" b="0" i="0" u="none" strike="noStrike" cap="none" spc="0" normalizeH="0" baseline="0">
              <a:ln>
                <a:noFill/>
              </a:ln>
              <a:solidFill>
                <a:schemeClr val="bg1"/>
              </a:solidFill>
              <a:effectLst/>
              <a:uFillTx/>
              <a:latin typeface="Graphik Light"/>
              <a:ea typeface="Graphik Light"/>
              <a:cs typeface="Graphik Light"/>
              <a:sym typeface="Graphik Light"/>
            </a:endParaRPr>
          </a:p>
        </p:txBody>
      </p:sp>
      <p:sp>
        <p:nvSpPr>
          <p:cNvPr id="21" name="TextBox 20">
            <a:extLst>
              <a:ext uri="{FF2B5EF4-FFF2-40B4-BE49-F238E27FC236}">
                <a16:creationId xmlns:a16="http://schemas.microsoft.com/office/drawing/2014/main" id="{1751EA44-6DA9-0A39-8804-CBBA964DF131}"/>
              </a:ext>
            </a:extLst>
          </p:cNvPr>
          <p:cNvSpPr txBox="1"/>
          <p:nvPr/>
        </p:nvSpPr>
        <p:spPr>
          <a:xfrm>
            <a:off x="29634372" y="-1016791"/>
            <a:ext cx="668292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First commercial walnut nursery </a:t>
            </a:r>
            <a:r>
              <a:rPr lang="en-US" sz="2400">
                <a:solidFill>
                  <a:schemeClr val="bg1"/>
                </a:solidFill>
              </a:rPr>
              <a:t>established, in </a:t>
            </a:r>
            <a:r>
              <a:rPr lang="en-US" sz="2400">
                <a:solidFill>
                  <a:srgbClr val="FFC002"/>
                </a:solidFill>
              </a:rPr>
              <a:t>1867</a:t>
            </a:r>
            <a:endParaRPr kumimoji="0" lang="en-US" sz="2400" b="0" i="0" u="none" strike="noStrike" cap="none" spc="0" normalizeH="0" baseline="0">
              <a:ln>
                <a:noFill/>
              </a:ln>
              <a:solidFill>
                <a:srgbClr val="FFC002"/>
              </a:solidFill>
              <a:effectLst/>
              <a:uFillTx/>
              <a:sym typeface="Graphik Light"/>
            </a:endParaRPr>
          </a:p>
        </p:txBody>
      </p:sp>
      <p:sp>
        <p:nvSpPr>
          <p:cNvPr id="22" name="TextBox 21">
            <a:extLst>
              <a:ext uri="{FF2B5EF4-FFF2-40B4-BE49-F238E27FC236}">
                <a16:creationId xmlns:a16="http://schemas.microsoft.com/office/drawing/2014/main" id="{7AD3CF34-9CA2-F664-B034-BC978C719995}"/>
              </a:ext>
            </a:extLst>
          </p:cNvPr>
          <p:cNvSpPr txBox="1"/>
          <p:nvPr/>
        </p:nvSpPr>
        <p:spPr>
          <a:xfrm>
            <a:off x="30481471" y="-573436"/>
            <a:ext cx="855202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Southern California Walnut Growers Association </a:t>
            </a:r>
            <a:r>
              <a:rPr lang="en-US" sz="2400">
                <a:solidFill>
                  <a:schemeClr val="bg1"/>
                </a:solidFill>
              </a:rPr>
              <a:t>established in </a:t>
            </a:r>
            <a:r>
              <a:rPr lang="en-US" sz="2400">
                <a:solidFill>
                  <a:srgbClr val="FFC002"/>
                </a:solidFill>
              </a:rPr>
              <a:t>1896</a:t>
            </a:r>
          </a:p>
        </p:txBody>
      </p:sp>
      <p:sp>
        <p:nvSpPr>
          <p:cNvPr id="23" name="TextBox 22">
            <a:extLst>
              <a:ext uri="{FF2B5EF4-FFF2-40B4-BE49-F238E27FC236}">
                <a16:creationId xmlns:a16="http://schemas.microsoft.com/office/drawing/2014/main" id="{95582A75-144A-B568-41D5-9744D7A3800B}"/>
              </a:ext>
            </a:extLst>
          </p:cNvPr>
          <p:cNvSpPr txBox="1"/>
          <p:nvPr/>
        </p:nvSpPr>
        <p:spPr>
          <a:xfrm>
            <a:off x="32624687" y="-112377"/>
            <a:ext cx="6112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University of California, Davis </a:t>
            </a:r>
            <a:r>
              <a:rPr lang="en-US" sz="2400">
                <a:solidFill>
                  <a:schemeClr val="bg1"/>
                </a:solidFill>
              </a:rPr>
              <a:t>(UC Davis) in </a:t>
            </a:r>
            <a:r>
              <a:rPr lang="en-US" sz="2400">
                <a:solidFill>
                  <a:srgbClr val="FFC002"/>
                </a:solidFill>
              </a:rPr>
              <a:t>1905</a:t>
            </a:r>
          </a:p>
        </p:txBody>
      </p:sp>
      <p:sp>
        <p:nvSpPr>
          <p:cNvPr id="24" name="TextBox 23">
            <a:extLst>
              <a:ext uri="{FF2B5EF4-FFF2-40B4-BE49-F238E27FC236}">
                <a16:creationId xmlns:a16="http://schemas.microsoft.com/office/drawing/2014/main" id="{8150AB79-C125-B579-8A0C-3FE6F0307B84}"/>
              </a:ext>
            </a:extLst>
          </p:cNvPr>
          <p:cNvSpPr txBox="1"/>
          <p:nvPr/>
        </p:nvSpPr>
        <p:spPr>
          <a:xfrm>
            <a:off x="34402543" y="442624"/>
            <a:ext cx="636392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Chandler and Hartley </a:t>
            </a:r>
            <a:r>
              <a:rPr lang="en-US" sz="2400">
                <a:solidFill>
                  <a:schemeClr val="bg1"/>
                </a:solidFill>
              </a:rPr>
              <a:t>Varieries introduced in </a:t>
            </a:r>
            <a:r>
              <a:rPr lang="en-US" sz="2400">
                <a:solidFill>
                  <a:srgbClr val="FFC002"/>
                </a:solidFill>
              </a:rPr>
              <a:t>1979</a:t>
            </a:r>
          </a:p>
        </p:txBody>
      </p:sp>
      <p:graphicFrame>
        <p:nvGraphicFramePr>
          <p:cNvPr id="2" name="Chart 1">
            <a:extLst>
              <a:ext uri="{FF2B5EF4-FFF2-40B4-BE49-F238E27FC236}">
                <a16:creationId xmlns:a16="http://schemas.microsoft.com/office/drawing/2014/main" id="{1D6BE3DE-36F2-681A-2DE5-29F67A44E248}"/>
              </a:ext>
            </a:extLst>
          </p:cNvPr>
          <p:cNvGraphicFramePr>
            <a:graphicFrameLocks/>
          </p:cNvGraphicFramePr>
          <p:nvPr>
            <p:extLst>
              <p:ext uri="{D42A27DB-BD31-4B8C-83A1-F6EECF244321}">
                <p14:modId xmlns:p14="http://schemas.microsoft.com/office/powerpoint/2010/main" val="767438627"/>
              </p:ext>
            </p:extLst>
          </p:nvPr>
        </p:nvGraphicFramePr>
        <p:xfrm>
          <a:off x="5774919" y="1249927"/>
          <a:ext cx="16785771" cy="5594350"/>
        </p:xfrm>
        <a:graphic>
          <a:graphicData uri="http://schemas.openxmlformats.org/drawingml/2006/chart">
            <c:chart xmlns:c="http://schemas.openxmlformats.org/drawingml/2006/chart" xmlns:r="http://schemas.openxmlformats.org/officeDocument/2006/relationships" r:id="rId5"/>
          </a:graphicData>
        </a:graphic>
      </p:graphicFrame>
      <p:cxnSp>
        <p:nvCxnSpPr>
          <p:cNvPr id="5" name="Straight Connector 4">
            <a:extLst>
              <a:ext uri="{FF2B5EF4-FFF2-40B4-BE49-F238E27FC236}">
                <a16:creationId xmlns:a16="http://schemas.microsoft.com/office/drawing/2014/main" id="{ADD0613F-A063-A77D-4B70-83FF76EA0185}"/>
              </a:ext>
            </a:extLst>
          </p:cNvPr>
          <p:cNvCxnSpPr>
            <a:cxnSpLocks/>
          </p:cNvCxnSpPr>
          <p:nvPr/>
        </p:nvCxnSpPr>
        <p:spPr>
          <a:xfrm>
            <a:off x="8291596" y="1482616"/>
            <a:ext cx="0" cy="5877999"/>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27" name="TextBox 26">
            <a:extLst>
              <a:ext uri="{FF2B5EF4-FFF2-40B4-BE49-F238E27FC236}">
                <a16:creationId xmlns:a16="http://schemas.microsoft.com/office/drawing/2014/main" id="{5D440A3B-5781-6472-5DE6-D8DE09D53A5D}"/>
              </a:ext>
            </a:extLst>
          </p:cNvPr>
          <p:cNvSpPr txBox="1"/>
          <p:nvPr/>
        </p:nvSpPr>
        <p:spPr>
          <a:xfrm>
            <a:off x="5565940" y="1231692"/>
            <a:ext cx="118622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1800">
                <a:solidFill>
                  <a:schemeClr val="bg1"/>
                </a:solidFill>
              </a:rPr>
              <a:t>Metric tons</a:t>
            </a:r>
          </a:p>
        </p:txBody>
      </p:sp>
      <p:sp>
        <p:nvSpPr>
          <p:cNvPr id="28" name="TextBox 27">
            <a:extLst>
              <a:ext uri="{FF2B5EF4-FFF2-40B4-BE49-F238E27FC236}">
                <a16:creationId xmlns:a16="http://schemas.microsoft.com/office/drawing/2014/main" id="{A65B2217-2BCB-D17A-9098-25FA48B2875E}"/>
              </a:ext>
            </a:extLst>
          </p:cNvPr>
          <p:cNvSpPr txBox="1"/>
          <p:nvPr/>
        </p:nvSpPr>
        <p:spPr>
          <a:xfrm>
            <a:off x="21595970" y="6821563"/>
            <a:ext cx="90249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1800">
                <a:solidFill>
                  <a:schemeClr val="bg1"/>
                </a:solidFill>
              </a:rPr>
              <a:t>Y E A R S</a:t>
            </a:r>
          </a:p>
        </p:txBody>
      </p:sp>
      <p:sp>
        <p:nvSpPr>
          <p:cNvPr id="29" name="TextBox 28">
            <a:extLst>
              <a:ext uri="{FF2B5EF4-FFF2-40B4-BE49-F238E27FC236}">
                <a16:creationId xmlns:a16="http://schemas.microsoft.com/office/drawing/2014/main" id="{7AA735E0-47FA-38C2-40CE-8957608DB5E9}"/>
              </a:ext>
            </a:extLst>
          </p:cNvPr>
          <p:cNvSpPr txBox="1"/>
          <p:nvPr/>
        </p:nvSpPr>
        <p:spPr>
          <a:xfrm>
            <a:off x="20279988" y="7997849"/>
            <a:ext cx="292708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spcBef>
                <a:spcPts val="0"/>
              </a:spcBef>
              <a:defRPr sz="1800">
                <a:solidFill>
                  <a:schemeClr val="bg1"/>
                </a:solidFill>
              </a:defRPr>
            </a:lvl1pPr>
          </a:lstStyle>
          <a:p>
            <a:r>
              <a:rPr lang="en-US" sz="1200">
                <a:latin typeface="Avenir Next Medium" panose="020B0503020202020204" pitchFamily="34" charset="0"/>
              </a:rPr>
              <a:t>Source</a:t>
            </a:r>
            <a:r>
              <a:rPr lang="en-US" sz="1200">
                <a:latin typeface="Avenir Next" panose="020B0503020202020204" pitchFamily="34" charset="0"/>
              </a:rPr>
              <a:t>:</a:t>
            </a:r>
          </a:p>
          <a:p>
            <a:r>
              <a:rPr lang="en-US" sz="1200">
                <a:latin typeface="Avenir Next" panose="020B0503020202020204" pitchFamily="34" charset="0"/>
              </a:rPr>
              <a:t>United States Department of Agriculture</a:t>
            </a:r>
          </a:p>
          <a:p>
            <a:r>
              <a:rPr lang="en-US" sz="1200">
                <a:latin typeface="Avenir Next" panose="020B0503020202020204" pitchFamily="34" charset="0"/>
              </a:rPr>
              <a:t>National Agricultural Statistics Service</a:t>
            </a:r>
          </a:p>
        </p:txBody>
      </p:sp>
      <p:sp>
        <p:nvSpPr>
          <p:cNvPr id="32" name="Rectangle 31">
            <a:extLst>
              <a:ext uri="{FF2B5EF4-FFF2-40B4-BE49-F238E27FC236}">
                <a16:creationId xmlns:a16="http://schemas.microsoft.com/office/drawing/2014/main" id="{7B3607D2-9E09-8D2B-7FC5-E1C2706F1EE2}"/>
              </a:ext>
            </a:extLst>
          </p:cNvPr>
          <p:cNvSpPr/>
          <p:nvPr/>
        </p:nvSpPr>
        <p:spPr>
          <a:xfrm>
            <a:off x="11106616" y="1002382"/>
            <a:ext cx="7674335" cy="678023"/>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38" name="Straight Connector 37">
            <a:extLst>
              <a:ext uri="{FF2B5EF4-FFF2-40B4-BE49-F238E27FC236}">
                <a16:creationId xmlns:a16="http://schemas.microsoft.com/office/drawing/2014/main" id="{2E9146F8-EBE6-0745-0C4B-AA8127823BE4}"/>
              </a:ext>
            </a:extLst>
          </p:cNvPr>
          <p:cNvCxnSpPr>
            <a:cxnSpLocks/>
          </p:cNvCxnSpPr>
          <p:nvPr/>
        </p:nvCxnSpPr>
        <p:spPr>
          <a:xfrm flipV="1">
            <a:off x="6729729" y="1252060"/>
            <a:ext cx="0" cy="5312624"/>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42" name="Rectangle 41">
            <a:extLst>
              <a:ext uri="{FF2B5EF4-FFF2-40B4-BE49-F238E27FC236}">
                <a16:creationId xmlns:a16="http://schemas.microsoft.com/office/drawing/2014/main" id="{E0913473-00D0-0794-73E5-75CF56200E00}"/>
              </a:ext>
            </a:extLst>
          </p:cNvPr>
          <p:cNvSpPr/>
          <p:nvPr/>
        </p:nvSpPr>
        <p:spPr>
          <a:xfrm>
            <a:off x="5292768" y="1159709"/>
            <a:ext cx="1403725" cy="5538781"/>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43" name="Rectangle 42">
            <a:extLst>
              <a:ext uri="{FF2B5EF4-FFF2-40B4-BE49-F238E27FC236}">
                <a16:creationId xmlns:a16="http://schemas.microsoft.com/office/drawing/2014/main" id="{BE43D715-9EA2-DEBA-4491-C10340B0A94E}"/>
              </a:ext>
            </a:extLst>
          </p:cNvPr>
          <p:cNvSpPr/>
          <p:nvPr/>
        </p:nvSpPr>
        <p:spPr>
          <a:xfrm>
            <a:off x="6782785" y="6491101"/>
            <a:ext cx="15872729" cy="1212196"/>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33" name="Rectangle 32" hidden="1">
            <a:extLst>
              <a:ext uri="{FF2B5EF4-FFF2-40B4-BE49-F238E27FC236}">
                <a16:creationId xmlns:a16="http://schemas.microsoft.com/office/drawing/2014/main" id="{5EC6A188-7F83-55A3-4A06-CEAC23AFD77D}"/>
              </a:ext>
            </a:extLst>
          </p:cNvPr>
          <p:cNvSpPr/>
          <p:nvPr/>
        </p:nvSpPr>
        <p:spPr>
          <a:xfrm>
            <a:off x="6791317" y="5382962"/>
            <a:ext cx="15950471" cy="4904601"/>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35" name="Straight Connector 34">
            <a:extLst>
              <a:ext uri="{FF2B5EF4-FFF2-40B4-BE49-F238E27FC236}">
                <a16:creationId xmlns:a16="http://schemas.microsoft.com/office/drawing/2014/main" id="{0BBE125D-3369-7BCD-1C71-D9C4A7692FC4}"/>
              </a:ext>
            </a:extLst>
          </p:cNvPr>
          <p:cNvCxnSpPr>
            <a:cxnSpLocks/>
          </p:cNvCxnSpPr>
          <p:nvPr/>
        </p:nvCxnSpPr>
        <p:spPr>
          <a:xfrm>
            <a:off x="6662571" y="6527010"/>
            <a:ext cx="15671519"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8DA9C4E3-D047-11AD-39A1-37BD300EFD50}"/>
              </a:ext>
            </a:extLst>
          </p:cNvPr>
          <p:cNvSpPr txBox="1"/>
          <p:nvPr/>
        </p:nvSpPr>
        <p:spPr>
          <a:xfrm>
            <a:off x="6929810" y="6846910"/>
            <a:ext cx="121988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000">
                <a:solidFill>
                  <a:schemeClr val="bg1"/>
                </a:solidFill>
              </a:rPr>
              <a:t>1920-1960</a:t>
            </a:r>
          </a:p>
        </p:txBody>
      </p:sp>
      <p:sp>
        <p:nvSpPr>
          <p:cNvPr id="26" name="TextBox 25">
            <a:extLst>
              <a:ext uri="{FF2B5EF4-FFF2-40B4-BE49-F238E27FC236}">
                <a16:creationId xmlns:a16="http://schemas.microsoft.com/office/drawing/2014/main" id="{5944300E-1070-7F2A-21DE-9CCE2519E255}"/>
              </a:ext>
            </a:extLst>
          </p:cNvPr>
          <p:cNvSpPr txBox="1"/>
          <p:nvPr/>
        </p:nvSpPr>
        <p:spPr>
          <a:xfrm>
            <a:off x="14389765" y="6844277"/>
            <a:ext cx="14507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000">
                <a:solidFill>
                  <a:schemeClr val="bg1"/>
                </a:solidFill>
              </a:rPr>
              <a:t>1987  -  2024</a:t>
            </a:r>
          </a:p>
        </p:txBody>
      </p:sp>
      <p:sp>
        <p:nvSpPr>
          <p:cNvPr id="36" name="Presenter">
            <a:extLst>
              <a:ext uri="{FF2B5EF4-FFF2-40B4-BE49-F238E27FC236}">
                <a16:creationId xmlns:a16="http://schemas.microsoft.com/office/drawing/2014/main" id="{9F05F339-57DF-2703-4642-41D1C5D3AAF4}"/>
              </a:ext>
            </a:extLst>
          </p:cNvPr>
          <p:cNvSpPr txBox="1"/>
          <p:nvPr/>
        </p:nvSpPr>
        <p:spPr>
          <a:xfrm>
            <a:off x="876073" y="3871636"/>
            <a:ext cx="2690735" cy="523220"/>
          </a:xfrm>
          <a:prstGeom prst="rect">
            <a:avLst/>
          </a:prstGeom>
          <a:noFill/>
          <a:effectLst>
            <a:softEdge rad="65707"/>
          </a:effectLst>
        </p:spPr>
        <p:txBody>
          <a:bodyPr wrap="square" rtlCol="0">
            <a:spAutoFit/>
          </a:bodyPr>
          <a:lstStyle/>
          <a:p>
            <a:r>
              <a:rPr lang="en-US" sz="2800" spc="150" dirty="0">
                <a:solidFill>
                  <a:schemeClr val="bg1"/>
                </a:solidFill>
                <a:latin typeface="Avenir Next Medium" panose="020B0503020202020204" pitchFamily="34" charset="0"/>
              </a:rPr>
              <a:t>CALIFORNIA</a:t>
            </a:r>
          </a:p>
        </p:txBody>
      </p:sp>
      <p:sp>
        <p:nvSpPr>
          <p:cNvPr id="37" name="Presenter">
            <a:extLst>
              <a:ext uri="{FF2B5EF4-FFF2-40B4-BE49-F238E27FC236}">
                <a16:creationId xmlns:a16="http://schemas.microsoft.com/office/drawing/2014/main" id="{2500EED9-96BF-B504-FF32-03674E77AE2F}"/>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 of Walnut </a:t>
            </a:r>
            <a:r>
              <a:rPr lang="en-US" sz="1800" spc="550" dirty="0">
                <a:solidFill>
                  <a:schemeClr val="bg1"/>
                </a:solidFill>
                <a:latin typeface="Avenir Next Medium" panose="020B0503020202020204" pitchFamily="34" charset="0"/>
              </a:rPr>
              <a:t>Production in</a:t>
            </a:r>
          </a:p>
        </p:txBody>
      </p:sp>
      <p:cxnSp>
        <p:nvCxnSpPr>
          <p:cNvPr id="39" name="Straight Connector 38">
            <a:extLst>
              <a:ext uri="{FF2B5EF4-FFF2-40B4-BE49-F238E27FC236}">
                <a16:creationId xmlns:a16="http://schemas.microsoft.com/office/drawing/2014/main" id="{E4AE307A-C9BB-0A17-3760-9F75B7807CF1}"/>
              </a:ext>
            </a:extLst>
          </p:cNvPr>
          <p:cNvCxnSpPr>
            <a:cxnSpLocks/>
          </p:cNvCxnSpPr>
          <p:nvPr/>
        </p:nvCxnSpPr>
        <p:spPr>
          <a:xfrm flipH="1">
            <a:off x="984273" y="105295"/>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40" name="Picture 2" descr="Flag of California - Wikipedia">
            <a:extLst>
              <a:ext uri="{FF2B5EF4-FFF2-40B4-BE49-F238E27FC236}">
                <a16:creationId xmlns:a16="http://schemas.microsoft.com/office/drawing/2014/main" id="{33161C8D-2028-7C1D-F79B-D575ED5235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164" y="1587713"/>
            <a:ext cx="2306970" cy="153798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577B4EC4-EFE5-0EF0-4E32-CFF89C133D18}"/>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graphicFrame>
        <p:nvGraphicFramePr>
          <p:cNvPr id="4" name="Table 3">
            <a:extLst>
              <a:ext uri="{FF2B5EF4-FFF2-40B4-BE49-F238E27FC236}">
                <a16:creationId xmlns:a16="http://schemas.microsoft.com/office/drawing/2014/main" id="{9DDFDE0E-C838-3CA8-6104-45631B514E28}"/>
              </a:ext>
            </a:extLst>
          </p:cNvPr>
          <p:cNvGraphicFramePr>
            <a:graphicFrameLocks noGrp="1"/>
          </p:cNvGraphicFramePr>
          <p:nvPr>
            <p:extLst>
              <p:ext uri="{D42A27DB-BD31-4B8C-83A1-F6EECF244321}">
                <p14:modId xmlns:p14="http://schemas.microsoft.com/office/powerpoint/2010/main" val="1750252045"/>
              </p:ext>
            </p:extLst>
          </p:nvPr>
        </p:nvGraphicFramePr>
        <p:xfrm>
          <a:off x="7761719" y="9184123"/>
          <a:ext cx="14931466" cy="441526"/>
        </p:xfrm>
        <a:graphic>
          <a:graphicData uri="http://schemas.openxmlformats.org/drawingml/2006/table">
            <a:tbl>
              <a:tblPr>
                <a:tableStyleId>{5940675A-B579-460E-94D1-54222C63F5DA}</a:tableStyleId>
              </a:tblPr>
              <a:tblGrid>
                <a:gridCol w="678703">
                  <a:extLst>
                    <a:ext uri="{9D8B030D-6E8A-4147-A177-3AD203B41FA5}">
                      <a16:colId xmlns:a16="http://schemas.microsoft.com/office/drawing/2014/main" val="1346915697"/>
                    </a:ext>
                  </a:extLst>
                </a:gridCol>
                <a:gridCol w="678703">
                  <a:extLst>
                    <a:ext uri="{9D8B030D-6E8A-4147-A177-3AD203B41FA5}">
                      <a16:colId xmlns:a16="http://schemas.microsoft.com/office/drawing/2014/main" val="4033834248"/>
                    </a:ext>
                  </a:extLst>
                </a:gridCol>
                <a:gridCol w="678703">
                  <a:extLst>
                    <a:ext uri="{9D8B030D-6E8A-4147-A177-3AD203B41FA5}">
                      <a16:colId xmlns:a16="http://schemas.microsoft.com/office/drawing/2014/main" val="2327059895"/>
                    </a:ext>
                  </a:extLst>
                </a:gridCol>
                <a:gridCol w="678703">
                  <a:extLst>
                    <a:ext uri="{9D8B030D-6E8A-4147-A177-3AD203B41FA5}">
                      <a16:colId xmlns:a16="http://schemas.microsoft.com/office/drawing/2014/main" val="1572363915"/>
                    </a:ext>
                  </a:extLst>
                </a:gridCol>
                <a:gridCol w="678703">
                  <a:extLst>
                    <a:ext uri="{9D8B030D-6E8A-4147-A177-3AD203B41FA5}">
                      <a16:colId xmlns:a16="http://schemas.microsoft.com/office/drawing/2014/main" val="3356112939"/>
                    </a:ext>
                  </a:extLst>
                </a:gridCol>
                <a:gridCol w="678703">
                  <a:extLst>
                    <a:ext uri="{9D8B030D-6E8A-4147-A177-3AD203B41FA5}">
                      <a16:colId xmlns:a16="http://schemas.microsoft.com/office/drawing/2014/main" val="1880491287"/>
                    </a:ext>
                  </a:extLst>
                </a:gridCol>
                <a:gridCol w="678703">
                  <a:extLst>
                    <a:ext uri="{9D8B030D-6E8A-4147-A177-3AD203B41FA5}">
                      <a16:colId xmlns:a16="http://schemas.microsoft.com/office/drawing/2014/main" val="3404373861"/>
                    </a:ext>
                  </a:extLst>
                </a:gridCol>
                <a:gridCol w="678703">
                  <a:extLst>
                    <a:ext uri="{9D8B030D-6E8A-4147-A177-3AD203B41FA5}">
                      <a16:colId xmlns:a16="http://schemas.microsoft.com/office/drawing/2014/main" val="1626687080"/>
                    </a:ext>
                  </a:extLst>
                </a:gridCol>
                <a:gridCol w="678703">
                  <a:extLst>
                    <a:ext uri="{9D8B030D-6E8A-4147-A177-3AD203B41FA5}">
                      <a16:colId xmlns:a16="http://schemas.microsoft.com/office/drawing/2014/main" val="2917451517"/>
                    </a:ext>
                  </a:extLst>
                </a:gridCol>
                <a:gridCol w="678703">
                  <a:extLst>
                    <a:ext uri="{9D8B030D-6E8A-4147-A177-3AD203B41FA5}">
                      <a16:colId xmlns:a16="http://schemas.microsoft.com/office/drawing/2014/main" val="3718673873"/>
                    </a:ext>
                  </a:extLst>
                </a:gridCol>
                <a:gridCol w="678703">
                  <a:extLst>
                    <a:ext uri="{9D8B030D-6E8A-4147-A177-3AD203B41FA5}">
                      <a16:colId xmlns:a16="http://schemas.microsoft.com/office/drawing/2014/main" val="2795831950"/>
                    </a:ext>
                  </a:extLst>
                </a:gridCol>
                <a:gridCol w="678703">
                  <a:extLst>
                    <a:ext uri="{9D8B030D-6E8A-4147-A177-3AD203B41FA5}">
                      <a16:colId xmlns:a16="http://schemas.microsoft.com/office/drawing/2014/main" val="1967244426"/>
                    </a:ext>
                  </a:extLst>
                </a:gridCol>
                <a:gridCol w="678703">
                  <a:extLst>
                    <a:ext uri="{9D8B030D-6E8A-4147-A177-3AD203B41FA5}">
                      <a16:colId xmlns:a16="http://schemas.microsoft.com/office/drawing/2014/main" val="3539332525"/>
                    </a:ext>
                  </a:extLst>
                </a:gridCol>
                <a:gridCol w="678703">
                  <a:extLst>
                    <a:ext uri="{9D8B030D-6E8A-4147-A177-3AD203B41FA5}">
                      <a16:colId xmlns:a16="http://schemas.microsoft.com/office/drawing/2014/main" val="2347503338"/>
                    </a:ext>
                  </a:extLst>
                </a:gridCol>
                <a:gridCol w="678703">
                  <a:extLst>
                    <a:ext uri="{9D8B030D-6E8A-4147-A177-3AD203B41FA5}">
                      <a16:colId xmlns:a16="http://schemas.microsoft.com/office/drawing/2014/main" val="50568857"/>
                    </a:ext>
                  </a:extLst>
                </a:gridCol>
                <a:gridCol w="678703">
                  <a:extLst>
                    <a:ext uri="{9D8B030D-6E8A-4147-A177-3AD203B41FA5}">
                      <a16:colId xmlns:a16="http://schemas.microsoft.com/office/drawing/2014/main" val="3385492224"/>
                    </a:ext>
                  </a:extLst>
                </a:gridCol>
                <a:gridCol w="678703">
                  <a:extLst>
                    <a:ext uri="{9D8B030D-6E8A-4147-A177-3AD203B41FA5}">
                      <a16:colId xmlns:a16="http://schemas.microsoft.com/office/drawing/2014/main" val="1852023272"/>
                    </a:ext>
                  </a:extLst>
                </a:gridCol>
                <a:gridCol w="678703">
                  <a:extLst>
                    <a:ext uri="{9D8B030D-6E8A-4147-A177-3AD203B41FA5}">
                      <a16:colId xmlns:a16="http://schemas.microsoft.com/office/drawing/2014/main" val="3753525277"/>
                    </a:ext>
                  </a:extLst>
                </a:gridCol>
                <a:gridCol w="678703">
                  <a:extLst>
                    <a:ext uri="{9D8B030D-6E8A-4147-A177-3AD203B41FA5}">
                      <a16:colId xmlns:a16="http://schemas.microsoft.com/office/drawing/2014/main" val="1045055173"/>
                    </a:ext>
                  </a:extLst>
                </a:gridCol>
                <a:gridCol w="678703">
                  <a:extLst>
                    <a:ext uri="{9D8B030D-6E8A-4147-A177-3AD203B41FA5}">
                      <a16:colId xmlns:a16="http://schemas.microsoft.com/office/drawing/2014/main" val="2507423628"/>
                    </a:ext>
                  </a:extLst>
                </a:gridCol>
                <a:gridCol w="678703">
                  <a:extLst>
                    <a:ext uri="{9D8B030D-6E8A-4147-A177-3AD203B41FA5}">
                      <a16:colId xmlns:a16="http://schemas.microsoft.com/office/drawing/2014/main" val="3987596215"/>
                    </a:ext>
                  </a:extLst>
                </a:gridCol>
                <a:gridCol w="678703">
                  <a:extLst>
                    <a:ext uri="{9D8B030D-6E8A-4147-A177-3AD203B41FA5}">
                      <a16:colId xmlns:a16="http://schemas.microsoft.com/office/drawing/2014/main" val="1064531461"/>
                    </a:ext>
                  </a:extLst>
                </a:gridCol>
              </a:tblGrid>
              <a:tr h="148053">
                <a:tc>
                  <a:txBody>
                    <a:bodyPr/>
                    <a:lstStyle/>
                    <a:p>
                      <a:pPr algn="r" fontAlgn="b"/>
                      <a:r>
                        <a:rPr lang="en-US" sz="1400" b="0" i="0" u="none" strike="noStrike">
                          <a:solidFill>
                            <a:schemeClr val="bg1"/>
                          </a:solidFill>
                          <a:effectLst/>
                          <a:latin typeface="Calibri" panose="020F0502020204030204" pitchFamily="34" charset="0"/>
                        </a:rPr>
                        <a:t>Year</a:t>
                      </a: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rgbClr val="FFC002"/>
                          </a:solidFill>
                          <a:effectLst/>
                        </a:rPr>
                        <a:t>1920</a:t>
                      </a:r>
                      <a:endParaRPr lang="en-US" sz="1400" b="0" i="0" u="none" strike="noStrike">
                        <a:solidFill>
                          <a:srgbClr val="FFC002"/>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1930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1940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1950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1987</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1988</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1989</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1990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1991</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1992</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1993</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1994</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1995</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1996</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1997</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1998</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1999</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2001</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2002</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2003</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13272223"/>
                  </a:ext>
                </a:extLst>
              </a:tr>
              <a:tr h="148053">
                <a:tc>
                  <a:txBody>
                    <a:bodyPr/>
                    <a:lstStyle/>
                    <a:p>
                      <a:pPr algn="r" fontAlgn="b"/>
                      <a:r>
                        <a:rPr lang="en-US" sz="1400" b="0" i="0" u="none" strike="noStrike">
                          <a:solidFill>
                            <a:schemeClr val="bg1"/>
                          </a:solidFill>
                          <a:effectLst/>
                          <a:latin typeface="Calibri" panose="020F0502020204030204" pitchFamily="34" charset="0"/>
                        </a:rPr>
                        <a:t>tons</a:t>
                      </a: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rgbClr val="FFC002"/>
                          </a:solidFill>
                          <a:effectLst/>
                        </a:rPr>
                        <a:t>23,000</a:t>
                      </a:r>
                      <a:endParaRPr lang="en-US" sz="1400" b="0" i="0" u="none" strike="noStrike">
                        <a:solidFill>
                          <a:srgbClr val="FFC002"/>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36,000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41,000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37,000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223,000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186,000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189,000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188,000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189,000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216,000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216,000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216,000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211,000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243,000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243,000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255,000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255,000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216,000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254,000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254,000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294,000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884928"/>
                  </a:ext>
                </a:extLst>
              </a:tr>
            </a:tbl>
          </a:graphicData>
        </a:graphic>
      </p:graphicFrame>
      <p:graphicFrame>
        <p:nvGraphicFramePr>
          <p:cNvPr id="6" name="Table 5">
            <a:extLst>
              <a:ext uri="{FF2B5EF4-FFF2-40B4-BE49-F238E27FC236}">
                <a16:creationId xmlns:a16="http://schemas.microsoft.com/office/drawing/2014/main" id="{CFE3C250-BED2-A411-5318-B84336764927}"/>
              </a:ext>
            </a:extLst>
          </p:cNvPr>
          <p:cNvGraphicFramePr>
            <a:graphicFrameLocks noGrp="1"/>
          </p:cNvGraphicFramePr>
          <p:nvPr>
            <p:extLst>
              <p:ext uri="{D42A27DB-BD31-4B8C-83A1-F6EECF244321}">
                <p14:modId xmlns:p14="http://schemas.microsoft.com/office/powerpoint/2010/main" val="1151283833"/>
              </p:ext>
            </p:extLst>
          </p:nvPr>
        </p:nvGraphicFramePr>
        <p:xfrm>
          <a:off x="7761720" y="10299979"/>
          <a:ext cx="15045272" cy="441526"/>
        </p:xfrm>
        <a:graphic>
          <a:graphicData uri="http://schemas.openxmlformats.org/drawingml/2006/table">
            <a:tbl>
              <a:tblPr>
                <a:tableStyleId>{5940675A-B579-460E-94D1-54222C63F5DA}</a:tableStyleId>
              </a:tblPr>
              <a:tblGrid>
                <a:gridCol w="683876">
                  <a:extLst>
                    <a:ext uri="{9D8B030D-6E8A-4147-A177-3AD203B41FA5}">
                      <a16:colId xmlns:a16="http://schemas.microsoft.com/office/drawing/2014/main" val="2562633261"/>
                    </a:ext>
                  </a:extLst>
                </a:gridCol>
                <a:gridCol w="683876">
                  <a:extLst>
                    <a:ext uri="{9D8B030D-6E8A-4147-A177-3AD203B41FA5}">
                      <a16:colId xmlns:a16="http://schemas.microsoft.com/office/drawing/2014/main" val="321742493"/>
                    </a:ext>
                  </a:extLst>
                </a:gridCol>
                <a:gridCol w="683876">
                  <a:extLst>
                    <a:ext uri="{9D8B030D-6E8A-4147-A177-3AD203B41FA5}">
                      <a16:colId xmlns:a16="http://schemas.microsoft.com/office/drawing/2014/main" val="1595293639"/>
                    </a:ext>
                  </a:extLst>
                </a:gridCol>
                <a:gridCol w="683876">
                  <a:extLst>
                    <a:ext uri="{9D8B030D-6E8A-4147-A177-3AD203B41FA5}">
                      <a16:colId xmlns:a16="http://schemas.microsoft.com/office/drawing/2014/main" val="2153783148"/>
                    </a:ext>
                  </a:extLst>
                </a:gridCol>
                <a:gridCol w="683876">
                  <a:extLst>
                    <a:ext uri="{9D8B030D-6E8A-4147-A177-3AD203B41FA5}">
                      <a16:colId xmlns:a16="http://schemas.microsoft.com/office/drawing/2014/main" val="1656198247"/>
                    </a:ext>
                  </a:extLst>
                </a:gridCol>
                <a:gridCol w="683876">
                  <a:extLst>
                    <a:ext uri="{9D8B030D-6E8A-4147-A177-3AD203B41FA5}">
                      <a16:colId xmlns:a16="http://schemas.microsoft.com/office/drawing/2014/main" val="4139203088"/>
                    </a:ext>
                  </a:extLst>
                </a:gridCol>
                <a:gridCol w="683876">
                  <a:extLst>
                    <a:ext uri="{9D8B030D-6E8A-4147-A177-3AD203B41FA5}">
                      <a16:colId xmlns:a16="http://schemas.microsoft.com/office/drawing/2014/main" val="3303415795"/>
                    </a:ext>
                  </a:extLst>
                </a:gridCol>
                <a:gridCol w="683876">
                  <a:extLst>
                    <a:ext uri="{9D8B030D-6E8A-4147-A177-3AD203B41FA5}">
                      <a16:colId xmlns:a16="http://schemas.microsoft.com/office/drawing/2014/main" val="630768107"/>
                    </a:ext>
                  </a:extLst>
                </a:gridCol>
                <a:gridCol w="683876">
                  <a:extLst>
                    <a:ext uri="{9D8B030D-6E8A-4147-A177-3AD203B41FA5}">
                      <a16:colId xmlns:a16="http://schemas.microsoft.com/office/drawing/2014/main" val="812813781"/>
                    </a:ext>
                  </a:extLst>
                </a:gridCol>
                <a:gridCol w="683876">
                  <a:extLst>
                    <a:ext uri="{9D8B030D-6E8A-4147-A177-3AD203B41FA5}">
                      <a16:colId xmlns:a16="http://schemas.microsoft.com/office/drawing/2014/main" val="3615527732"/>
                    </a:ext>
                  </a:extLst>
                </a:gridCol>
                <a:gridCol w="683876">
                  <a:extLst>
                    <a:ext uri="{9D8B030D-6E8A-4147-A177-3AD203B41FA5}">
                      <a16:colId xmlns:a16="http://schemas.microsoft.com/office/drawing/2014/main" val="1519899098"/>
                    </a:ext>
                  </a:extLst>
                </a:gridCol>
                <a:gridCol w="683876">
                  <a:extLst>
                    <a:ext uri="{9D8B030D-6E8A-4147-A177-3AD203B41FA5}">
                      <a16:colId xmlns:a16="http://schemas.microsoft.com/office/drawing/2014/main" val="2278163793"/>
                    </a:ext>
                  </a:extLst>
                </a:gridCol>
                <a:gridCol w="683876">
                  <a:extLst>
                    <a:ext uri="{9D8B030D-6E8A-4147-A177-3AD203B41FA5}">
                      <a16:colId xmlns:a16="http://schemas.microsoft.com/office/drawing/2014/main" val="197042140"/>
                    </a:ext>
                  </a:extLst>
                </a:gridCol>
                <a:gridCol w="683876">
                  <a:extLst>
                    <a:ext uri="{9D8B030D-6E8A-4147-A177-3AD203B41FA5}">
                      <a16:colId xmlns:a16="http://schemas.microsoft.com/office/drawing/2014/main" val="2144126074"/>
                    </a:ext>
                  </a:extLst>
                </a:gridCol>
                <a:gridCol w="683876">
                  <a:extLst>
                    <a:ext uri="{9D8B030D-6E8A-4147-A177-3AD203B41FA5}">
                      <a16:colId xmlns:a16="http://schemas.microsoft.com/office/drawing/2014/main" val="548521148"/>
                    </a:ext>
                  </a:extLst>
                </a:gridCol>
                <a:gridCol w="683876">
                  <a:extLst>
                    <a:ext uri="{9D8B030D-6E8A-4147-A177-3AD203B41FA5}">
                      <a16:colId xmlns:a16="http://schemas.microsoft.com/office/drawing/2014/main" val="3325671113"/>
                    </a:ext>
                  </a:extLst>
                </a:gridCol>
                <a:gridCol w="683876">
                  <a:extLst>
                    <a:ext uri="{9D8B030D-6E8A-4147-A177-3AD203B41FA5}">
                      <a16:colId xmlns:a16="http://schemas.microsoft.com/office/drawing/2014/main" val="1107888787"/>
                    </a:ext>
                  </a:extLst>
                </a:gridCol>
                <a:gridCol w="683876">
                  <a:extLst>
                    <a:ext uri="{9D8B030D-6E8A-4147-A177-3AD203B41FA5}">
                      <a16:colId xmlns:a16="http://schemas.microsoft.com/office/drawing/2014/main" val="2814196591"/>
                    </a:ext>
                  </a:extLst>
                </a:gridCol>
                <a:gridCol w="683876">
                  <a:extLst>
                    <a:ext uri="{9D8B030D-6E8A-4147-A177-3AD203B41FA5}">
                      <a16:colId xmlns:a16="http://schemas.microsoft.com/office/drawing/2014/main" val="3257502003"/>
                    </a:ext>
                  </a:extLst>
                </a:gridCol>
                <a:gridCol w="683876">
                  <a:extLst>
                    <a:ext uri="{9D8B030D-6E8A-4147-A177-3AD203B41FA5}">
                      <a16:colId xmlns:a16="http://schemas.microsoft.com/office/drawing/2014/main" val="3699792361"/>
                    </a:ext>
                  </a:extLst>
                </a:gridCol>
                <a:gridCol w="683876">
                  <a:extLst>
                    <a:ext uri="{9D8B030D-6E8A-4147-A177-3AD203B41FA5}">
                      <a16:colId xmlns:a16="http://schemas.microsoft.com/office/drawing/2014/main" val="2004476938"/>
                    </a:ext>
                  </a:extLst>
                </a:gridCol>
                <a:gridCol w="683876">
                  <a:extLst>
                    <a:ext uri="{9D8B030D-6E8A-4147-A177-3AD203B41FA5}">
                      <a16:colId xmlns:a16="http://schemas.microsoft.com/office/drawing/2014/main" val="763886656"/>
                    </a:ext>
                  </a:extLst>
                </a:gridCol>
              </a:tblGrid>
              <a:tr h="148053">
                <a:tc>
                  <a:txBody>
                    <a:bodyPr/>
                    <a:lstStyle/>
                    <a:p>
                      <a:pPr algn="r" fontAlgn="b"/>
                      <a:r>
                        <a:rPr lang="en-US" sz="1400" b="0" i="0" u="none" strike="noStrike">
                          <a:solidFill>
                            <a:schemeClr val="bg1"/>
                          </a:solidFill>
                          <a:effectLst/>
                          <a:latin typeface="Calibri" panose="020F0502020204030204" pitchFamily="34" charset="0"/>
                        </a:rPr>
                        <a:t>Year</a:t>
                      </a: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2004</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2005</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2006</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2007</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2008</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2009</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2010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2011</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2012</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2013</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2014</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2015</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2016</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2017</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2018</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2019</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2020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2021</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2022</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2023</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rgbClr val="FFC002"/>
                          </a:solidFill>
                          <a:effectLst/>
                        </a:rPr>
                        <a:t>2024</a:t>
                      </a:r>
                      <a:endParaRPr lang="en-US" sz="1400" b="0" i="0" u="none" strike="noStrike">
                        <a:solidFill>
                          <a:srgbClr val="FFC002"/>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13272223"/>
                  </a:ext>
                </a:extLst>
              </a:tr>
              <a:tr h="148053">
                <a:tc>
                  <a:txBody>
                    <a:bodyPr/>
                    <a:lstStyle/>
                    <a:p>
                      <a:pPr algn="r" fontAlgn="b"/>
                      <a:r>
                        <a:rPr lang="en-US" sz="1400" b="0" i="0" u="none" strike="noStrike">
                          <a:solidFill>
                            <a:schemeClr val="bg1"/>
                          </a:solidFill>
                          <a:effectLst/>
                          <a:latin typeface="Calibri" panose="020F0502020204030204" pitchFamily="34" charset="0"/>
                        </a:rPr>
                        <a:t>tons</a:t>
                      </a: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293,000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320,000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312,000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296,000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393,000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394,000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454,000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415,000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448,000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443,000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514,000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546,000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621,000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567,000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612,000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590,000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711,000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660,000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677,000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chemeClr val="bg1"/>
                          </a:solidFill>
                          <a:effectLst/>
                        </a:rPr>
                        <a:t>742,000</a:t>
                      </a:r>
                      <a:endParaRPr lang="en-US" sz="1400" b="0" i="0" u="none" strike="noStrike">
                        <a:solidFill>
                          <a:schemeClr val="bg1"/>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1400" u="none" strike="noStrike">
                          <a:solidFill>
                            <a:srgbClr val="FFC002"/>
                          </a:solidFill>
                          <a:effectLst/>
                        </a:rPr>
                        <a:t>603,000</a:t>
                      </a:r>
                      <a:endParaRPr lang="en-US" sz="1400" b="0" i="0" u="none" strike="noStrike">
                        <a:solidFill>
                          <a:srgbClr val="FFC002"/>
                        </a:solidFill>
                        <a:effectLst/>
                        <a:latin typeface="Calibri" panose="020F0502020204030204" pitchFamily="34" charset="0"/>
                      </a:endParaRPr>
                    </a:p>
                  </a:txBody>
                  <a:tcPr marL="7403" marR="7403" marT="7403"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884928"/>
                  </a:ext>
                </a:extLst>
              </a:tr>
            </a:tbl>
          </a:graphicData>
        </a:graphic>
      </p:graphicFrame>
    </p:spTree>
    <p:extLst>
      <p:ext uri="{BB962C8B-B14F-4D97-AF65-F5344CB8AC3E}">
        <p14:creationId xmlns:p14="http://schemas.microsoft.com/office/powerpoint/2010/main" val="583117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nodeType="afterEffect">
                                  <p:stCondLst>
                                    <p:cond delay="250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1000"/>
                                        <p:tgtEl>
                                          <p:spTgt spid="38"/>
                                        </p:tgtEl>
                                      </p:cBhvr>
                                    </p:animEffect>
                                  </p:childTnLst>
                                </p:cTn>
                              </p:par>
                              <p:par>
                                <p:cTn id="12" presetID="22" presetClass="entr" presetSubtype="8" fill="hold" nodeType="withEffect">
                                  <p:stCondLst>
                                    <p:cond delay="300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1000"/>
                                        <p:tgtEl>
                                          <p:spTgt spid="35"/>
                                        </p:tgtEl>
                                      </p:cBhvr>
                                    </p:animEffect>
                                  </p:childTnLst>
                                </p:cTn>
                              </p:par>
                            </p:childTnLst>
                          </p:cTn>
                        </p:par>
                        <p:par>
                          <p:cTn id="15" fill="hold">
                            <p:stCondLst>
                              <p:cond delay="4500"/>
                            </p:stCondLst>
                            <p:childTnLst>
                              <p:par>
                                <p:cTn id="16" presetID="10"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20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22" presetClass="exit" presetSubtype="4" fill="hold" grpId="0" nodeType="withEffect">
                                  <p:stCondLst>
                                    <p:cond delay="3000"/>
                                  </p:stCondLst>
                                  <p:childTnLst>
                                    <p:animEffect transition="out" filter="wipe(down)">
                                      <p:cBhvr>
                                        <p:cTn id="23" dur="1500"/>
                                        <p:tgtEl>
                                          <p:spTgt spid="42"/>
                                        </p:tgtEl>
                                      </p:cBhvr>
                                    </p:animEffect>
                                    <p:set>
                                      <p:cBhvr>
                                        <p:cTn id="24" dur="1" fill="hold">
                                          <p:stCondLst>
                                            <p:cond delay="1499"/>
                                          </p:stCondLst>
                                        </p:cTn>
                                        <p:tgtEl>
                                          <p:spTgt spid="42"/>
                                        </p:tgtEl>
                                        <p:attrNameLst>
                                          <p:attrName>style.visibility</p:attrName>
                                        </p:attrNameLst>
                                      </p:cBhvr>
                                      <p:to>
                                        <p:strVal val="hidden"/>
                                      </p:to>
                                    </p:set>
                                  </p:childTnLst>
                                </p:cTn>
                              </p:par>
                              <p:par>
                                <p:cTn id="25" presetID="22" presetClass="exit" presetSubtype="8" fill="hold" grpId="0" nodeType="withEffect">
                                  <p:stCondLst>
                                    <p:cond delay="4000"/>
                                  </p:stCondLst>
                                  <p:childTnLst>
                                    <p:animEffect transition="out" filter="wipe(left)">
                                      <p:cBhvr>
                                        <p:cTn id="26" dur="3000"/>
                                        <p:tgtEl>
                                          <p:spTgt spid="43"/>
                                        </p:tgtEl>
                                      </p:cBhvr>
                                    </p:animEffect>
                                    <p:set>
                                      <p:cBhvr>
                                        <p:cTn id="27" dur="1" fill="hold">
                                          <p:stCondLst>
                                            <p:cond delay="2999"/>
                                          </p:stCondLst>
                                        </p:cTn>
                                        <p:tgtEl>
                                          <p:spTgt spid="43"/>
                                        </p:tgtEl>
                                        <p:attrNameLst>
                                          <p:attrName>style.visibility</p:attrName>
                                        </p:attrNameLst>
                                      </p:cBhvr>
                                      <p:to>
                                        <p:strVal val="hidden"/>
                                      </p:to>
                                    </p:set>
                                  </p:childTnLst>
                                </p:cTn>
                              </p:par>
                              <p:par>
                                <p:cTn id="28" presetID="10" presetClass="entr" presetSubtype="0" fill="hold" grpId="0" nodeType="withEffect">
                                  <p:stCondLst>
                                    <p:cond delay="400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22" presetClass="exit" presetSubtype="8" fill="hold" grpId="0" nodeType="withEffect">
                                  <p:stCondLst>
                                    <p:cond delay="7000"/>
                                  </p:stCondLst>
                                  <p:childTnLst>
                                    <p:animEffect transition="out" filter="wipe(left)">
                                      <p:cBhvr>
                                        <p:cTn id="32" dur="7000"/>
                                        <p:tgtEl>
                                          <p:spTgt spid="33"/>
                                        </p:tgtEl>
                                      </p:cBhvr>
                                    </p:animEffect>
                                    <p:set>
                                      <p:cBhvr>
                                        <p:cTn id="33" dur="1" fill="hold">
                                          <p:stCondLst>
                                            <p:cond delay="6999"/>
                                          </p:stCondLst>
                                        </p:cTn>
                                        <p:tgtEl>
                                          <p:spTgt spid="33"/>
                                        </p:tgtEl>
                                        <p:attrNameLst>
                                          <p:attrName>style.visibility</p:attrName>
                                        </p:attrNameLst>
                                      </p:cBhvr>
                                      <p:to>
                                        <p:strVal val="hidden"/>
                                      </p:to>
                                    </p:set>
                                  </p:childTnLst>
                                </p:cTn>
                              </p:par>
                            </p:childTnLst>
                          </p:cTn>
                        </p:par>
                        <p:par>
                          <p:cTn id="34" fill="hold">
                            <p:stCondLst>
                              <p:cond delay="18500"/>
                            </p:stCondLst>
                            <p:childTnLst>
                              <p:par>
                                <p:cTn id="35" presetID="22" presetClass="entr" presetSubtype="4"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27" grpId="0"/>
      <p:bldP spid="28" grpId="0"/>
      <p:bldP spid="32" grpId="0" animBg="1"/>
      <p:bldP spid="42" grpId="0" animBg="1"/>
      <p:bldP spid="43" grpId="0" animBg="1"/>
      <p:bldP spid="33" grpId="0" animBg="1"/>
      <p:bldP spid="19"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3047-FFDB-01B3-8FCE-362266FCAD5B}"/>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5FA60843-8B0A-3AFF-00FB-752094DF7731}"/>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EABF36FA-5BAF-D138-879E-B9B4F2E8A817}"/>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4EE767A7-28B4-6AA0-28E8-CD16109E2D09}"/>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AE0C2A6C-7852-5291-F311-353374064BCA}"/>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135E7511-EEF0-6D12-FF92-F93DA2C052BB}"/>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9ACD72DE-7F70-5682-A0A3-47DC30DE9A11}"/>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ECE519C7-DF62-6A62-9C2D-FAE38B2E14C6}"/>
              </a:ext>
            </a:extLst>
          </p:cNvPr>
          <p:cNvCxnSpPr>
            <a:cxnSpLocks/>
          </p:cNvCxnSpPr>
          <p:nvPr/>
        </p:nvCxnSpPr>
        <p:spPr>
          <a:xfrm flipH="1">
            <a:off x="8377291" y="5279310"/>
            <a:ext cx="2184" cy="3024419"/>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5B3163E4-8419-311D-7D8B-5D8DBB6919E7}"/>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5081AFEF-1BC5-ED07-7600-D814494FF80E}"/>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7E9E8738-B097-6CB1-8D20-6D00A8306955}"/>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C25FDC22-2179-7CFE-E095-01D0D088F6E8}"/>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sp>
        <p:nvSpPr>
          <p:cNvPr id="4" name="Presenter">
            <a:extLst>
              <a:ext uri="{FF2B5EF4-FFF2-40B4-BE49-F238E27FC236}">
                <a16:creationId xmlns:a16="http://schemas.microsoft.com/office/drawing/2014/main" id="{E5A49F1C-CCE3-F070-FF35-D91F4CC5F9F4}"/>
              </a:ext>
            </a:extLst>
          </p:cNvPr>
          <p:cNvSpPr txBox="1"/>
          <p:nvPr/>
        </p:nvSpPr>
        <p:spPr>
          <a:xfrm>
            <a:off x="6282862" y="7711275"/>
            <a:ext cx="2120606" cy="523220"/>
          </a:xfrm>
          <a:prstGeom prst="rect">
            <a:avLst/>
          </a:prstGeom>
          <a:noFill/>
          <a:effectLst>
            <a:softEdge rad="65707"/>
          </a:effectLst>
        </p:spPr>
        <p:txBody>
          <a:bodyPr wrap="square" rtlCol="0">
            <a:spAutoFit/>
          </a:bodyPr>
          <a:lstStyle/>
          <a:p>
            <a:r>
              <a:rPr lang="en-US" sz="2800" spc="150" dirty="0">
                <a:solidFill>
                  <a:schemeClr val="bg1"/>
                </a:solidFill>
                <a:latin typeface="Avenir Next Medium" panose="020B0503020202020204" pitchFamily="34" charset="0"/>
              </a:rPr>
              <a:t>CHILE</a:t>
            </a:r>
          </a:p>
        </p:txBody>
      </p:sp>
      <p:sp>
        <p:nvSpPr>
          <p:cNvPr id="17" name="Presenter">
            <a:extLst>
              <a:ext uri="{FF2B5EF4-FFF2-40B4-BE49-F238E27FC236}">
                <a16:creationId xmlns:a16="http://schemas.microsoft.com/office/drawing/2014/main" id="{C6F84798-30DA-D1B8-A43C-FD582D834CBD}"/>
              </a:ext>
            </a:extLst>
          </p:cNvPr>
          <p:cNvSpPr txBox="1"/>
          <p:nvPr/>
        </p:nvSpPr>
        <p:spPr>
          <a:xfrm>
            <a:off x="5484360" y="7098858"/>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 of Walnut </a:t>
            </a:r>
            <a:r>
              <a:rPr lang="en-US" sz="1800" spc="550" dirty="0">
                <a:solidFill>
                  <a:schemeClr val="bg1"/>
                </a:solidFill>
                <a:latin typeface="Avenir Next Medium" panose="020B0503020202020204" pitchFamily="34" charset="0"/>
              </a:rPr>
              <a:t>Production in</a:t>
            </a:r>
          </a:p>
        </p:txBody>
      </p:sp>
      <p:sp>
        <p:nvSpPr>
          <p:cNvPr id="18" name="TextBox 17">
            <a:extLst>
              <a:ext uri="{FF2B5EF4-FFF2-40B4-BE49-F238E27FC236}">
                <a16:creationId xmlns:a16="http://schemas.microsoft.com/office/drawing/2014/main" id="{A28FED0B-8621-6179-3B98-5EAE82F3F6D8}"/>
              </a:ext>
            </a:extLst>
          </p:cNvPr>
          <p:cNvSpPr txBox="1"/>
          <p:nvPr/>
        </p:nvSpPr>
        <p:spPr>
          <a:xfrm>
            <a:off x="9010039" y="5391059"/>
            <a:ext cx="75212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First commercial Walnut Orchards </a:t>
            </a:r>
            <a:r>
              <a:rPr lang="en-US" sz="2400">
                <a:solidFill>
                  <a:schemeClr val="bg1"/>
                </a:solidFill>
              </a:rPr>
              <a:t>established in late </a:t>
            </a:r>
            <a:r>
              <a:rPr lang="en-US" sz="2400">
                <a:solidFill>
                  <a:srgbClr val="FFC002"/>
                </a:solidFill>
              </a:rPr>
              <a:t>1990s</a:t>
            </a:r>
            <a:endParaRPr kumimoji="0" lang="en-US" sz="2400" b="0" i="0" u="none" strike="noStrike" cap="none" spc="0" normalizeH="0" baseline="0">
              <a:ln>
                <a:noFill/>
              </a:ln>
              <a:solidFill>
                <a:schemeClr val="bg1"/>
              </a:solidFill>
              <a:effectLst/>
              <a:uFillTx/>
              <a:latin typeface="Graphik Light"/>
              <a:ea typeface="Graphik Light"/>
              <a:cs typeface="Graphik Light"/>
              <a:sym typeface="Graphik Light"/>
            </a:endParaRPr>
          </a:p>
        </p:txBody>
      </p:sp>
      <p:sp>
        <p:nvSpPr>
          <p:cNvPr id="21" name="TextBox 20">
            <a:extLst>
              <a:ext uri="{FF2B5EF4-FFF2-40B4-BE49-F238E27FC236}">
                <a16:creationId xmlns:a16="http://schemas.microsoft.com/office/drawing/2014/main" id="{CC2C8B34-1C35-93D0-0E8E-284F07184BC9}"/>
              </a:ext>
            </a:extLst>
          </p:cNvPr>
          <p:cNvSpPr txBox="1"/>
          <p:nvPr/>
        </p:nvSpPr>
        <p:spPr>
          <a:xfrm>
            <a:off x="9010039" y="5996245"/>
            <a:ext cx="929260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spcBef>
                <a:spcPts val="0"/>
              </a:spcBef>
            </a:pPr>
            <a:r>
              <a:rPr lang="en-US" sz="2400">
                <a:solidFill>
                  <a:srgbClr val="FFC002"/>
                </a:solidFill>
              </a:rPr>
              <a:t>The Chilean Walnut Growers &amp; Exporters Association </a:t>
            </a:r>
            <a:r>
              <a:rPr lang="en-US" sz="2400">
                <a:solidFill>
                  <a:schemeClr val="bg1"/>
                </a:solidFill>
              </a:rPr>
              <a:t>established, in </a:t>
            </a:r>
            <a:r>
              <a:rPr lang="en-US" sz="2400">
                <a:solidFill>
                  <a:srgbClr val="FFC002"/>
                </a:solidFill>
              </a:rPr>
              <a:t>2002</a:t>
            </a:r>
            <a:endParaRPr kumimoji="0" lang="en-US" sz="2400" b="0" i="0" u="none" strike="noStrike" cap="none" spc="0" normalizeH="0" baseline="0">
              <a:ln>
                <a:noFill/>
              </a:ln>
              <a:solidFill>
                <a:srgbClr val="FFC002"/>
              </a:solidFill>
              <a:effectLst/>
              <a:uFillTx/>
              <a:sym typeface="Graphik Light"/>
            </a:endParaRPr>
          </a:p>
        </p:txBody>
      </p:sp>
      <p:sp>
        <p:nvSpPr>
          <p:cNvPr id="22" name="TextBox 21">
            <a:extLst>
              <a:ext uri="{FF2B5EF4-FFF2-40B4-BE49-F238E27FC236}">
                <a16:creationId xmlns:a16="http://schemas.microsoft.com/office/drawing/2014/main" id="{CAF14935-5E30-32BE-B065-0D42539B7CA8}"/>
              </a:ext>
            </a:extLst>
          </p:cNvPr>
          <p:cNvSpPr txBox="1"/>
          <p:nvPr/>
        </p:nvSpPr>
        <p:spPr>
          <a:xfrm>
            <a:off x="9010039" y="6601431"/>
            <a:ext cx="700512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spcBef>
                <a:spcPts val="0"/>
              </a:spcBef>
            </a:pPr>
            <a:r>
              <a:rPr lang="en-US" sz="2400">
                <a:solidFill>
                  <a:schemeClr val="bg1"/>
                </a:solidFill>
              </a:rPr>
              <a:t>Chilean in-shell walnuts enter the </a:t>
            </a:r>
            <a:r>
              <a:rPr lang="en-US" sz="2400">
                <a:solidFill>
                  <a:srgbClr val="FFC002"/>
                </a:solidFill>
              </a:rPr>
              <a:t>Chinese market 2014</a:t>
            </a:r>
          </a:p>
        </p:txBody>
      </p:sp>
      <p:sp>
        <p:nvSpPr>
          <p:cNvPr id="23" name="TextBox 22">
            <a:extLst>
              <a:ext uri="{FF2B5EF4-FFF2-40B4-BE49-F238E27FC236}">
                <a16:creationId xmlns:a16="http://schemas.microsoft.com/office/drawing/2014/main" id="{7CBD4C9D-552E-F076-9B4E-9973A6BFC51F}"/>
              </a:ext>
            </a:extLst>
          </p:cNvPr>
          <p:cNvSpPr txBox="1"/>
          <p:nvPr/>
        </p:nvSpPr>
        <p:spPr>
          <a:xfrm>
            <a:off x="9010039" y="7206617"/>
            <a:ext cx="688810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spcBef>
                <a:spcPts val="0"/>
              </a:spcBef>
            </a:pPr>
            <a:r>
              <a:rPr lang="en-US" sz="2400">
                <a:solidFill>
                  <a:schemeClr val="bg1"/>
                </a:solidFill>
              </a:rPr>
              <a:t>Chilean kernel walnuts enter the </a:t>
            </a:r>
            <a:r>
              <a:rPr lang="en-US" sz="2400">
                <a:solidFill>
                  <a:srgbClr val="FFC002"/>
                </a:solidFill>
              </a:rPr>
              <a:t>Chinese market 2016</a:t>
            </a:r>
          </a:p>
        </p:txBody>
      </p:sp>
      <p:cxnSp>
        <p:nvCxnSpPr>
          <p:cNvPr id="25" name="Straight Connector 24">
            <a:extLst>
              <a:ext uri="{FF2B5EF4-FFF2-40B4-BE49-F238E27FC236}">
                <a16:creationId xmlns:a16="http://schemas.microsoft.com/office/drawing/2014/main" id="{8CCB3D01-DE0B-6888-DC52-C99A146A4AAA}"/>
              </a:ext>
            </a:extLst>
          </p:cNvPr>
          <p:cNvCxnSpPr>
            <a:cxnSpLocks/>
          </p:cNvCxnSpPr>
          <p:nvPr/>
        </p:nvCxnSpPr>
        <p:spPr>
          <a:xfrm flipH="1">
            <a:off x="5820933" y="7716613"/>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118563A3-67A2-BA36-4A46-9EC48AB8F488}"/>
              </a:ext>
            </a:extLst>
          </p:cNvPr>
          <p:cNvSpPr txBox="1"/>
          <p:nvPr/>
        </p:nvSpPr>
        <p:spPr>
          <a:xfrm>
            <a:off x="9010039" y="7811804"/>
            <a:ext cx="92653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chemeClr val="bg1"/>
                </a:solidFill>
              </a:rPr>
              <a:t>Chile becomes the </a:t>
            </a:r>
            <a:r>
              <a:rPr lang="en-US" sz="2400">
                <a:solidFill>
                  <a:srgbClr val="FFC002"/>
                </a:solidFill>
              </a:rPr>
              <a:t>2</a:t>
            </a:r>
            <a:r>
              <a:rPr lang="en-US" sz="2400" baseline="30000">
                <a:solidFill>
                  <a:srgbClr val="FFC002"/>
                </a:solidFill>
              </a:rPr>
              <a:t>nd</a:t>
            </a:r>
            <a:r>
              <a:rPr lang="en-US" sz="2400">
                <a:solidFill>
                  <a:srgbClr val="FFC002"/>
                </a:solidFill>
              </a:rPr>
              <a:t> largest walnut exporter </a:t>
            </a:r>
            <a:r>
              <a:rPr lang="en-US" sz="2400">
                <a:solidFill>
                  <a:schemeClr val="bg1"/>
                </a:solidFill>
              </a:rPr>
              <a:t>after United States </a:t>
            </a:r>
            <a:r>
              <a:rPr lang="en-US" sz="2400">
                <a:solidFill>
                  <a:srgbClr val="FFC002"/>
                </a:solidFill>
              </a:rPr>
              <a:t>in 2015</a:t>
            </a:r>
          </a:p>
        </p:txBody>
      </p:sp>
      <p:pic>
        <p:nvPicPr>
          <p:cNvPr id="5122" name="Picture 2" descr="Flag of Chile | History, Design, Colors | Britannica">
            <a:extLst>
              <a:ext uri="{FF2B5EF4-FFF2-40B4-BE49-F238E27FC236}">
                <a16:creationId xmlns:a16="http://schemas.microsoft.com/office/drawing/2014/main" id="{A3B71AFE-9833-9739-97EB-64F30B69BB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0831" y="5407635"/>
            <a:ext cx="2338006" cy="155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156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1000"/>
                                        <p:tgtEl>
                                          <p:spTgt spid="25"/>
                                        </p:tgtEl>
                                      </p:cBhvr>
                                    </p:animEffect>
                                  </p:childTnLst>
                                </p:cTn>
                              </p:par>
                            </p:childTnLst>
                          </p:cTn>
                        </p:par>
                        <p:par>
                          <p:cTn id="11" fill="hold">
                            <p:stCondLst>
                              <p:cond delay="1000"/>
                            </p:stCondLst>
                            <p:childTnLst>
                              <p:par>
                                <p:cTn id="12" presetID="22" presetClass="entr" presetSubtype="1" fill="hold" nodeType="after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1000"/>
                                        <p:tgtEl>
                                          <p:spTgt spid="7"/>
                                        </p:tgtEl>
                                      </p:cBhvr>
                                    </p:animEffect>
                                  </p:childTnLst>
                                </p:cTn>
                              </p:par>
                            </p:childTnLst>
                          </p:cTn>
                        </p:par>
                        <p:par>
                          <p:cTn id="15" fill="hold">
                            <p:stCondLst>
                              <p:cond delay="2500"/>
                            </p:stCondLst>
                            <p:childTnLst>
                              <p:par>
                                <p:cTn id="16" presetID="10" presetClass="entr" presetSubtype="0" fill="hold" grpId="0" nodeType="afterEffect">
                                  <p:stCondLst>
                                    <p:cond delay="10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childTnLst>
                                </p:cTn>
                              </p:par>
                            </p:childTnLst>
                          </p:cTn>
                        </p:par>
                        <p:par>
                          <p:cTn id="23" fill="hold">
                            <p:stCondLst>
                              <p:cond delay="6500"/>
                            </p:stCondLst>
                            <p:childTnLst>
                              <p:par>
                                <p:cTn id="24" presetID="10" presetClass="entr" presetSubtype="0" fill="hold" grpId="0" nodeType="afterEffect">
                                  <p:stCondLst>
                                    <p:cond delay="100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childTnLst>
                                </p:cTn>
                              </p:par>
                            </p:childTnLst>
                          </p:cTn>
                        </p:par>
                        <p:par>
                          <p:cTn id="27" fill="hold">
                            <p:stCondLst>
                              <p:cond delay="8500"/>
                            </p:stCondLst>
                            <p:childTnLst>
                              <p:par>
                                <p:cTn id="28" presetID="10" presetClass="entr" presetSubtype="0" fill="hold" grpId="0" nodeType="afterEffect">
                                  <p:stCondLst>
                                    <p:cond delay="1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childTnLst>
                                </p:cTn>
                              </p:par>
                            </p:childTnLst>
                          </p:cTn>
                        </p:par>
                        <p:par>
                          <p:cTn id="31" fill="hold">
                            <p:stCondLst>
                              <p:cond delay="10500"/>
                            </p:stCondLst>
                            <p:childTnLst>
                              <p:par>
                                <p:cTn id="32" presetID="10" presetClass="entr" presetSubtype="0" fill="hold" grpId="0" nodeType="afterEffect">
                                  <p:stCondLst>
                                    <p:cond delay="10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1529E-95D5-96E9-C716-F0DF28A17D3C}"/>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00E71DB2-16B4-E267-5C3D-3AD217436F84}"/>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6BC1623-A8CF-FBD7-4E7E-0A32C3F96E32}"/>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17" name="Picture 16" descr="A graph of growth in chile&#10;&#10;AI-generated content may be incorrect.">
            <a:extLst>
              <a:ext uri="{FF2B5EF4-FFF2-40B4-BE49-F238E27FC236}">
                <a16:creationId xmlns:a16="http://schemas.microsoft.com/office/drawing/2014/main" id="{C48B5628-7BA0-C6F1-2D07-3408DAD3B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8865" y="3675600"/>
            <a:ext cx="13152247" cy="6184800"/>
          </a:xfrm>
          <a:prstGeom prst="rect">
            <a:avLst/>
          </a:prstGeom>
        </p:spPr>
      </p:pic>
      <p:sp>
        <p:nvSpPr>
          <p:cNvPr id="18" name="Rectangle 17">
            <a:extLst>
              <a:ext uri="{FF2B5EF4-FFF2-40B4-BE49-F238E27FC236}">
                <a16:creationId xmlns:a16="http://schemas.microsoft.com/office/drawing/2014/main" id="{88422C2B-1056-64EF-63D0-5527ABAD5F5E}"/>
              </a:ext>
            </a:extLst>
          </p:cNvPr>
          <p:cNvSpPr/>
          <p:nvPr/>
        </p:nvSpPr>
        <p:spPr>
          <a:xfrm>
            <a:off x="9048865" y="3675600"/>
            <a:ext cx="13152246" cy="6184800"/>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0349DD21-88F7-3E2E-C711-276DE966688C}"/>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CEF21D19-5E47-6FF2-F2C9-91681BD4C738}"/>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524AD3BA-22C3-E655-A30D-55DE14280CF0}"/>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3BD67F28-BAE1-E9EC-0758-091B536E34C3}"/>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83376B9E-283A-E459-DFDC-D4FA2B73D9A1}"/>
              </a:ext>
            </a:extLst>
          </p:cNvPr>
          <p:cNvCxnSpPr>
            <a:cxnSpLocks/>
          </p:cNvCxnSpPr>
          <p:nvPr/>
        </p:nvCxnSpPr>
        <p:spPr>
          <a:xfrm flipH="1">
            <a:off x="-4466461" y="2274541"/>
            <a:ext cx="2184" cy="2499520"/>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A6020CB6-A5CB-7ABE-A29F-5463B2085B57}"/>
              </a:ext>
            </a:extLst>
          </p:cNvPr>
          <p:cNvPicPr>
            <a:picLocks noChangeAspect="1"/>
          </p:cNvPicPr>
          <p:nvPr/>
        </p:nvPicPr>
        <p:blipFill>
          <a:blip r:embed="rId5">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C1820395-088C-5897-60DD-25118A2CBA45}"/>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61F2566F-AEB6-9BF6-5242-448B6F369D07}"/>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87267976-2C32-699F-0080-5CA52D33FC6A}"/>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graphicFrame>
        <p:nvGraphicFramePr>
          <p:cNvPr id="2" name="Chart 1">
            <a:extLst>
              <a:ext uri="{FF2B5EF4-FFF2-40B4-BE49-F238E27FC236}">
                <a16:creationId xmlns:a16="http://schemas.microsoft.com/office/drawing/2014/main" id="{0EAA37E1-3B0C-B252-0FD1-5F26624D3DBD}"/>
              </a:ext>
            </a:extLst>
          </p:cNvPr>
          <p:cNvGraphicFramePr>
            <a:graphicFrameLocks/>
          </p:cNvGraphicFramePr>
          <p:nvPr>
            <p:extLst>
              <p:ext uri="{D42A27DB-BD31-4B8C-83A1-F6EECF244321}">
                <p14:modId xmlns:p14="http://schemas.microsoft.com/office/powerpoint/2010/main" val="1060806652"/>
              </p:ext>
            </p:extLst>
          </p:nvPr>
        </p:nvGraphicFramePr>
        <p:xfrm>
          <a:off x="5774919" y="5021606"/>
          <a:ext cx="16785771" cy="5594350"/>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6">
            <a:extLst>
              <a:ext uri="{FF2B5EF4-FFF2-40B4-BE49-F238E27FC236}">
                <a16:creationId xmlns:a16="http://schemas.microsoft.com/office/drawing/2014/main" id="{CC86BCFD-7345-21C8-16D5-D2D9A9C83396}"/>
              </a:ext>
            </a:extLst>
          </p:cNvPr>
          <p:cNvSpPr txBox="1"/>
          <p:nvPr/>
        </p:nvSpPr>
        <p:spPr>
          <a:xfrm>
            <a:off x="4637312" y="3557573"/>
            <a:ext cx="118622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1800">
                <a:solidFill>
                  <a:schemeClr val="bg1"/>
                </a:solidFill>
              </a:rPr>
              <a:t>Metric tons</a:t>
            </a:r>
          </a:p>
        </p:txBody>
      </p:sp>
      <p:sp>
        <p:nvSpPr>
          <p:cNvPr id="28" name="TextBox 27">
            <a:extLst>
              <a:ext uri="{FF2B5EF4-FFF2-40B4-BE49-F238E27FC236}">
                <a16:creationId xmlns:a16="http://schemas.microsoft.com/office/drawing/2014/main" id="{0FDCBD59-AAF7-ADB8-3240-E1830E92BF28}"/>
              </a:ext>
            </a:extLst>
          </p:cNvPr>
          <p:cNvSpPr txBox="1"/>
          <p:nvPr/>
        </p:nvSpPr>
        <p:spPr>
          <a:xfrm>
            <a:off x="21186259" y="8531746"/>
            <a:ext cx="90249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1800">
                <a:solidFill>
                  <a:schemeClr val="bg1"/>
                </a:solidFill>
              </a:rPr>
              <a:t>Y E A R S</a:t>
            </a:r>
          </a:p>
        </p:txBody>
      </p:sp>
      <p:sp>
        <p:nvSpPr>
          <p:cNvPr id="29" name="TextBox 28">
            <a:extLst>
              <a:ext uri="{FF2B5EF4-FFF2-40B4-BE49-F238E27FC236}">
                <a16:creationId xmlns:a16="http://schemas.microsoft.com/office/drawing/2014/main" id="{5D853B93-1AB5-81A8-8927-79F669E28C2B}"/>
              </a:ext>
            </a:extLst>
          </p:cNvPr>
          <p:cNvSpPr txBox="1"/>
          <p:nvPr/>
        </p:nvSpPr>
        <p:spPr>
          <a:xfrm>
            <a:off x="17601754" y="11805617"/>
            <a:ext cx="292708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spcBef>
                <a:spcPts val="0"/>
              </a:spcBef>
              <a:defRPr sz="1800">
                <a:solidFill>
                  <a:schemeClr val="bg1"/>
                </a:solidFill>
              </a:defRPr>
            </a:lvl1pPr>
          </a:lstStyle>
          <a:p>
            <a:r>
              <a:rPr lang="en-US" sz="1200">
                <a:latin typeface="Avenir Next Medium" panose="020B0503020202020204" pitchFamily="34" charset="0"/>
              </a:rPr>
              <a:t>Source</a:t>
            </a:r>
            <a:r>
              <a:rPr lang="en-US" sz="1200">
                <a:latin typeface="Avenir Next" panose="020B0503020202020204" pitchFamily="34" charset="0"/>
              </a:rPr>
              <a:t>:</a:t>
            </a:r>
          </a:p>
          <a:p>
            <a:r>
              <a:rPr lang="en-US" sz="1200">
                <a:latin typeface="Avenir Next" panose="020B0503020202020204" pitchFamily="34" charset="0"/>
              </a:rPr>
              <a:t>ChileNut</a:t>
            </a:r>
          </a:p>
          <a:p>
            <a:r>
              <a:rPr lang="en-US" sz="1200">
                <a:latin typeface="Avenir Next" panose="020B0503020202020204" pitchFamily="34" charset="0"/>
              </a:rPr>
              <a:t>United States Department of Agriculture</a:t>
            </a:r>
          </a:p>
          <a:p>
            <a:r>
              <a:rPr lang="en-US" sz="1200">
                <a:latin typeface="Avenir Next" panose="020B0503020202020204" pitchFamily="34" charset="0"/>
              </a:rPr>
              <a:t>National Agricultural Statistics Service</a:t>
            </a:r>
          </a:p>
        </p:txBody>
      </p:sp>
      <p:sp>
        <p:nvSpPr>
          <p:cNvPr id="32" name="Rectangle 31">
            <a:extLst>
              <a:ext uri="{FF2B5EF4-FFF2-40B4-BE49-F238E27FC236}">
                <a16:creationId xmlns:a16="http://schemas.microsoft.com/office/drawing/2014/main" id="{C1B4AB06-8287-76D6-F37A-E6937D640E8D}"/>
              </a:ext>
            </a:extLst>
          </p:cNvPr>
          <p:cNvSpPr/>
          <p:nvPr/>
        </p:nvSpPr>
        <p:spPr>
          <a:xfrm>
            <a:off x="11230913" y="4783364"/>
            <a:ext cx="7674335" cy="678023"/>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38" name="Straight Connector 37">
            <a:extLst>
              <a:ext uri="{FF2B5EF4-FFF2-40B4-BE49-F238E27FC236}">
                <a16:creationId xmlns:a16="http://schemas.microsoft.com/office/drawing/2014/main" id="{DB81CE82-1C72-8EBF-6386-35DE5F6DC11C}"/>
              </a:ext>
            </a:extLst>
          </p:cNvPr>
          <p:cNvCxnSpPr>
            <a:cxnSpLocks/>
          </p:cNvCxnSpPr>
          <p:nvPr/>
        </p:nvCxnSpPr>
        <p:spPr>
          <a:xfrm flipV="1">
            <a:off x="4460152" y="3198243"/>
            <a:ext cx="0" cy="6050893"/>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558C7898-626E-CBBD-8D3C-C0D7F6D6AA7E}"/>
              </a:ext>
            </a:extLst>
          </p:cNvPr>
          <p:cNvCxnSpPr>
            <a:cxnSpLocks/>
          </p:cNvCxnSpPr>
          <p:nvPr/>
        </p:nvCxnSpPr>
        <p:spPr>
          <a:xfrm>
            <a:off x="4413096" y="9027828"/>
            <a:ext cx="17638862"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7EE8444B-6B35-0C3C-845C-15A3971F08ED}"/>
              </a:ext>
            </a:extLst>
          </p:cNvPr>
          <p:cNvSpPr txBox="1"/>
          <p:nvPr/>
        </p:nvSpPr>
        <p:spPr>
          <a:xfrm>
            <a:off x="5281917" y="9518582"/>
            <a:ext cx="138499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000">
                <a:solidFill>
                  <a:schemeClr val="bg1"/>
                </a:solidFill>
              </a:rPr>
              <a:t>1994 – 2002</a:t>
            </a:r>
          </a:p>
        </p:txBody>
      </p:sp>
      <p:sp>
        <p:nvSpPr>
          <p:cNvPr id="26" name="TextBox 25">
            <a:extLst>
              <a:ext uri="{FF2B5EF4-FFF2-40B4-BE49-F238E27FC236}">
                <a16:creationId xmlns:a16="http://schemas.microsoft.com/office/drawing/2014/main" id="{BACC16C7-14A5-B0D1-E7B6-44898D1E9801}"/>
              </a:ext>
            </a:extLst>
          </p:cNvPr>
          <p:cNvSpPr txBox="1"/>
          <p:nvPr/>
        </p:nvSpPr>
        <p:spPr>
          <a:xfrm>
            <a:off x="14344417" y="9513564"/>
            <a:ext cx="133530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000">
                <a:solidFill>
                  <a:schemeClr val="bg1"/>
                </a:solidFill>
              </a:rPr>
              <a:t>2003 - 2023</a:t>
            </a:r>
          </a:p>
        </p:txBody>
      </p:sp>
      <p:sp>
        <p:nvSpPr>
          <p:cNvPr id="37" name="Presenter">
            <a:extLst>
              <a:ext uri="{FF2B5EF4-FFF2-40B4-BE49-F238E27FC236}">
                <a16:creationId xmlns:a16="http://schemas.microsoft.com/office/drawing/2014/main" id="{0DFD4019-BEAF-9F9D-430B-DD33620532FD}"/>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cxnSp>
        <p:nvCxnSpPr>
          <p:cNvPr id="39" name="Straight Connector 38">
            <a:extLst>
              <a:ext uri="{FF2B5EF4-FFF2-40B4-BE49-F238E27FC236}">
                <a16:creationId xmlns:a16="http://schemas.microsoft.com/office/drawing/2014/main" id="{2CC33089-22DE-FFF3-3409-FB39DD89E9D1}"/>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30844A1D-AF76-3F8D-6467-935D1464B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273" y="1771891"/>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C84BBE3C-2262-E1DD-89EC-98BEAD957902}"/>
              </a:ext>
            </a:extLst>
          </p:cNvPr>
          <p:cNvSpPr txBox="1"/>
          <p:nvPr/>
        </p:nvSpPr>
        <p:spPr>
          <a:xfrm>
            <a:off x="1400896" y="3914199"/>
            <a:ext cx="2120606" cy="523220"/>
          </a:xfrm>
          <a:prstGeom prst="rect">
            <a:avLst/>
          </a:prstGeom>
          <a:noFill/>
          <a:effectLst>
            <a:softEdge rad="65707"/>
          </a:effectLst>
        </p:spPr>
        <p:txBody>
          <a:bodyPr wrap="square" rtlCol="0">
            <a:spAutoFit/>
          </a:bodyPr>
          <a:lstStyle/>
          <a:p>
            <a:r>
              <a:rPr lang="en-US" sz="2800" spc="150" dirty="0">
                <a:solidFill>
                  <a:schemeClr val="bg1"/>
                </a:solidFill>
                <a:latin typeface="Avenir Next Medium" panose="020B0503020202020204" pitchFamily="34" charset="0"/>
              </a:rPr>
              <a:t>CHILE</a:t>
            </a:r>
          </a:p>
        </p:txBody>
      </p:sp>
      <p:graphicFrame>
        <p:nvGraphicFramePr>
          <p:cNvPr id="6" name="Chart 5">
            <a:extLst>
              <a:ext uri="{FF2B5EF4-FFF2-40B4-BE49-F238E27FC236}">
                <a16:creationId xmlns:a16="http://schemas.microsoft.com/office/drawing/2014/main" id="{743AFDC8-327F-6A8A-5378-91B55380B0BF}"/>
              </a:ext>
            </a:extLst>
          </p:cNvPr>
          <p:cNvGraphicFramePr>
            <a:graphicFrameLocks/>
          </p:cNvGraphicFramePr>
          <p:nvPr>
            <p:extLst>
              <p:ext uri="{D42A27DB-BD31-4B8C-83A1-F6EECF244321}">
                <p14:modId xmlns:p14="http://schemas.microsoft.com/office/powerpoint/2010/main" val="276480269"/>
              </p:ext>
            </p:extLst>
          </p:nvPr>
        </p:nvGraphicFramePr>
        <p:xfrm>
          <a:off x="3686600" y="3367510"/>
          <a:ext cx="18989430" cy="7034000"/>
        </p:xfrm>
        <a:graphic>
          <a:graphicData uri="http://schemas.openxmlformats.org/drawingml/2006/chart">
            <c:chart xmlns:c="http://schemas.openxmlformats.org/drawingml/2006/chart" xmlns:r="http://schemas.openxmlformats.org/officeDocument/2006/relationships" r:id="rId8"/>
          </a:graphicData>
        </a:graphic>
      </p:graphicFrame>
      <p:cxnSp>
        <p:nvCxnSpPr>
          <p:cNvPr id="5" name="Straight Connector 4">
            <a:extLst>
              <a:ext uri="{FF2B5EF4-FFF2-40B4-BE49-F238E27FC236}">
                <a16:creationId xmlns:a16="http://schemas.microsoft.com/office/drawing/2014/main" id="{8E081FEE-E1B6-8146-B46A-22D72A99CCE9}"/>
              </a:ext>
            </a:extLst>
          </p:cNvPr>
          <p:cNvCxnSpPr>
            <a:cxnSpLocks/>
          </p:cNvCxnSpPr>
          <p:nvPr/>
        </p:nvCxnSpPr>
        <p:spPr>
          <a:xfrm flipH="1">
            <a:off x="8996382" y="3067381"/>
            <a:ext cx="1660" cy="6566323"/>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7C8331A3-8BE3-A119-E583-FF2100F6F716}"/>
              </a:ext>
            </a:extLst>
          </p:cNvPr>
          <p:cNvCxnSpPr>
            <a:cxnSpLocks/>
          </p:cNvCxnSpPr>
          <p:nvPr/>
        </p:nvCxnSpPr>
        <p:spPr>
          <a:xfrm flipV="1">
            <a:off x="9081321" y="4539180"/>
            <a:ext cx="11844359" cy="4121427"/>
          </a:xfrm>
          <a:prstGeom prst="line">
            <a:avLst/>
          </a:prstGeom>
          <a:noFill/>
          <a:ln w="41275" cap="flat">
            <a:solidFill>
              <a:srgbClr val="FF0000"/>
            </a:solidFill>
            <a:prstDash val="sysDash"/>
            <a:miter lim="400000"/>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958AA497-4F70-2EF3-AD4B-DBA10DD177E6}"/>
              </a:ext>
            </a:extLst>
          </p:cNvPr>
          <p:cNvCxnSpPr>
            <a:cxnSpLocks/>
          </p:cNvCxnSpPr>
          <p:nvPr/>
        </p:nvCxnSpPr>
        <p:spPr>
          <a:xfrm flipV="1">
            <a:off x="4611849" y="8647293"/>
            <a:ext cx="4181519" cy="26629"/>
          </a:xfrm>
          <a:prstGeom prst="line">
            <a:avLst/>
          </a:prstGeom>
          <a:noFill/>
          <a:ln w="31750" cap="flat">
            <a:solidFill>
              <a:srgbClr val="FFFF00"/>
            </a:solidFill>
            <a:prstDash val="sysDash"/>
            <a:miter lim="400000"/>
          </a:ln>
          <a:effectLst/>
          <a:sp3d/>
        </p:spPr>
        <p:style>
          <a:lnRef idx="0">
            <a:scrgbClr r="0" g="0" b="0"/>
          </a:lnRef>
          <a:fillRef idx="0">
            <a:scrgbClr r="0" g="0" b="0"/>
          </a:fillRef>
          <a:effectRef idx="0">
            <a:scrgbClr r="0" g="0" b="0"/>
          </a:effectRef>
          <a:fontRef idx="none"/>
        </p:style>
      </p:cxnSp>
      <p:pic>
        <p:nvPicPr>
          <p:cNvPr id="7170" name="Picture 2">
            <a:extLst>
              <a:ext uri="{FF2B5EF4-FFF2-40B4-BE49-F238E27FC236}">
                <a16:creationId xmlns:a16="http://schemas.microsoft.com/office/drawing/2014/main" id="{862612AC-4A81-644F-B943-3E498EF995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3736" y="9588976"/>
            <a:ext cx="2361642" cy="566794"/>
          </a:xfrm>
          <a:prstGeom prst="rect">
            <a:avLst/>
          </a:prstGeom>
          <a:solidFill>
            <a:srgbClr val="FFFFFF"/>
          </a:solidFill>
        </p:spPr>
      </p:pic>
      <p:sp>
        <p:nvSpPr>
          <p:cNvPr id="50" name="TextBox 49">
            <a:extLst>
              <a:ext uri="{FF2B5EF4-FFF2-40B4-BE49-F238E27FC236}">
                <a16:creationId xmlns:a16="http://schemas.microsoft.com/office/drawing/2014/main" id="{97A08620-380D-171C-7FDC-F10F04B7152F}"/>
              </a:ext>
            </a:extLst>
          </p:cNvPr>
          <p:cNvSpPr txBox="1"/>
          <p:nvPr/>
        </p:nvSpPr>
        <p:spPr>
          <a:xfrm>
            <a:off x="5130865" y="8064867"/>
            <a:ext cx="327974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000">
                <a:solidFill>
                  <a:schemeClr val="bg1"/>
                </a:solidFill>
              </a:rPr>
              <a:t>Average annual growth: 3.4 % </a:t>
            </a:r>
          </a:p>
        </p:txBody>
      </p:sp>
      <p:sp>
        <p:nvSpPr>
          <p:cNvPr id="52" name="TextBox 51">
            <a:extLst>
              <a:ext uri="{FF2B5EF4-FFF2-40B4-BE49-F238E27FC236}">
                <a16:creationId xmlns:a16="http://schemas.microsoft.com/office/drawing/2014/main" id="{6A63D36C-86C4-8EAA-5D21-90D92ECEE179}"/>
              </a:ext>
            </a:extLst>
          </p:cNvPr>
          <p:cNvSpPr txBox="1"/>
          <p:nvPr/>
        </p:nvSpPr>
        <p:spPr>
          <a:xfrm>
            <a:off x="10544355" y="6350542"/>
            <a:ext cx="34095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000">
                <a:solidFill>
                  <a:schemeClr val="bg1"/>
                </a:solidFill>
              </a:rPr>
              <a:t>Average annual growth: 14.1 % </a:t>
            </a:r>
          </a:p>
        </p:txBody>
      </p:sp>
      <p:graphicFrame>
        <p:nvGraphicFramePr>
          <p:cNvPr id="60" name="Table 59">
            <a:extLst>
              <a:ext uri="{FF2B5EF4-FFF2-40B4-BE49-F238E27FC236}">
                <a16:creationId xmlns:a16="http://schemas.microsoft.com/office/drawing/2014/main" id="{4FB45AC7-079B-118A-EDA3-51181C743AA9}"/>
              </a:ext>
            </a:extLst>
          </p:cNvPr>
          <p:cNvGraphicFramePr>
            <a:graphicFrameLocks noGrp="1"/>
          </p:cNvGraphicFramePr>
          <p:nvPr>
            <p:extLst>
              <p:ext uri="{D42A27DB-BD31-4B8C-83A1-F6EECF244321}">
                <p14:modId xmlns:p14="http://schemas.microsoft.com/office/powerpoint/2010/main" val="2964642933"/>
              </p:ext>
            </p:extLst>
          </p:nvPr>
        </p:nvGraphicFramePr>
        <p:xfrm>
          <a:off x="9888856" y="10530467"/>
          <a:ext cx="11425485" cy="480730"/>
        </p:xfrm>
        <a:graphic>
          <a:graphicData uri="http://schemas.openxmlformats.org/drawingml/2006/table">
            <a:tbl>
              <a:tblPr>
                <a:tableStyleId>{5940675A-B579-460E-94D1-54222C63F5DA}</a:tableStyleId>
              </a:tblPr>
              <a:tblGrid>
                <a:gridCol w="761699">
                  <a:extLst>
                    <a:ext uri="{9D8B030D-6E8A-4147-A177-3AD203B41FA5}">
                      <a16:colId xmlns:a16="http://schemas.microsoft.com/office/drawing/2014/main" val="3412668231"/>
                    </a:ext>
                  </a:extLst>
                </a:gridCol>
                <a:gridCol w="761699">
                  <a:extLst>
                    <a:ext uri="{9D8B030D-6E8A-4147-A177-3AD203B41FA5}">
                      <a16:colId xmlns:a16="http://schemas.microsoft.com/office/drawing/2014/main" val="2911900713"/>
                    </a:ext>
                  </a:extLst>
                </a:gridCol>
                <a:gridCol w="761699">
                  <a:extLst>
                    <a:ext uri="{9D8B030D-6E8A-4147-A177-3AD203B41FA5}">
                      <a16:colId xmlns:a16="http://schemas.microsoft.com/office/drawing/2014/main" val="2513680013"/>
                    </a:ext>
                  </a:extLst>
                </a:gridCol>
                <a:gridCol w="761699">
                  <a:extLst>
                    <a:ext uri="{9D8B030D-6E8A-4147-A177-3AD203B41FA5}">
                      <a16:colId xmlns:a16="http://schemas.microsoft.com/office/drawing/2014/main" val="3741158806"/>
                    </a:ext>
                  </a:extLst>
                </a:gridCol>
                <a:gridCol w="761699">
                  <a:extLst>
                    <a:ext uri="{9D8B030D-6E8A-4147-A177-3AD203B41FA5}">
                      <a16:colId xmlns:a16="http://schemas.microsoft.com/office/drawing/2014/main" val="3800413703"/>
                    </a:ext>
                  </a:extLst>
                </a:gridCol>
                <a:gridCol w="761699">
                  <a:extLst>
                    <a:ext uri="{9D8B030D-6E8A-4147-A177-3AD203B41FA5}">
                      <a16:colId xmlns:a16="http://schemas.microsoft.com/office/drawing/2014/main" val="2400290024"/>
                    </a:ext>
                  </a:extLst>
                </a:gridCol>
                <a:gridCol w="761699">
                  <a:extLst>
                    <a:ext uri="{9D8B030D-6E8A-4147-A177-3AD203B41FA5}">
                      <a16:colId xmlns:a16="http://schemas.microsoft.com/office/drawing/2014/main" val="2621893590"/>
                    </a:ext>
                  </a:extLst>
                </a:gridCol>
                <a:gridCol w="761699">
                  <a:extLst>
                    <a:ext uri="{9D8B030D-6E8A-4147-A177-3AD203B41FA5}">
                      <a16:colId xmlns:a16="http://schemas.microsoft.com/office/drawing/2014/main" val="758956171"/>
                    </a:ext>
                  </a:extLst>
                </a:gridCol>
                <a:gridCol w="761699">
                  <a:extLst>
                    <a:ext uri="{9D8B030D-6E8A-4147-A177-3AD203B41FA5}">
                      <a16:colId xmlns:a16="http://schemas.microsoft.com/office/drawing/2014/main" val="2881844052"/>
                    </a:ext>
                  </a:extLst>
                </a:gridCol>
                <a:gridCol w="761699">
                  <a:extLst>
                    <a:ext uri="{9D8B030D-6E8A-4147-A177-3AD203B41FA5}">
                      <a16:colId xmlns:a16="http://schemas.microsoft.com/office/drawing/2014/main" val="517131145"/>
                    </a:ext>
                  </a:extLst>
                </a:gridCol>
                <a:gridCol w="761699">
                  <a:extLst>
                    <a:ext uri="{9D8B030D-6E8A-4147-A177-3AD203B41FA5}">
                      <a16:colId xmlns:a16="http://schemas.microsoft.com/office/drawing/2014/main" val="318111316"/>
                    </a:ext>
                  </a:extLst>
                </a:gridCol>
                <a:gridCol w="761699">
                  <a:extLst>
                    <a:ext uri="{9D8B030D-6E8A-4147-A177-3AD203B41FA5}">
                      <a16:colId xmlns:a16="http://schemas.microsoft.com/office/drawing/2014/main" val="2582703191"/>
                    </a:ext>
                  </a:extLst>
                </a:gridCol>
                <a:gridCol w="761699">
                  <a:extLst>
                    <a:ext uri="{9D8B030D-6E8A-4147-A177-3AD203B41FA5}">
                      <a16:colId xmlns:a16="http://schemas.microsoft.com/office/drawing/2014/main" val="2424224841"/>
                    </a:ext>
                  </a:extLst>
                </a:gridCol>
                <a:gridCol w="761699">
                  <a:extLst>
                    <a:ext uri="{9D8B030D-6E8A-4147-A177-3AD203B41FA5}">
                      <a16:colId xmlns:a16="http://schemas.microsoft.com/office/drawing/2014/main" val="1053641281"/>
                    </a:ext>
                  </a:extLst>
                </a:gridCol>
                <a:gridCol w="761699">
                  <a:extLst>
                    <a:ext uri="{9D8B030D-6E8A-4147-A177-3AD203B41FA5}">
                      <a16:colId xmlns:a16="http://schemas.microsoft.com/office/drawing/2014/main" val="536905831"/>
                    </a:ext>
                  </a:extLst>
                </a:gridCol>
              </a:tblGrid>
              <a:tr h="152244">
                <a:tc>
                  <a:txBody>
                    <a:bodyPr/>
                    <a:lstStyle/>
                    <a:p>
                      <a:pPr algn="r" fontAlgn="b"/>
                      <a:r>
                        <a:rPr lang="en-US" sz="1400" b="1" i="0" u="none" strike="noStrike">
                          <a:solidFill>
                            <a:schemeClr val="bg1"/>
                          </a:solidFill>
                          <a:effectLst/>
                          <a:latin typeface="Avenir Next" panose="020B0503020202020204" pitchFamily="34" charset="0"/>
                        </a:rPr>
                        <a:t>1994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1995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1996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1997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1998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1999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257845">
                <a:tc>
                  <a:txBody>
                    <a:bodyPr/>
                    <a:lstStyle/>
                    <a:p>
                      <a:pPr algn="r" fontAlgn="b"/>
                      <a:r>
                        <a:rPr lang="en-US" sz="1400" b="0" i="0" u="none" strike="noStrike">
                          <a:solidFill>
                            <a:schemeClr val="bg1"/>
                          </a:solidFill>
                          <a:effectLst/>
                          <a:latin typeface="Avenir Next" panose="020B0503020202020204" pitchFamily="34" charset="0"/>
                        </a:rPr>
                        <a:t>9,500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9,800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10,950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9,955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sp>
        <p:nvSpPr>
          <p:cNvPr id="7169" name="Rectangle 7168">
            <a:extLst>
              <a:ext uri="{FF2B5EF4-FFF2-40B4-BE49-F238E27FC236}">
                <a16:creationId xmlns:a16="http://schemas.microsoft.com/office/drawing/2014/main" id="{324DC579-B834-17BC-D7D1-FD011827F0EF}"/>
              </a:ext>
            </a:extLst>
          </p:cNvPr>
          <p:cNvSpPr/>
          <p:nvPr/>
        </p:nvSpPr>
        <p:spPr>
          <a:xfrm>
            <a:off x="3604780" y="3123320"/>
            <a:ext cx="891729" cy="6176567"/>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43" name="Rectangle 42">
            <a:extLst>
              <a:ext uri="{FF2B5EF4-FFF2-40B4-BE49-F238E27FC236}">
                <a16:creationId xmlns:a16="http://schemas.microsoft.com/office/drawing/2014/main" id="{D04756BD-4641-6D7A-C48F-676AB99DA303}"/>
              </a:ext>
            </a:extLst>
          </p:cNvPr>
          <p:cNvSpPr/>
          <p:nvPr/>
        </p:nvSpPr>
        <p:spPr>
          <a:xfrm>
            <a:off x="4401700" y="8952185"/>
            <a:ext cx="17893720" cy="424356"/>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7171" name="Rectangle 7170">
            <a:extLst>
              <a:ext uri="{FF2B5EF4-FFF2-40B4-BE49-F238E27FC236}">
                <a16:creationId xmlns:a16="http://schemas.microsoft.com/office/drawing/2014/main" id="{C8CB5665-434F-C57E-8D10-8C974F00F87F}"/>
              </a:ext>
            </a:extLst>
          </p:cNvPr>
          <p:cNvSpPr/>
          <p:nvPr/>
        </p:nvSpPr>
        <p:spPr>
          <a:xfrm>
            <a:off x="4505254" y="4376198"/>
            <a:ext cx="17594666" cy="4643268"/>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7172" name="Rectangle 7171">
            <a:extLst>
              <a:ext uri="{FF2B5EF4-FFF2-40B4-BE49-F238E27FC236}">
                <a16:creationId xmlns:a16="http://schemas.microsoft.com/office/drawing/2014/main" id="{A6CE75DF-1A6E-7B75-D196-05362C8600F9}"/>
              </a:ext>
            </a:extLst>
          </p:cNvPr>
          <p:cNvSpPr/>
          <p:nvPr/>
        </p:nvSpPr>
        <p:spPr>
          <a:xfrm>
            <a:off x="4488777" y="3413715"/>
            <a:ext cx="18042085" cy="566793"/>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a:ln>
                <a:noFill/>
              </a:ln>
              <a:solidFill>
                <a:srgbClr val="FFFFFF"/>
              </a:solidFill>
              <a:effectLst/>
              <a:uFillTx/>
              <a:latin typeface="Graphik Light"/>
              <a:ea typeface="Graphik Light"/>
              <a:cs typeface="Graphik Light"/>
              <a:sym typeface="Graphik Light"/>
            </a:endParaRPr>
          </a:p>
        </p:txBody>
      </p:sp>
      <p:graphicFrame>
        <p:nvGraphicFramePr>
          <p:cNvPr id="7173" name="Table 7172">
            <a:extLst>
              <a:ext uri="{FF2B5EF4-FFF2-40B4-BE49-F238E27FC236}">
                <a16:creationId xmlns:a16="http://schemas.microsoft.com/office/drawing/2014/main" id="{0C1C0E89-9409-8625-9158-471D586EE666}"/>
              </a:ext>
            </a:extLst>
          </p:cNvPr>
          <p:cNvGraphicFramePr>
            <a:graphicFrameLocks noGrp="1"/>
          </p:cNvGraphicFramePr>
          <p:nvPr>
            <p:extLst>
              <p:ext uri="{D42A27DB-BD31-4B8C-83A1-F6EECF244321}">
                <p14:modId xmlns:p14="http://schemas.microsoft.com/office/powerpoint/2010/main" val="517502183"/>
              </p:ext>
            </p:extLst>
          </p:nvPr>
        </p:nvGraphicFramePr>
        <p:xfrm>
          <a:off x="9888862" y="11188354"/>
          <a:ext cx="11425481" cy="445770"/>
        </p:xfrm>
        <a:graphic>
          <a:graphicData uri="http://schemas.openxmlformats.org/drawingml/2006/table">
            <a:tbl>
              <a:tblPr>
                <a:tableStyleId>{5940675A-B579-460E-94D1-54222C63F5DA}</a:tableStyleId>
              </a:tblPr>
              <a:tblGrid>
                <a:gridCol w="731190">
                  <a:extLst>
                    <a:ext uri="{9D8B030D-6E8A-4147-A177-3AD203B41FA5}">
                      <a16:colId xmlns:a16="http://schemas.microsoft.com/office/drawing/2014/main" val="1314617901"/>
                    </a:ext>
                  </a:extLst>
                </a:gridCol>
                <a:gridCol w="731190">
                  <a:extLst>
                    <a:ext uri="{9D8B030D-6E8A-4147-A177-3AD203B41FA5}">
                      <a16:colId xmlns:a16="http://schemas.microsoft.com/office/drawing/2014/main" val="2033929836"/>
                    </a:ext>
                  </a:extLst>
                </a:gridCol>
                <a:gridCol w="731190">
                  <a:extLst>
                    <a:ext uri="{9D8B030D-6E8A-4147-A177-3AD203B41FA5}">
                      <a16:colId xmlns:a16="http://schemas.microsoft.com/office/drawing/2014/main" val="505115796"/>
                    </a:ext>
                  </a:extLst>
                </a:gridCol>
                <a:gridCol w="731190">
                  <a:extLst>
                    <a:ext uri="{9D8B030D-6E8A-4147-A177-3AD203B41FA5}">
                      <a16:colId xmlns:a16="http://schemas.microsoft.com/office/drawing/2014/main" val="2521321622"/>
                    </a:ext>
                  </a:extLst>
                </a:gridCol>
                <a:gridCol w="731190">
                  <a:extLst>
                    <a:ext uri="{9D8B030D-6E8A-4147-A177-3AD203B41FA5}">
                      <a16:colId xmlns:a16="http://schemas.microsoft.com/office/drawing/2014/main" val="972667631"/>
                    </a:ext>
                  </a:extLst>
                </a:gridCol>
                <a:gridCol w="731190">
                  <a:extLst>
                    <a:ext uri="{9D8B030D-6E8A-4147-A177-3AD203B41FA5}">
                      <a16:colId xmlns:a16="http://schemas.microsoft.com/office/drawing/2014/main" val="1307689656"/>
                    </a:ext>
                  </a:extLst>
                </a:gridCol>
                <a:gridCol w="731190">
                  <a:extLst>
                    <a:ext uri="{9D8B030D-6E8A-4147-A177-3AD203B41FA5}">
                      <a16:colId xmlns:a16="http://schemas.microsoft.com/office/drawing/2014/main" val="4200177096"/>
                    </a:ext>
                  </a:extLst>
                </a:gridCol>
                <a:gridCol w="731190">
                  <a:extLst>
                    <a:ext uri="{9D8B030D-6E8A-4147-A177-3AD203B41FA5}">
                      <a16:colId xmlns:a16="http://schemas.microsoft.com/office/drawing/2014/main" val="2798975793"/>
                    </a:ext>
                  </a:extLst>
                </a:gridCol>
                <a:gridCol w="889177">
                  <a:extLst>
                    <a:ext uri="{9D8B030D-6E8A-4147-A177-3AD203B41FA5}">
                      <a16:colId xmlns:a16="http://schemas.microsoft.com/office/drawing/2014/main" val="1726934586"/>
                    </a:ext>
                  </a:extLst>
                </a:gridCol>
                <a:gridCol w="791354">
                  <a:extLst>
                    <a:ext uri="{9D8B030D-6E8A-4147-A177-3AD203B41FA5}">
                      <a16:colId xmlns:a16="http://schemas.microsoft.com/office/drawing/2014/main" val="3061716512"/>
                    </a:ext>
                  </a:extLst>
                </a:gridCol>
                <a:gridCol w="741895">
                  <a:extLst>
                    <a:ext uri="{9D8B030D-6E8A-4147-A177-3AD203B41FA5}">
                      <a16:colId xmlns:a16="http://schemas.microsoft.com/office/drawing/2014/main" val="391800366"/>
                    </a:ext>
                  </a:extLst>
                </a:gridCol>
                <a:gridCol w="824326">
                  <a:extLst>
                    <a:ext uri="{9D8B030D-6E8A-4147-A177-3AD203B41FA5}">
                      <a16:colId xmlns:a16="http://schemas.microsoft.com/office/drawing/2014/main" val="1802293479"/>
                    </a:ext>
                  </a:extLst>
                </a:gridCol>
                <a:gridCol w="786068">
                  <a:extLst>
                    <a:ext uri="{9D8B030D-6E8A-4147-A177-3AD203B41FA5}">
                      <a16:colId xmlns:a16="http://schemas.microsoft.com/office/drawing/2014/main" val="2880942688"/>
                    </a:ext>
                  </a:extLst>
                </a:gridCol>
                <a:gridCol w="746912">
                  <a:extLst>
                    <a:ext uri="{9D8B030D-6E8A-4147-A177-3AD203B41FA5}">
                      <a16:colId xmlns:a16="http://schemas.microsoft.com/office/drawing/2014/main" val="77959784"/>
                    </a:ext>
                  </a:extLst>
                </a:gridCol>
                <a:gridCol w="796229">
                  <a:extLst>
                    <a:ext uri="{9D8B030D-6E8A-4147-A177-3AD203B41FA5}">
                      <a16:colId xmlns:a16="http://schemas.microsoft.com/office/drawing/2014/main" val="3739768754"/>
                    </a:ext>
                  </a:extLst>
                </a:gridCol>
              </a:tblGrid>
              <a:tr h="152244">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sp>
        <p:nvSpPr>
          <p:cNvPr id="7174" name="TextBox 7173">
            <a:extLst>
              <a:ext uri="{FF2B5EF4-FFF2-40B4-BE49-F238E27FC236}">
                <a16:creationId xmlns:a16="http://schemas.microsoft.com/office/drawing/2014/main" id="{469973C5-EC22-F32B-48CC-E8E113B61E22}"/>
              </a:ext>
            </a:extLst>
          </p:cNvPr>
          <p:cNvSpPr txBox="1"/>
          <p:nvPr/>
        </p:nvSpPr>
        <p:spPr>
          <a:xfrm>
            <a:off x="8654529" y="11448072"/>
            <a:ext cx="1043555"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kumimoji="0" lang="en-US" sz="1100" u="none" strike="noStrike" cap="none" spc="0" normalizeH="0" baseline="0">
                <a:ln>
                  <a:noFill/>
                </a:ln>
                <a:solidFill>
                  <a:schemeClr val="bg1"/>
                </a:solidFill>
                <a:effectLst/>
                <a:uFillTx/>
                <a:latin typeface="Avenir Next Medium" panose="020B0503020202020204" pitchFamily="34" charset="0"/>
                <a:sym typeface="Graphik Light"/>
              </a:rPr>
              <a:t>METRIC TONS</a:t>
            </a:r>
          </a:p>
        </p:txBody>
      </p:sp>
      <p:sp>
        <p:nvSpPr>
          <p:cNvPr id="7175" name="TextBox 7174">
            <a:extLst>
              <a:ext uri="{FF2B5EF4-FFF2-40B4-BE49-F238E27FC236}">
                <a16:creationId xmlns:a16="http://schemas.microsoft.com/office/drawing/2014/main" id="{3198E713-65F2-8EE1-0559-251B53A2BA13}"/>
              </a:ext>
            </a:extLst>
          </p:cNvPr>
          <p:cNvSpPr txBox="1"/>
          <p:nvPr/>
        </p:nvSpPr>
        <p:spPr>
          <a:xfrm>
            <a:off x="8634523" y="10779288"/>
            <a:ext cx="1043555"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kumimoji="0" lang="en-US" sz="1100" u="none" strike="noStrike" cap="none" spc="0" normalizeH="0" baseline="0">
                <a:ln>
                  <a:noFill/>
                </a:ln>
                <a:solidFill>
                  <a:schemeClr val="bg1"/>
                </a:solidFill>
                <a:effectLst/>
                <a:uFillTx/>
                <a:latin typeface="Avenir Next Medium" panose="020B0503020202020204" pitchFamily="34" charset="0"/>
                <a:sym typeface="Graphik Light"/>
              </a:rPr>
              <a:t>METRIC TONS</a:t>
            </a:r>
          </a:p>
        </p:txBody>
      </p:sp>
      <p:sp>
        <p:nvSpPr>
          <p:cNvPr id="7176" name="TextBox 7175">
            <a:extLst>
              <a:ext uri="{FF2B5EF4-FFF2-40B4-BE49-F238E27FC236}">
                <a16:creationId xmlns:a16="http://schemas.microsoft.com/office/drawing/2014/main" id="{4FE7052E-3AC4-E5DB-36E5-6A3109F9EA67}"/>
              </a:ext>
            </a:extLst>
          </p:cNvPr>
          <p:cNvSpPr txBox="1"/>
          <p:nvPr/>
        </p:nvSpPr>
        <p:spPr>
          <a:xfrm>
            <a:off x="9115359" y="10552685"/>
            <a:ext cx="543418"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kumimoji="0" lang="en-US" sz="1100" u="none" strike="noStrike" cap="none" spc="0" normalizeH="0" baseline="0">
                <a:ln>
                  <a:noFill/>
                </a:ln>
                <a:solidFill>
                  <a:schemeClr val="bg1"/>
                </a:solidFill>
                <a:effectLst/>
                <a:uFillTx/>
                <a:latin typeface="Avenir Next Medium" panose="020B0503020202020204" pitchFamily="34" charset="0"/>
                <a:sym typeface="Graphik Light"/>
              </a:rPr>
              <a:t>YEARS</a:t>
            </a:r>
          </a:p>
        </p:txBody>
      </p:sp>
      <p:sp>
        <p:nvSpPr>
          <p:cNvPr id="7177" name="TextBox 7176">
            <a:extLst>
              <a:ext uri="{FF2B5EF4-FFF2-40B4-BE49-F238E27FC236}">
                <a16:creationId xmlns:a16="http://schemas.microsoft.com/office/drawing/2014/main" id="{B1930DE3-84DB-1487-F19F-003F8E3FFCB8}"/>
              </a:ext>
            </a:extLst>
          </p:cNvPr>
          <p:cNvSpPr txBox="1"/>
          <p:nvPr/>
        </p:nvSpPr>
        <p:spPr>
          <a:xfrm>
            <a:off x="9159412" y="11170138"/>
            <a:ext cx="543418"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kumimoji="0" lang="en-US" sz="1100" u="none" strike="noStrike" cap="none" spc="0" normalizeH="0" baseline="0">
                <a:ln>
                  <a:noFill/>
                </a:ln>
                <a:solidFill>
                  <a:schemeClr val="bg1"/>
                </a:solidFill>
                <a:effectLst/>
                <a:uFillTx/>
                <a:latin typeface="Avenir Next Medium" panose="020B0503020202020204" pitchFamily="34" charset="0"/>
                <a:sym typeface="Graphik Light"/>
              </a:rPr>
              <a:t>YEARS</a:t>
            </a:r>
          </a:p>
        </p:txBody>
      </p:sp>
      <p:sp>
        <p:nvSpPr>
          <p:cNvPr id="21" name="Presenter">
            <a:extLst>
              <a:ext uri="{FF2B5EF4-FFF2-40B4-BE49-F238E27FC236}">
                <a16:creationId xmlns:a16="http://schemas.microsoft.com/office/drawing/2014/main" id="{C5D6A120-9D8B-DBC8-0F4B-54F27AFA2464}"/>
              </a:ext>
            </a:extLst>
          </p:cNvPr>
          <p:cNvSpPr txBox="1"/>
          <p:nvPr/>
        </p:nvSpPr>
        <p:spPr>
          <a:xfrm>
            <a:off x="464874"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2901995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1500"/>
                                  </p:stCondLst>
                                  <p:childTnLst>
                                    <p:animEffect transition="out" filter="wipe(down)">
                                      <p:cBhvr>
                                        <p:cTn id="6" dur="1500"/>
                                        <p:tgtEl>
                                          <p:spTgt spid="7169"/>
                                        </p:tgtEl>
                                      </p:cBhvr>
                                    </p:animEffect>
                                    <p:set>
                                      <p:cBhvr>
                                        <p:cTn id="7" dur="1" fill="hold">
                                          <p:stCondLst>
                                            <p:cond delay="1499"/>
                                          </p:stCondLst>
                                        </p:cTn>
                                        <p:tgtEl>
                                          <p:spTgt spid="716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3000"/>
                            </p:stCondLst>
                            <p:childTnLst>
                              <p:par>
                                <p:cTn id="12" presetID="22" presetClass="exit" presetSubtype="8" fill="hold" grpId="0" nodeType="afterEffect">
                                  <p:stCondLst>
                                    <p:cond delay="0"/>
                                  </p:stCondLst>
                                  <p:childTnLst>
                                    <p:animEffect transition="out" filter="wipe(left)">
                                      <p:cBhvr>
                                        <p:cTn id="13" dur="2000"/>
                                        <p:tgtEl>
                                          <p:spTgt spid="43"/>
                                        </p:tgtEl>
                                      </p:cBhvr>
                                    </p:animEffect>
                                    <p:set>
                                      <p:cBhvr>
                                        <p:cTn id="14" dur="1" fill="hold">
                                          <p:stCondLst>
                                            <p:cond delay="1999"/>
                                          </p:stCondLst>
                                        </p:cTn>
                                        <p:tgtEl>
                                          <p:spTgt spid="43"/>
                                        </p:tgtEl>
                                        <p:attrNameLst>
                                          <p:attrName>style.visibility</p:attrName>
                                        </p:attrNameLst>
                                      </p:cBhvr>
                                      <p:to>
                                        <p:strVal val="hidden"/>
                                      </p:to>
                                    </p:set>
                                  </p:childTnLst>
                                </p:cTn>
                              </p:par>
                            </p:childTnLst>
                          </p:cTn>
                        </p:par>
                        <p:par>
                          <p:cTn id="15" fill="hold">
                            <p:stCondLst>
                              <p:cond delay="5000"/>
                            </p:stCondLst>
                            <p:childTnLst>
                              <p:par>
                                <p:cTn id="16" presetID="22" presetClass="exit" presetSubtype="8" fill="hold" grpId="0" nodeType="afterEffect">
                                  <p:stCondLst>
                                    <p:cond delay="0"/>
                                  </p:stCondLst>
                                  <p:childTnLst>
                                    <p:animEffect transition="out" filter="wipe(left)">
                                      <p:cBhvr>
                                        <p:cTn id="17" dur="5000"/>
                                        <p:tgtEl>
                                          <p:spTgt spid="7171"/>
                                        </p:tgtEl>
                                      </p:cBhvr>
                                    </p:animEffect>
                                    <p:set>
                                      <p:cBhvr>
                                        <p:cTn id="18" dur="1" fill="hold">
                                          <p:stCondLst>
                                            <p:cond delay="4999"/>
                                          </p:stCondLst>
                                        </p:cTn>
                                        <p:tgtEl>
                                          <p:spTgt spid="7171"/>
                                        </p:tgtEl>
                                        <p:attrNameLst>
                                          <p:attrName>style.visibility</p:attrName>
                                        </p:attrNameLst>
                                      </p:cBhvr>
                                      <p:to>
                                        <p:strVal val="hidden"/>
                                      </p:to>
                                    </p:set>
                                  </p:childTnLst>
                                </p:cTn>
                              </p:par>
                              <p:par>
                                <p:cTn id="19" presetID="22" presetClass="exit" presetSubtype="8" fill="hold" grpId="0" nodeType="withEffect">
                                  <p:stCondLst>
                                    <p:cond delay="0"/>
                                  </p:stCondLst>
                                  <p:childTnLst>
                                    <p:animEffect transition="out" filter="wipe(left)">
                                      <p:cBhvr>
                                        <p:cTn id="20" dur="5000"/>
                                        <p:tgtEl>
                                          <p:spTgt spid="7172"/>
                                        </p:tgtEl>
                                      </p:cBhvr>
                                    </p:animEffect>
                                    <p:set>
                                      <p:cBhvr>
                                        <p:cTn id="21" dur="1" fill="hold">
                                          <p:stCondLst>
                                            <p:cond delay="4999"/>
                                          </p:stCondLst>
                                        </p:cTn>
                                        <p:tgtEl>
                                          <p:spTgt spid="7172"/>
                                        </p:tgtEl>
                                        <p:attrNameLst>
                                          <p:attrName>style.visibility</p:attrName>
                                        </p:attrNameLst>
                                      </p:cBhvr>
                                      <p:to>
                                        <p:strVal val="hidden"/>
                                      </p:to>
                                    </p:set>
                                  </p:childTnLst>
                                </p:cTn>
                              </p:par>
                              <p:par>
                                <p:cTn id="22" presetID="22" presetClass="entr" presetSubtype="4" fill="hold" nodeType="withEffect">
                                  <p:stCondLst>
                                    <p:cond delay="400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par>
                                <p:cTn id="25" presetID="10" presetClass="entr" presetSubtype="0" fill="hold" nodeType="withEffect">
                                  <p:stCondLst>
                                    <p:cond delay="4500"/>
                                  </p:stCondLst>
                                  <p:childTnLst>
                                    <p:set>
                                      <p:cBhvr>
                                        <p:cTn id="26" dur="1" fill="hold">
                                          <p:stCondLst>
                                            <p:cond delay="0"/>
                                          </p:stCondLst>
                                        </p:cTn>
                                        <p:tgtEl>
                                          <p:spTgt spid="7170"/>
                                        </p:tgtEl>
                                        <p:attrNameLst>
                                          <p:attrName>style.visibility</p:attrName>
                                        </p:attrNameLst>
                                      </p:cBhvr>
                                      <p:to>
                                        <p:strVal val="visible"/>
                                      </p:to>
                                    </p:set>
                                    <p:animEffect transition="in" filter="fade">
                                      <p:cBhvr>
                                        <p:cTn id="27" dur="500"/>
                                        <p:tgtEl>
                                          <p:spTgt spid="7170"/>
                                        </p:tgtEl>
                                      </p:cBhvr>
                                    </p:animEffect>
                                  </p:childTnLst>
                                </p:cTn>
                              </p:par>
                              <p:par>
                                <p:cTn id="28" presetID="10" presetClass="entr" presetSubtype="0" fill="hold" grpId="0" nodeType="withEffect">
                                  <p:stCondLst>
                                    <p:cond delay="500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600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11500"/>
                            </p:stCondLst>
                            <p:childTnLst>
                              <p:par>
                                <p:cTn id="35" presetID="22" presetClass="entr" presetSubtype="4"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1000"/>
                                        <p:tgtEl>
                                          <p:spTgt spid="41"/>
                                        </p:tgtEl>
                                      </p:cBhvr>
                                    </p:animEffect>
                                  </p:childTnLst>
                                </p:cTn>
                              </p:par>
                            </p:childTnLst>
                          </p:cTn>
                        </p:par>
                        <p:par>
                          <p:cTn id="38" fill="hold">
                            <p:stCondLst>
                              <p:cond delay="125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3000"/>
                            </p:stCondLst>
                            <p:childTnLst>
                              <p:par>
                                <p:cTn id="43" presetID="22" presetClass="entr" presetSubtype="4"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3000"/>
                                        <p:tgtEl>
                                          <p:spTgt spid="31"/>
                                        </p:tgtEl>
                                      </p:cBhvr>
                                    </p:animEffect>
                                  </p:childTnLst>
                                </p:cTn>
                              </p:par>
                            </p:childTnLst>
                          </p:cTn>
                        </p:par>
                        <p:par>
                          <p:cTn id="46" fill="hold">
                            <p:stCondLst>
                              <p:cond delay="16000"/>
                            </p:stCondLst>
                            <p:childTnLst>
                              <p:par>
                                <p:cTn id="47" presetID="10" presetClass="entr" presetSubtype="0"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grpId="0" nodeType="withEffect">
                                  <p:stCondLst>
                                    <p:cond delay="3000"/>
                                  </p:stCondLst>
                                  <p:childTnLst>
                                    <p:set>
                                      <p:cBhvr>
                                        <p:cTn id="51" dur="1" fill="hold">
                                          <p:stCondLst>
                                            <p:cond delay="0"/>
                                          </p:stCondLst>
                                        </p:cTn>
                                        <p:tgtEl>
                                          <p:spTgt spid="7176"/>
                                        </p:tgtEl>
                                        <p:attrNameLst>
                                          <p:attrName>style.visibility</p:attrName>
                                        </p:attrNameLst>
                                      </p:cBhvr>
                                      <p:to>
                                        <p:strVal val="visible"/>
                                      </p:to>
                                    </p:set>
                                    <p:animEffect transition="in" filter="fade">
                                      <p:cBhvr>
                                        <p:cTn id="52" dur="500"/>
                                        <p:tgtEl>
                                          <p:spTgt spid="7176"/>
                                        </p:tgtEl>
                                      </p:cBhvr>
                                    </p:animEffect>
                                  </p:childTnLst>
                                </p:cTn>
                              </p:par>
                              <p:par>
                                <p:cTn id="53" presetID="10" presetClass="entr" presetSubtype="0" fill="hold" grpId="0" nodeType="withEffect">
                                  <p:stCondLst>
                                    <p:cond delay="3000"/>
                                  </p:stCondLst>
                                  <p:childTnLst>
                                    <p:set>
                                      <p:cBhvr>
                                        <p:cTn id="54" dur="1" fill="hold">
                                          <p:stCondLst>
                                            <p:cond delay="0"/>
                                          </p:stCondLst>
                                        </p:cTn>
                                        <p:tgtEl>
                                          <p:spTgt spid="7175"/>
                                        </p:tgtEl>
                                        <p:attrNameLst>
                                          <p:attrName>style.visibility</p:attrName>
                                        </p:attrNameLst>
                                      </p:cBhvr>
                                      <p:to>
                                        <p:strVal val="visible"/>
                                      </p:to>
                                    </p:set>
                                    <p:animEffect transition="in" filter="fade">
                                      <p:cBhvr>
                                        <p:cTn id="55" dur="500"/>
                                        <p:tgtEl>
                                          <p:spTgt spid="7175"/>
                                        </p:tgtEl>
                                      </p:cBhvr>
                                    </p:animEffect>
                                  </p:childTnLst>
                                </p:cTn>
                              </p:par>
                              <p:par>
                                <p:cTn id="56" presetID="10" presetClass="entr" presetSubtype="0" fill="hold" nodeType="withEffect">
                                  <p:stCondLst>
                                    <p:cond delay="350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1000"/>
                                        <p:tgtEl>
                                          <p:spTgt spid="60"/>
                                        </p:tgtEl>
                                      </p:cBhvr>
                                    </p:animEffect>
                                  </p:childTnLst>
                                </p:cTn>
                              </p:par>
                              <p:par>
                                <p:cTn id="59" presetID="10" presetClass="entr" presetSubtype="0" fill="hold" grpId="0" nodeType="withEffect">
                                  <p:stCondLst>
                                    <p:cond delay="5000"/>
                                  </p:stCondLst>
                                  <p:childTnLst>
                                    <p:set>
                                      <p:cBhvr>
                                        <p:cTn id="60" dur="1" fill="hold">
                                          <p:stCondLst>
                                            <p:cond delay="0"/>
                                          </p:stCondLst>
                                        </p:cTn>
                                        <p:tgtEl>
                                          <p:spTgt spid="7177"/>
                                        </p:tgtEl>
                                        <p:attrNameLst>
                                          <p:attrName>style.visibility</p:attrName>
                                        </p:attrNameLst>
                                      </p:cBhvr>
                                      <p:to>
                                        <p:strVal val="visible"/>
                                      </p:to>
                                    </p:set>
                                    <p:animEffect transition="in" filter="fade">
                                      <p:cBhvr>
                                        <p:cTn id="61" dur="500"/>
                                        <p:tgtEl>
                                          <p:spTgt spid="7177"/>
                                        </p:tgtEl>
                                      </p:cBhvr>
                                    </p:animEffect>
                                  </p:childTnLst>
                                </p:cTn>
                              </p:par>
                              <p:par>
                                <p:cTn id="62" presetID="10" presetClass="entr" presetSubtype="0" fill="hold" grpId="0" nodeType="withEffect">
                                  <p:stCondLst>
                                    <p:cond delay="5000"/>
                                  </p:stCondLst>
                                  <p:childTnLst>
                                    <p:set>
                                      <p:cBhvr>
                                        <p:cTn id="63" dur="1" fill="hold">
                                          <p:stCondLst>
                                            <p:cond delay="0"/>
                                          </p:stCondLst>
                                        </p:cTn>
                                        <p:tgtEl>
                                          <p:spTgt spid="7174"/>
                                        </p:tgtEl>
                                        <p:attrNameLst>
                                          <p:attrName>style.visibility</p:attrName>
                                        </p:attrNameLst>
                                      </p:cBhvr>
                                      <p:to>
                                        <p:strVal val="visible"/>
                                      </p:to>
                                    </p:set>
                                    <p:animEffect transition="in" filter="fade">
                                      <p:cBhvr>
                                        <p:cTn id="64" dur="500"/>
                                        <p:tgtEl>
                                          <p:spTgt spid="7174"/>
                                        </p:tgtEl>
                                      </p:cBhvr>
                                    </p:animEffect>
                                  </p:childTnLst>
                                </p:cTn>
                              </p:par>
                              <p:par>
                                <p:cTn id="65" presetID="10" presetClass="entr" presetSubtype="0" fill="hold" nodeType="withEffect">
                                  <p:stCondLst>
                                    <p:cond delay="5500"/>
                                  </p:stCondLst>
                                  <p:childTnLst>
                                    <p:set>
                                      <p:cBhvr>
                                        <p:cTn id="66" dur="1" fill="hold">
                                          <p:stCondLst>
                                            <p:cond delay="0"/>
                                          </p:stCondLst>
                                        </p:cTn>
                                        <p:tgtEl>
                                          <p:spTgt spid="7173"/>
                                        </p:tgtEl>
                                        <p:attrNameLst>
                                          <p:attrName>style.visibility</p:attrName>
                                        </p:attrNameLst>
                                      </p:cBhvr>
                                      <p:to>
                                        <p:strVal val="visible"/>
                                      </p:to>
                                    </p:set>
                                    <p:animEffect transition="in" filter="fade">
                                      <p:cBhvr>
                                        <p:cTn id="67" dur="500"/>
                                        <p:tgtEl>
                                          <p:spTgt spid="7173"/>
                                        </p:tgtEl>
                                      </p:cBhvr>
                                    </p:animEffect>
                                  </p:childTnLst>
                                </p:cTn>
                              </p:par>
                              <p:par>
                                <p:cTn id="68" presetID="10" presetClass="entr" presetSubtype="0" fill="hold" nodeType="withEffect">
                                  <p:stCondLst>
                                    <p:cond delay="500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par>
                          <p:cTn id="71" fill="hold">
                            <p:stCondLst>
                              <p:cond delay="22000"/>
                            </p:stCondLst>
                            <p:childTnLst>
                              <p:par>
                                <p:cTn id="72" presetID="10" presetClass="entr" presetSubtype="0"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9" grpId="0"/>
      <p:bldP spid="26" grpId="0"/>
      <p:bldGraphic spid="6" grpId="0">
        <p:bldAsOne/>
      </p:bldGraphic>
      <p:bldP spid="50" grpId="0"/>
      <p:bldP spid="52" grpId="0"/>
      <p:bldP spid="7169" grpId="0" animBg="1"/>
      <p:bldP spid="43" grpId="0" animBg="1"/>
      <p:bldP spid="7171" grpId="0" animBg="1"/>
      <p:bldP spid="7172" grpId="0" animBg="1"/>
      <p:bldP spid="7174" grpId="0"/>
      <p:bldP spid="7175" grpId="0"/>
      <p:bldP spid="7176" grpId="0"/>
      <p:bldP spid="71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CA03A-710C-0827-FFF4-8CCDD026B072}"/>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95E77343-C149-EC81-D817-3134A91AC271}"/>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65D25B59-4A7F-807B-5A94-40D79C515B7C}"/>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D1261078-8C3B-0056-A598-74F6A19BFAC7}"/>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E11D9C4B-91A8-51D7-514A-549697FE5460}"/>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C79AE91B-98EE-EA75-CF62-C45394D10CC2}"/>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93E249AE-1539-20EF-2519-DA0276ADE58A}"/>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20EEFCEE-040F-27D1-DC23-D7B41260D0F7}"/>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B55EADEE-7686-C560-EF45-6E4814D9E253}"/>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966DC808-447B-1AD4-EB9A-0F299C4188F1}"/>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6A9617EB-42C6-0A24-FD32-B9845C95C483}"/>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cxnSp>
        <p:nvCxnSpPr>
          <p:cNvPr id="39" name="Straight Connector 38">
            <a:extLst>
              <a:ext uri="{FF2B5EF4-FFF2-40B4-BE49-F238E27FC236}">
                <a16:creationId xmlns:a16="http://schemas.microsoft.com/office/drawing/2014/main" id="{03A7DD48-27F8-63C0-37FD-077B25D0A145}"/>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838E58F8-FF90-7EC8-3F1E-2DFFD2C43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273" y="1771891"/>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B74A3914-EC1E-6DD3-5E74-CF68DBD37CF3}"/>
              </a:ext>
            </a:extLst>
          </p:cNvPr>
          <p:cNvSpPr txBox="1"/>
          <p:nvPr/>
        </p:nvSpPr>
        <p:spPr>
          <a:xfrm>
            <a:off x="1400896" y="3914199"/>
            <a:ext cx="2120606" cy="523220"/>
          </a:xfrm>
          <a:prstGeom prst="rect">
            <a:avLst/>
          </a:prstGeom>
          <a:noFill/>
          <a:effectLst>
            <a:softEdge rad="65707"/>
          </a:effectLst>
        </p:spPr>
        <p:txBody>
          <a:bodyPr wrap="square" rtlCol="0">
            <a:spAutoFit/>
          </a:bodyPr>
          <a:lstStyle/>
          <a:p>
            <a:r>
              <a:rPr lang="en-US" sz="2800" spc="150" dirty="0">
                <a:solidFill>
                  <a:schemeClr val="bg1"/>
                </a:solidFill>
                <a:latin typeface="Avenir Next Medium" panose="020B0503020202020204" pitchFamily="34" charset="0"/>
              </a:rPr>
              <a:t>CHILE</a:t>
            </a:r>
          </a:p>
        </p:txBody>
      </p:sp>
      <p:graphicFrame>
        <p:nvGraphicFramePr>
          <p:cNvPr id="7173" name="Table 7172">
            <a:extLst>
              <a:ext uri="{FF2B5EF4-FFF2-40B4-BE49-F238E27FC236}">
                <a16:creationId xmlns:a16="http://schemas.microsoft.com/office/drawing/2014/main" id="{67274E25-F657-CB4B-D8F7-96C2BD55C266}"/>
              </a:ext>
            </a:extLst>
          </p:cNvPr>
          <p:cNvGraphicFramePr>
            <a:graphicFrameLocks noGrp="1"/>
          </p:cNvGraphicFramePr>
          <p:nvPr>
            <p:extLst>
              <p:ext uri="{D42A27DB-BD31-4B8C-83A1-F6EECF244321}">
                <p14:modId xmlns:p14="http://schemas.microsoft.com/office/powerpoint/2010/main" val="4148751419"/>
              </p:ext>
            </p:extLst>
          </p:nvPr>
        </p:nvGraphicFramePr>
        <p:xfrm>
          <a:off x="2240035" y="8628597"/>
          <a:ext cx="17582300" cy="445770"/>
        </p:xfrm>
        <a:graphic>
          <a:graphicData uri="http://schemas.openxmlformats.org/drawingml/2006/table">
            <a:tbl>
              <a:tblPr>
                <a:tableStyleId>{5940675A-B579-460E-94D1-54222C63F5DA}</a:tableStyleId>
              </a:tblPr>
              <a:tblGrid>
                <a:gridCol w="1320469">
                  <a:extLst>
                    <a:ext uri="{9D8B030D-6E8A-4147-A177-3AD203B41FA5}">
                      <a16:colId xmlns:a16="http://schemas.microsoft.com/office/drawing/2014/main" val="448356001"/>
                    </a:ext>
                  </a:extLst>
                </a:gridCol>
                <a:gridCol w="686727">
                  <a:extLst>
                    <a:ext uri="{9D8B030D-6E8A-4147-A177-3AD203B41FA5}">
                      <a16:colId xmlns:a16="http://schemas.microsoft.com/office/drawing/2014/main" val="3524096564"/>
                    </a:ext>
                  </a:extLst>
                </a:gridCol>
                <a:gridCol w="703909">
                  <a:extLst>
                    <a:ext uri="{9D8B030D-6E8A-4147-A177-3AD203B41FA5}">
                      <a16:colId xmlns:a16="http://schemas.microsoft.com/office/drawing/2014/main" val="3526361569"/>
                    </a:ext>
                  </a:extLst>
                </a:gridCol>
                <a:gridCol w="751904">
                  <a:extLst>
                    <a:ext uri="{9D8B030D-6E8A-4147-A177-3AD203B41FA5}">
                      <a16:colId xmlns:a16="http://schemas.microsoft.com/office/drawing/2014/main" val="178812571"/>
                    </a:ext>
                  </a:extLst>
                </a:gridCol>
                <a:gridCol w="703909">
                  <a:extLst>
                    <a:ext uri="{9D8B030D-6E8A-4147-A177-3AD203B41FA5}">
                      <a16:colId xmlns:a16="http://schemas.microsoft.com/office/drawing/2014/main" val="1030272683"/>
                    </a:ext>
                  </a:extLst>
                </a:gridCol>
                <a:gridCol w="735905">
                  <a:extLst>
                    <a:ext uri="{9D8B030D-6E8A-4147-A177-3AD203B41FA5}">
                      <a16:colId xmlns:a16="http://schemas.microsoft.com/office/drawing/2014/main" val="2481001189"/>
                    </a:ext>
                  </a:extLst>
                </a:gridCol>
                <a:gridCol w="783899">
                  <a:extLst>
                    <a:ext uri="{9D8B030D-6E8A-4147-A177-3AD203B41FA5}">
                      <a16:colId xmlns:a16="http://schemas.microsoft.com/office/drawing/2014/main" val="1610725698"/>
                    </a:ext>
                  </a:extLst>
                </a:gridCol>
                <a:gridCol w="758877">
                  <a:extLst>
                    <a:ext uri="{9D8B030D-6E8A-4147-A177-3AD203B41FA5}">
                      <a16:colId xmlns:a16="http://schemas.microsoft.com/office/drawing/2014/main" val="2580183302"/>
                    </a:ext>
                  </a:extLst>
                </a:gridCol>
                <a:gridCol w="710068">
                  <a:extLst>
                    <a:ext uri="{9D8B030D-6E8A-4147-A177-3AD203B41FA5}">
                      <a16:colId xmlns:a16="http://schemas.microsoft.com/office/drawing/2014/main" val="1314617901"/>
                    </a:ext>
                  </a:extLst>
                </a:gridCol>
                <a:gridCol w="710068">
                  <a:extLst>
                    <a:ext uri="{9D8B030D-6E8A-4147-A177-3AD203B41FA5}">
                      <a16:colId xmlns:a16="http://schemas.microsoft.com/office/drawing/2014/main" val="2033929836"/>
                    </a:ext>
                  </a:extLst>
                </a:gridCol>
                <a:gridCol w="732611">
                  <a:extLst>
                    <a:ext uri="{9D8B030D-6E8A-4147-A177-3AD203B41FA5}">
                      <a16:colId xmlns:a16="http://schemas.microsoft.com/office/drawing/2014/main" val="505115796"/>
                    </a:ext>
                  </a:extLst>
                </a:gridCol>
                <a:gridCol w="799897">
                  <a:extLst>
                    <a:ext uri="{9D8B030D-6E8A-4147-A177-3AD203B41FA5}">
                      <a16:colId xmlns:a16="http://schemas.microsoft.com/office/drawing/2014/main" val="2521321622"/>
                    </a:ext>
                  </a:extLst>
                </a:gridCol>
                <a:gridCol w="703909">
                  <a:extLst>
                    <a:ext uri="{9D8B030D-6E8A-4147-A177-3AD203B41FA5}">
                      <a16:colId xmlns:a16="http://schemas.microsoft.com/office/drawing/2014/main" val="972667631"/>
                    </a:ext>
                  </a:extLst>
                </a:gridCol>
                <a:gridCol w="719908">
                  <a:extLst>
                    <a:ext uri="{9D8B030D-6E8A-4147-A177-3AD203B41FA5}">
                      <a16:colId xmlns:a16="http://schemas.microsoft.com/office/drawing/2014/main" val="1307689656"/>
                    </a:ext>
                  </a:extLst>
                </a:gridCol>
                <a:gridCol w="594017">
                  <a:extLst>
                    <a:ext uri="{9D8B030D-6E8A-4147-A177-3AD203B41FA5}">
                      <a16:colId xmlns:a16="http://schemas.microsoft.com/office/drawing/2014/main" val="4200177096"/>
                    </a:ext>
                  </a:extLst>
                </a:gridCol>
                <a:gridCol w="710068">
                  <a:extLst>
                    <a:ext uri="{9D8B030D-6E8A-4147-A177-3AD203B41FA5}">
                      <a16:colId xmlns:a16="http://schemas.microsoft.com/office/drawing/2014/main" val="2798975793"/>
                    </a:ext>
                  </a:extLst>
                </a:gridCol>
                <a:gridCol w="863492">
                  <a:extLst>
                    <a:ext uri="{9D8B030D-6E8A-4147-A177-3AD203B41FA5}">
                      <a16:colId xmlns:a16="http://schemas.microsoft.com/office/drawing/2014/main" val="1726934586"/>
                    </a:ext>
                  </a:extLst>
                </a:gridCol>
                <a:gridCol w="746174">
                  <a:extLst>
                    <a:ext uri="{9D8B030D-6E8A-4147-A177-3AD203B41FA5}">
                      <a16:colId xmlns:a16="http://schemas.microsoft.com/office/drawing/2014/main" val="3061716512"/>
                    </a:ext>
                  </a:extLst>
                </a:gridCol>
                <a:gridCol w="867835">
                  <a:extLst>
                    <a:ext uri="{9D8B030D-6E8A-4147-A177-3AD203B41FA5}">
                      <a16:colId xmlns:a16="http://schemas.microsoft.com/office/drawing/2014/main" val="391800366"/>
                    </a:ext>
                  </a:extLst>
                </a:gridCol>
                <a:gridCol w="785894">
                  <a:extLst>
                    <a:ext uri="{9D8B030D-6E8A-4147-A177-3AD203B41FA5}">
                      <a16:colId xmlns:a16="http://schemas.microsoft.com/office/drawing/2014/main" val="1802293479"/>
                    </a:ext>
                  </a:extLst>
                </a:gridCol>
                <a:gridCol w="753150">
                  <a:extLst>
                    <a:ext uri="{9D8B030D-6E8A-4147-A177-3AD203B41FA5}">
                      <a16:colId xmlns:a16="http://schemas.microsoft.com/office/drawing/2014/main" val="2880942688"/>
                    </a:ext>
                  </a:extLst>
                </a:gridCol>
                <a:gridCol w="753150">
                  <a:extLst>
                    <a:ext uri="{9D8B030D-6E8A-4147-A177-3AD203B41FA5}">
                      <a16:colId xmlns:a16="http://schemas.microsoft.com/office/drawing/2014/main" val="77959784"/>
                    </a:ext>
                  </a:extLst>
                </a:gridCol>
                <a:gridCol w="686460">
                  <a:extLst>
                    <a:ext uri="{9D8B030D-6E8A-4147-A177-3AD203B41FA5}">
                      <a16:colId xmlns:a16="http://schemas.microsoft.com/office/drawing/2014/main" val="3739768754"/>
                    </a:ext>
                  </a:extLst>
                </a:gridCol>
              </a:tblGrid>
              <a:tr h="44545">
                <a:tc>
                  <a:txBody>
                    <a:bodyPr/>
                    <a:lstStyle/>
                    <a:p>
                      <a:pPr algn="r" fontAlgn="b"/>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YEARS</a:t>
                      </a:r>
                      <a:endParaRPr lang="en-US" sz="1400" b="1" i="0" u="none" strike="noStrike">
                        <a:solidFill>
                          <a:schemeClr val="bg1"/>
                        </a:solidFill>
                        <a:effectLst/>
                        <a:latin typeface="Avenir Next" panose="020B0503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METRIC TONS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pic>
        <p:nvPicPr>
          <p:cNvPr id="7180" name="Picture 7179" descr="A graph of growth in chile&#10;&#10;AI-generated content may be incorrect.">
            <a:extLst>
              <a:ext uri="{FF2B5EF4-FFF2-40B4-BE49-F238E27FC236}">
                <a16:creationId xmlns:a16="http://schemas.microsoft.com/office/drawing/2014/main" id="{D883A3A5-8EFD-DCB0-9966-0E8CBD1746B3}"/>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3812427" y="2118000"/>
            <a:ext cx="17230109" cy="6501064"/>
          </a:xfrm>
          <a:prstGeom prst="rect">
            <a:avLst/>
          </a:prstGeom>
        </p:spPr>
      </p:pic>
      <p:sp>
        <p:nvSpPr>
          <p:cNvPr id="7181" name="TextBox 7180">
            <a:extLst>
              <a:ext uri="{FF2B5EF4-FFF2-40B4-BE49-F238E27FC236}">
                <a16:creationId xmlns:a16="http://schemas.microsoft.com/office/drawing/2014/main" id="{09252C33-223A-2D9A-4974-D883B52FC5B9}"/>
              </a:ext>
            </a:extLst>
          </p:cNvPr>
          <p:cNvSpPr txBox="1"/>
          <p:nvPr/>
        </p:nvSpPr>
        <p:spPr>
          <a:xfrm>
            <a:off x="11755393" y="10217966"/>
            <a:ext cx="614118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kumimoji="0" lang="en-US" sz="2000" u="none" strike="noStrike" cap="none" spc="0" normalizeH="0" baseline="0">
                <a:ln>
                  <a:noFill/>
                </a:ln>
                <a:solidFill>
                  <a:srgbClr val="FFC002"/>
                </a:solidFill>
                <a:effectLst/>
                <a:uFillTx/>
                <a:latin typeface="Avenir Next Medium" panose="020B0503020202020204" pitchFamily="34" charset="0"/>
                <a:sym typeface="Graphik Light"/>
              </a:rPr>
              <a:t>IN</a:t>
            </a:r>
            <a:r>
              <a:rPr kumimoji="0" lang="en-US" sz="2000" u="none" strike="noStrike" cap="none" spc="0" normalizeH="0">
                <a:ln>
                  <a:noFill/>
                </a:ln>
                <a:solidFill>
                  <a:srgbClr val="FFC002"/>
                </a:solidFill>
                <a:effectLst/>
                <a:uFillTx/>
                <a:latin typeface="Avenir Next Medium" panose="020B0503020202020204" pitchFamily="34" charset="0"/>
                <a:sym typeface="Graphik Light"/>
              </a:rPr>
              <a:t> 22 YEARS, </a:t>
            </a:r>
            <a:r>
              <a:rPr kumimoji="0" lang="en-US" sz="2000" u="none" strike="noStrike" cap="none" spc="0" normalizeH="0" baseline="0">
                <a:ln>
                  <a:noFill/>
                </a:ln>
                <a:solidFill>
                  <a:srgbClr val="FFC002"/>
                </a:solidFill>
                <a:effectLst/>
                <a:uFillTx/>
                <a:latin typeface="Avenir Next Medium" panose="020B0503020202020204" pitchFamily="34" charset="0"/>
                <a:sym typeface="Graphik Light"/>
              </a:rPr>
              <a:t>BETWEEN    2002     -      2023</a:t>
            </a:r>
          </a:p>
        </p:txBody>
      </p:sp>
      <p:sp>
        <p:nvSpPr>
          <p:cNvPr id="7182" name="TextBox 7181">
            <a:extLst>
              <a:ext uri="{FF2B5EF4-FFF2-40B4-BE49-F238E27FC236}">
                <a16:creationId xmlns:a16="http://schemas.microsoft.com/office/drawing/2014/main" id="{B2F032C9-22D9-4BFE-5B7D-13540FB67A02}"/>
              </a:ext>
            </a:extLst>
          </p:cNvPr>
          <p:cNvSpPr txBox="1"/>
          <p:nvPr/>
        </p:nvSpPr>
        <p:spPr>
          <a:xfrm>
            <a:off x="12879892" y="10779696"/>
            <a:ext cx="149399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kumimoji="0" lang="en-US" sz="6000" b="1" u="none" strike="noStrike" cap="none" spc="0" normalizeH="0" baseline="0">
                <a:ln>
                  <a:noFill/>
                </a:ln>
                <a:solidFill>
                  <a:srgbClr val="FFC002"/>
                </a:solidFill>
                <a:effectLst/>
                <a:uFillTx/>
                <a:latin typeface="Avenir Next" panose="020B0503020202020204" pitchFamily="34" charset="0"/>
                <a:sym typeface="Graphik Light"/>
              </a:rPr>
              <a:t>16</a:t>
            </a:r>
            <a:r>
              <a:rPr kumimoji="0" lang="en-US" sz="4800" b="1" u="none" strike="noStrike" cap="none" spc="0" normalizeH="0" baseline="0">
                <a:ln>
                  <a:noFill/>
                </a:ln>
                <a:solidFill>
                  <a:srgbClr val="FFC002"/>
                </a:solidFill>
                <a:effectLst/>
                <a:uFillTx/>
                <a:latin typeface="Avenir Next" panose="020B0503020202020204" pitchFamily="34" charset="0"/>
                <a:sym typeface="Graphik Light"/>
              </a:rPr>
              <a:t> </a:t>
            </a:r>
            <a:r>
              <a:rPr kumimoji="0" lang="en-US" sz="3200" b="1" u="none" strike="noStrike" cap="none" spc="0" normalizeH="0" baseline="0">
                <a:ln>
                  <a:noFill/>
                </a:ln>
                <a:solidFill>
                  <a:srgbClr val="FFC002"/>
                </a:solidFill>
                <a:effectLst/>
                <a:uFillTx/>
                <a:latin typeface="Avenir Next" panose="020B0503020202020204" pitchFamily="34" charset="0"/>
                <a:sym typeface="Graphik Light"/>
              </a:rPr>
              <a:t>x</a:t>
            </a:r>
            <a:endParaRPr kumimoji="0" lang="en-US" sz="4400" b="1" u="none" strike="noStrike" cap="none" spc="0" normalizeH="0" baseline="0">
              <a:ln>
                <a:noFill/>
              </a:ln>
              <a:solidFill>
                <a:srgbClr val="FFC002"/>
              </a:solidFill>
              <a:effectLst/>
              <a:uFillTx/>
              <a:latin typeface="Avenir Next" panose="020B0503020202020204" pitchFamily="34" charset="0"/>
              <a:sym typeface="Graphik Light"/>
            </a:endParaRPr>
          </a:p>
        </p:txBody>
      </p:sp>
      <p:sp>
        <p:nvSpPr>
          <p:cNvPr id="7183" name="TextBox 7182">
            <a:extLst>
              <a:ext uri="{FF2B5EF4-FFF2-40B4-BE49-F238E27FC236}">
                <a16:creationId xmlns:a16="http://schemas.microsoft.com/office/drawing/2014/main" id="{1BA33FC7-703B-C140-3C93-09D8581ED626}"/>
              </a:ext>
            </a:extLst>
          </p:cNvPr>
          <p:cNvSpPr txBox="1"/>
          <p:nvPr/>
        </p:nvSpPr>
        <p:spPr>
          <a:xfrm>
            <a:off x="11329814" y="11171441"/>
            <a:ext cx="1766120" cy="4744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355600" rtl="0" fontAlgn="auto" latinLnBrk="0" hangingPunct="0">
              <a:lnSpc>
                <a:spcPts val="2860"/>
              </a:lnSpc>
              <a:spcBef>
                <a:spcPts val="0"/>
              </a:spcBef>
              <a:spcAft>
                <a:spcPts val="0"/>
              </a:spcAft>
              <a:buClrTx/>
              <a:buSzTx/>
              <a:buFontTx/>
              <a:buNone/>
              <a:tabLst/>
            </a:pPr>
            <a:r>
              <a:rPr lang="en-US" sz="2400">
                <a:solidFill>
                  <a:schemeClr val="bg1"/>
                </a:solidFill>
                <a:latin typeface="Avenir Next Medium" panose="020B0503020202020204" pitchFamily="34" charset="0"/>
              </a:rPr>
              <a:t>P</a:t>
            </a:r>
            <a:r>
              <a:rPr kumimoji="0" lang="en-US" sz="2400" u="none" strike="noStrike" cap="none" spc="0" normalizeH="0" baseline="0">
                <a:ln>
                  <a:noFill/>
                </a:ln>
                <a:solidFill>
                  <a:schemeClr val="bg1"/>
                </a:solidFill>
                <a:effectLst/>
                <a:uFillTx/>
                <a:latin typeface="Avenir Next Medium" panose="020B0503020202020204" pitchFamily="34" charset="0"/>
                <a:sym typeface="Graphik Light"/>
              </a:rPr>
              <a:t>roduction</a:t>
            </a:r>
            <a:endParaRPr kumimoji="0" lang="en-US" sz="1800" u="none" strike="noStrike" cap="none" spc="0" normalizeH="0" baseline="0">
              <a:ln>
                <a:noFill/>
              </a:ln>
              <a:solidFill>
                <a:schemeClr val="bg1"/>
              </a:solidFill>
              <a:effectLst/>
              <a:uFillTx/>
              <a:latin typeface="Avenir Next Medium" panose="020B0503020202020204" pitchFamily="34" charset="0"/>
              <a:sym typeface="Graphik Light"/>
            </a:endParaRPr>
          </a:p>
        </p:txBody>
      </p:sp>
      <p:sp>
        <p:nvSpPr>
          <p:cNvPr id="7186" name="TextBox 7185">
            <a:extLst>
              <a:ext uri="{FF2B5EF4-FFF2-40B4-BE49-F238E27FC236}">
                <a16:creationId xmlns:a16="http://schemas.microsoft.com/office/drawing/2014/main" id="{3AD83E90-07DE-3C51-CC34-C638522DB478}"/>
              </a:ext>
            </a:extLst>
          </p:cNvPr>
          <p:cNvSpPr txBox="1"/>
          <p:nvPr/>
        </p:nvSpPr>
        <p:spPr>
          <a:xfrm>
            <a:off x="15076392" y="11208987"/>
            <a:ext cx="1423925" cy="4744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355600" rtl="0" fontAlgn="auto" latinLnBrk="0" hangingPunct="0">
              <a:lnSpc>
                <a:spcPts val="2860"/>
              </a:lnSpc>
              <a:spcBef>
                <a:spcPts val="0"/>
              </a:spcBef>
              <a:spcAft>
                <a:spcPts val="0"/>
              </a:spcAft>
              <a:buClrTx/>
              <a:buSzTx/>
              <a:buFontTx/>
              <a:buNone/>
              <a:tabLst/>
            </a:pPr>
            <a:r>
              <a:rPr lang="en-US" sz="2400">
                <a:solidFill>
                  <a:schemeClr val="bg1"/>
                </a:solidFill>
                <a:latin typeface="Avenir Next Medium" panose="020B0503020202020204" pitchFamily="34" charset="0"/>
              </a:rPr>
              <a:t>Exports</a:t>
            </a:r>
          </a:p>
        </p:txBody>
      </p:sp>
      <p:sp>
        <p:nvSpPr>
          <p:cNvPr id="7187" name="TextBox 7186">
            <a:extLst>
              <a:ext uri="{FF2B5EF4-FFF2-40B4-BE49-F238E27FC236}">
                <a16:creationId xmlns:a16="http://schemas.microsoft.com/office/drawing/2014/main" id="{D91ADCFC-884D-244F-B035-B28C8B11916A}"/>
              </a:ext>
            </a:extLst>
          </p:cNvPr>
          <p:cNvSpPr txBox="1"/>
          <p:nvPr/>
        </p:nvSpPr>
        <p:spPr>
          <a:xfrm>
            <a:off x="16338910" y="10817242"/>
            <a:ext cx="149399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kumimoji="0" lang="en-US" sz="6000" b="1" u="none" strike="noStrike" cap="none" spc="0" normalizeH="0" baseline="0">
                <a:ln>
                  <a:noFill/>
                </a:ln>
                <a:solidFill>
                  <a:srgbClr val="FFC002"/>
                </a:solidFill>
                <a:effectLst/>
                <a:uFillTx/>
                <a:latin typeface="Avenir Next" panose="020B0503020202020204" pitchFamily="34" charset="0"/>
                <a:sym typeface="Graphik Light"/>
              </a:rPr>
              <a:t>15</a:t>
            </a:r>
            <a:r>
              <a:rPr kumimoji="0" lang="en-US" sz="4800" b="1" u="none" strike="noStrike" cap="none" spc="0" normalizeH="0" baseline="0">
                <a:ln>
                  <a:noFill/>
                </a:ln>
                <a:solidFill>
                  <a:srgbClr val="FFC002"/>
                </a:solidFill>
                <a:effectLst/>
                <a:uFillTx/>
                <a:latin typeface="Avenir Next" panose="020B0503020202020204" pitchFamily="34" charset="0"/>
                <a:sym typeface="Graphik Light"/>
              </a:rPr>
              <a:t> </a:t>
            </a:r>
            <a:r>
              <a:rPr kumimoji="0" lang="en-US" sz="3200" b="1" u="none" strike="noStrike" cap="none" spc="0" normalizeH="0" baseline="0">
                <a:ln>
                  <a:noFill/>
                </a:ln>
                <a:solidFill>
                  <a:srgbClr val="FFC002"/>
                </a:solidFill>
                <a:effectLst/>
                <a:uFillTx/>
                <a:latin typeface="Avenir Next" panose="020B0503020202020204" pitchFamily="34" charset="0"/>
                <a:sym typeface="Graphik Light"/>
              </a:rPr>
              <a:t>x</a:t>
            </a:r>
            <a:endParaRPr kumimoji="0" lang="en-US" sz="4400" b="1" u="none" strike="noStrike" cap="none" spc="0" normalizeH="0" baseline="0">
              <a:ln>
                <a:noFill/>
              </a:ln>
              <a:solidFill>
                <a:srgbClr val="FFC002"/>
              </a:solidFill>
              <a:effectLst/>
              <a:uFillTx/>
              <a:latin typeface="Avenir Next" panose="020B0503020202020204" pitchFamily="34" charset="0"/>
              <a:sym typeface="Graphik Light"/>
            </a:endParaRPr>
          </a:p>
        </p:txBody>
      </p:sp>
      <p:sp>
        <p:nvSpPr>
          <p:cNvPr id="7188" name="Rounded Rectangle 7187">
            <a:extLst>
              <a:ext uri="{FF2B5EF4-FFF2-40B4-BE49-F238E27FC236}">
                <a16:creationId xmlns:a16="http://schemas.microsoft.com/office/drawing/2014/main" id="{EF5F3AEA-767B-A198-150E-89D9EC1E0A0E}"/>
              </a:ext>
            </a:extLst>
          </p:cNvPr>
          <p:cNvSpPr/>
          <p:nvPr/>
        </p:nvSpPr>
        <p:spPr>
          <a:xfrm>
            <a:off x="11394606" y="10779694"/>
            <a:ext cx="3181155" cy="1025923"/>
          </a:xfrm>
          <a:prstGeom prst="roundRect">
            <a:avLst>
              <a:gd name="adj" fmla="val 3614"/>
            </a:avLst>
          </a:prstGeom>
          <a:noFill/>
          <a:ln w="31750" cap="flat">
            <a:solidFill>
              <a:srgbClr val="FFC00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7191" name="Rounded Rectangle 7190">
            <a:extLst>
              <a:ext uri="{FF2B5EF4-FFF2-40B4-BE49-F238E27FC236}">
                <a16:creationId xmlns:a16="http://schemas.microsoft.com/office/drawing/2014/main" id="{27C2C6F8-D962-1FB9-6B9E-9226D5105337}"/>
              </a:ext>
            </a:extLst>
          </p:cNvPr>
          <p:cNvSpPr/>
          <p:nvPr/>
        </p:nvSpPr>
        <p:spPr>
          <a:xfrm>
            <a:off x="15076393" y="10779694"/>
            <a:ext cx="3181155" cy="1025923"/>
          </a:xfrm>
          <a:prstGeom prst="roundRect">
            <a:avLst>
              <a:gd name="adj" fmla="val 3614"/>
            </a:avLst>
          </a:prstGeom>
          <a:noFill/>
          <a:ln w="31750" cap="flat">
            <a:solidFill>
              <a:srgbClr val="FFC00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7192" name="Picture 2" descr="Flag of Moldova | History, Design &amp; Meaning | Britannica">
            <a:extLst>
              <a:ext uri="{FF2B5EF4-FFF2-40B4-BE49-F238E27FC236}">
                <a16:creationId xmlns:a16="http://schemas.microsoft.com/office/drawing/2014/main" id="{65F51194-64C2-62B7-C6E5-C1E44D6F20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550"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7193" name="Presenter">
            <a:extLst>
              <a:ext uri="{FF2B5EF4-FFF2-40B4-BE49-F238E27FC236}">
                <a16:creationId xmlns:a16="http://schemas.microsoft.com/office/drawing/2014/main" id="{C5E5A30E-A913-EB6C-B7D6-4A51DEB5A90C}"/>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7194" name="Presenter">
            <a:extLst>
              <a:ext uri="{FF2B5EF4-FFF2-40B4-BE49-F238E27FC236}">
                <a16:creationId xmlns:a16="http://schemas.microsoft.com/office/drawing/2014/main" id="{F393F090-8EB8-2C79-028F-AB3606F80D6E}"/>
              </a:ext>
            </a:extLst>
          </p:cNvPr>
          <p:cNvSpPr txBox="1"/>
          <p:nvPr/>
        </p:nvSpPr>
        <p:spPr>
          <a:xfrm>
            <a:off x="464874"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sp>
        <p:nvSpPr>
          <p:cNvPr id="7195" name="Presenter">
            <a:extLst>
              <a:ext uri="{FF2B5EF4-FFF2-40B4-BE49-F238E27FC236}">
                <a16:creationId xmlns:a16="http://schemas.microsoft.com/office/drawing/2014/main" id="{CDC86E09-C766-066F-4BA0-32345A843B3B}"/>
              </a:ext>
            </a:extLst>
          </p:cNvPr>
          <p:cNvSpPr txBox="1"/>
          <p:nvPr/>
        </p:nvSpPr>
        <p:spPr>
          <a:xfrm>
            <a:off x="-1906365"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Status</a:t>
            </a:r>
            <a:endParaRPr lang="en-US" sz="1800" spc="55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3254168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1000"/>
                                        <p:tgtEl>
                                          <p:spTgt spid="717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181"/>
                                        </p:tgtEl>
                                        <p:attrNameLst>
                                          <p:attrName>style.visibility</p:attrName>
                                        </p:attrNameLst>
                                      </p:cBhvr>
                                      <p:to>
                                        <p:strVal val="visible"/>
                                      </p:to>
                                    </p:set>
                                    <p:animEffect transition="in" filter="fade">
                                      <p:cBhvr>
                                        <p:cTn id="11" dur="500"/>
                                        <p:tgtEl>
                                          <p:spTgt spid="7181"/>
                                        </p:tgtEl>
                                      </p:cBhvr>
                                    </p:animEffect>
                                  </p:childTnLst>
                                </p:cTn>
                              </p:par>
                            </p:childTnLst>
                          </p:cTn>
                        </p:par>
                        <p:par>
                          <p:cTn id="12" fill="hold">
                            <p:stCondLst>
                              <p:cond delay="1500"/>
                            </p:stCondLst>
                            <p:childTnLst>
                              <p:par>
                                <p:cTn id="13" presetID="10" presetClass="entr" presetSubtype="0" fill="hold" grpId="0" nodeType="afterEffect">
                                  <p:stCondLst>
                                    <p:cond delay="2000"/>
                                  </p:stCondLst>
                                  <p:childTnLst>
                                    <p:set>
                                      <p:cBhvr>
                                        <p:cTn id="14" dur="1" fill="hold">
                                          <p:stCondLst>
                                            <p:cond delay="0"/>
                                          </p:stCondLst>
                                        </p:cTn>
                                        <p:tgtEl>
                                          <p:spTgt spid="7183"/>
                                        </p:tgtEl>
                                        <p:attrNameLst>
                                          <p:attrName>style.visibility</p:attrName>
                                        </p:attrNameLst>
                                      </p:cBhvr>
                                      <p:to>
                                        <p:strVal val="visible"/>
                                      </p:to>
                                    </p:set>
                                    <p:animEffect transition="in" filter="fade">
                                      <p:cBhvr>
                                        <p:cTn id="15" dur="500"/>
                                        <p:tgtEl>
                                          <p:spTgt spid="7183"/>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7182"/>
                                        </p:tgtEl>
                                        <p:attrNameLst>
                                          <p:attrName>style.visibility</p:attrName>
                                        </p:attrNameLst>
                                      </p:cBhvr>
                                      <p:to>
                                        <p:strVal val="visible"/>
                                      </p:to>
                                    </p:set>
                                    <p:animEffect transition="in" filter="fade">
                                      <p:cBhvr>
                                        <p:cTn id="19" dur="500"/>
                                        <p:tgtEl>
                                          <p:spTgt spid="7182"/>
                                        </p:tgtEl>
                                      </p:cBhvr>
                                    </p:animEffect>
                                  </p:childTnLst>
                                </p:cTn>
                              </p:par>
                              <p:par>
                                <p:cTn id="20" presetID="21" presetClass="entr" presetSubtype="1" fill="hold" grpId="0" nodeType="withEffect">
                                  <p:stCondLst>
                                    <p:cond delay="1000"/>
                                  </p:stCondLst>
                                  <p:childTnLst>
                                    <p:set>
                                      <p:cBhvr>
                                        <p:cTn id="21" dur="1" fill="hold">
                                          <p:stCondLst>
                                            <p:cond delay="0"/>
                                          </p:stCondLst>
                                        </p:cTn>
                                        <p:tgtEl>
                                          <p:spTgt spid="7188"/>
                                        </p:tgtEl>
                                        <p:attrNameLst>
                                          <p:attrName>style.visibility</p:attrName>
                                        </p:attrNameLst>
                                      </p:cBhvr>
                                      <p:to>
                                        <p:strVal val="visible"/>
                                      </p:to>
                                    </p:set>
                                    <p:animEffect transition="in" filter="wheel(1)">
                                      <p:cBhvr>
                                        <p:cTn id="22" dur="2000"/>
                                        <p:tgtEl>
                                          <p:spTgt spid="7188"/>
                                        </p:tgtEl>
                                      </p:cBhvr>
                                    </p:animEffect>
                                  </p:childTnLst>
                                </p:cTn>
                              </p:par>
                            </p:childTnLst>
                          </p:cTn>
                        </p:par>
                        <p:par>
                          <p:cTn id="23" fill="hold">
                            <p:stCondLst>
                              <p:cond delay="7000"/>
                            </p:stCondLst>
                            <p:childTnLst>
                              <p:par>
                                <p:cTn id="24" presetID="10" presetClass="entr" presetSubtype="0" fill="hold" grpId="0" nodeType="afterEffect">
                                  <p:stCondLst>
                                    <p:cond delay="0"/>
                                  </p:stCondLst>
                                  <p:childTnLst>
                                    <p:set>
                                      <p:cBhvr>
                                        <p:cTn id="25" dur="1" fill="hold">
                                          <p:stCondLst>
                                            <p:cond delay="0"/>
                                          </p:stCondLst>
                                        </p:cTn>
                                        <p:tgtEl>
                                          <p:spTgt spid="7186"/>
                                        </p:tgtEl>
                                        <p:attrNameLst>
                                          <p:attrName>style.visibility</p:attrName>
                                        </p:attrNameLst>
                                      </p:cBhvr>
                                      <p:to>
                                        <p:strVal val="visible"/>
                                      </p:to>
                                    </p:set>
                                    <p:animEffect transition="in" filter="fade">
                                      <p:cBhvr>
                                        <p:cTn id="26" dur="500"/>
                                        <p:tgtEl>
                                          <p:spTgt spid="7186"/>
                                        </p:tgtEl>
                                      </p:cBhvr>
                                    </p:animEffect>
                                  </p:childTnLst>
                                </p:cTn>
                              </p:par>
                            </p:childTnLst>
                          </p:cTn>
                        </p:par>
                        <p:par>
                          <p:cTn id="27" fill="hold">
                            <p:stCondLst>
                              <p:cond delay="7500"/>
                            </p:stCondLst>
                            <p:childTnLst>
                              <p:par>
                                <p:cTn id="28" presetID="10" presetClass="entr" presetSubtype="0" fill="hold" grpId="0" nodeType="afterEffect">
                                  <p:stCondLst>
                                    <p:cond delay="0"/>
                                  </p:stCondLst>
                                  <p:childTnLst>
                                    <p:set>
                                      <p:cBhvr>
                                        <p:cTn id="29" dur="1" fill="hold">
                                          <p:stCondLst>
                                            <p:cond delay="0"/>
                                          </p:stCondLst>
                                        </p:cTn>
                                        <p:tgtEl>
                                          <p:spTgt spid="7187"/>
                                        </p:tgtEl>
                                        <p:attrNameLst>
                                          <p:attrName>style.visibility</p:attrName>
                                        </p:attrNameLst>
                                      </p:cBhvr>
                                      <p:to>
                                        <p:strVal val="visible"/>
                                      </p:to>
                                    </p:set>
                                    <p:animEffect transition="in" filter="fade">
                                      <p:cBhvr>
                                        <p:cTn id="30" dur="500"/>
                                        <p:tgtEl>
                                          <p:spTgt spid="7187"/>
                                        </p:tgtEl>
                                      </p:cBhvr>
                                    </p:animEffect>
                                  </p:childTnLst>
                                </p:cTn>
                              </p:par>
                              <p:par>
                                <p:cTn id="31" presetID="21" presetClass="entr" presetSubtype="1" fill="hold" grpId="0" nodeType="withEffect">
                                  <p:stCondLst>
                                    <p:cond delay="500"/>
                                  </p:stCondLst>
                                  <p:childTnLst>
                                    <p:set>
                                      <p:cBhvr>
                                        <p:cTn id="32" dur="1" fill="hold">
                                          <p:stCondLst>
                                            <p:cond delay="0"/>
                                          </p:stCondLst>
                                        </p:cTn>
                                        <p:tgtEl>
                                          <p:spTgt spid="7191"/>
                                        </p:tgtEl>
                                        <p:attrNameLst>
                                          <p:attrName>style.visibility</p:attrName>
                                        </p:attrNameLst>
                                      </p:cBhvr>
                                      <p:to>
                                        <p:strVal val="visible"/>
                                      </p:to>
                                    </p:set>
                                    <p:animEffect transition="in" filter="wheel(1)">
                                      <p:cBhvr>
                                        <p:cTn id="33" dur="2000"/>
                                        <p:tgtEl>
                                          <p:spTgt spid="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1" grpId="0"/>
      <p:bldP spid="7182" grpId="0"/>
      <p:bldP spid="7183" grpId="0"/>
      <p:bldP spid="7186" grpId="0"/>
      <p:bldP spid="7187" grpId="0"/>
      <p:bldP spid="7188" grpId="0" animBg="1"/>
      <p:bldP spid="719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11527-2C4B-3781-0805-6143DDF47B98}"/>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91C13238-D36A-DB26-AF45-C104B7A6A1E9}"/>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E8576F41-510C-892F-18EA-16E13E7CF038}"/>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A6C90B5C-C633-83E6-1470-0DD288EE280D}"/>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7B119475-EBF9-7ACE-AAE1-CF2B8E3D4883}"/>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CC354D15-39CA-4271-54A0-446F974F3C05}"/>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B74A69DC-9783-3B80-399A-BA8DD3F962D5}"/>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D71AB7CC-F969-9D95-D683-F98751A5615A}"/>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466AF82E-6530-4B4B-B710-99E49CCCF9A1}"/>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05B768E3-6BFB-E1D4-9726-6DD95FA55C49}"/>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31B6596C-403C-1B34-18DE-0A2E631A7CDD}"/>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cxnSp>
        <p:nvCxnSpPr>
          <p:cNvPr id="39" name="Straight Connector 38">
            <a:extLst>
              <a:ext uri="{FF2B5EF4-FFF2-40B4-BE49-F238E27FC236}">
                <a16:creationId xmlns:a16="http://schemas.microsoft.com/office/drawing/2014/main" id="{0F6B7970-E682-61DF-5AE4-9C5A09A672A6}"/>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A1783DC2-C423-403E-F136-7C80B3ECF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486" y="1806491"/>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7C91A1B9-5929-02DC-024C-2ADFCD98FFBA}"/>
              </a:ext>
            </a:extLst>
          </p:cNvPr>
          <p:cNvSpPr txBox="1"/>
          <p:nvPr/>
        </p:nvSpPr>
        <p:spPr>
          <a:xfrm>
            <a:off x="861185" y="3914199"/>
            <a:ext cx="2380215" cy="584775"/>
          </a:xfrm>
          <a:prstGeom prst="rect">
            <a:avLst/>
          </a:prstGeom>
          <a:noFill/>
          <a:effectLst>
            <a:softEdge rad="65707"/>
          </a:effectLst>
        </p:spPr>
        <p:txBody>
          <a:bodyPr wrap="square" rtlCol="0">
            <a:spAutoFit/>
          </a:bodyPr>
          <a:lstStyle/>
          <a:p>
            <a:pPr algn="ctr"/>
            <a:r>
              <a:rPr lang="en-US" sz="1600" spc="150" dirty="0">
                <a:solidFill>
                  <a:schemeClr val="bg1"/>
                </a:solidFill>
                <a:latin typeface="Avenir Next Medium" panose="020B0503020202020204" pitchFamily="34" charset="0"/>
              </a:rPr>
              <a:t>REPUBLIC OF MOLDOVA</a:t>
            </a:r>
          </a:p>
        </p:txBody>
      </p:sp>
      <p:graphicFrame>
        <p:nvGraphicFramePr>
          <p:cNvPr id="7173" name="Table 7172">
            <a:extLst>
              <a:ext uri="{FF2B5EF4-FFF2-40B4-BE49-F238E27FC236}">
                <a16:creationId xmlns:a16="http://schemas.microsoft.com/office/drawing/2014/main" id="{CAA1A7E2-42AD-4A64-44D2-114BADEC67CE}"/>
              </a:ext>
            </a:extLst>
          </p:cNvPr>
          <p:cNvGraphicFramePr>
            <a:graphicFrameLocks noGrp="1"/>
          </p:cNvGraphicFramePr>
          <p:nvPr/>
        </p:nvGraphicFramePr>
        <p:xfrm>
          <a:off x="-18512274" y="9338653"/>
          <a:ext cx="17582376" cy="659130"/>
        </p:xfrm>
        <a:graphic>
          <a:graphicData uri="http://schemas.openxmlformats.org/drawingml/2006/table">
            <a:tbl>
              <a:tblPr>
                <a:tableStyleId>{5940675A-B579-460E-94D1-54222C63F5DA}</a:tableStyleId>
              </a:tblPr>
              <a:tblGrid>
                <a:gridCol w="1320469">
                  <a:extLst>
                    <a:ext uri="{9D8B030D-6E8A-4147-A177-3AD203B41FA5}">
                      <a16:colId xmlns:a16="http://schemas.microsoft.com/office/drawing/2014/main" val="448356001"/>
                    </a:ext>
                  </a:extLst>
                </a:gridCol>
                <a:gridCol w="686727">
                  <a:extLst>
                    <a:ext uri="{9D8B030D-6E8A-4147-A177-3AD203B41FA5}">
                      <a16:colId xmlns:a16="http://schemas.microsoft.com/office/drawing/2014/main" val="3524096564"/>
                    </a:ext>
                  </a:extLst>
                </a:gridCol>
                <a:gridCol w="703909">
                  <a:extLst>
                    <a:ext uri="{9D8B030D-6E8A-4147-A177-3AD203B41FA5}">
                      <a16:colId xmlns:a16="http://schemas.microsoft.com/office/drawing/2014/main" val="3526361569"/>
                    </a:ext>
                  </a:extLst>
                </a:gridCol>
                <a:gridCol w="751904">
                  <a:extLst>
                    <a:ext uri="{9D8B030D-6E8A-4147-A177-3AD203B41FA5}">
                      <a16:colId xmlns:a16="http://schemas.microsoft.com/office/drawing/2014/main" val="178812571"/>
                    </a:ext>
                  </a:extLst>
                </a:gridCol>
                <a:gridCol w="703909">
                  <a:extLst>
                    <a:ext uri="{9D8B030D-6E8A-4147-A177-3AD203B41FA5}">
                      <a16:colId xmlns:a16="http://schemas.microsoft.com/office/drawing/2014/main" val="1030272683"/>
                    </a:ext>
                  </a:extLst>
                </a:gridCol>
                <a:gridCol w="735905">
                  <a:extLst>
                    <a:ext uri="{9D8B030D-6E8A-4147-A177-3AD203B41FA5}">
                      <a16:colId xmlns:a16="http://schemas.microsoft.com/office/drawing/2014/main" val="2481001189"/>
                    </a:ext>
                  </a:extLst>
                </a:gridCol>
                <a:gridCol w="783899">
                  <a:extLst>
                    <a:ext uri="{9D8B030D-6E8A-4147-A177-3AD203B41FA5}">
                      <a16:colId xmlns:a16="http://schemas.microsoft.com/office/drawing/2014/main" val="1610725698"/>
                    </a:ext>
                  </a:extLst>
                </a:gridCol>
                <a:gridCol w="758877">
                  <a:extLst>
                    <a:ext uri="{9D8B030D-6E8A-4147-A177-3AD203B41FA5}">
                      <a16:colId xmlns:a16="http://schemas.microsoft.com/office/drawing/2014/main" val="2580183302"/>
                    </a:ext>
                  </a:extLst>
                </a:gridCol>
                <a:gridCol w="710068">
                  <a:extLst>
                    <a:ext uri="{9D8B030D-6E8A-4147-A177-3AD203B41FA5}">
                      <a16:colId xmlns:a16="http://schemas.microsoft.com/office/drawing/2014/main" val="1314617901"/>
                    </a:ext>
                  </a:extLst>
                </a:gridCol>
                <a:gridCol w="710068">
                  <a:extLst>
                    <a:ext uri="{9D8B030D-6E8A-4147-A177-3AD203B41FA5}">
                      <a16:colId xmlns:a16="http://schemas.microsoft.com/office/drawing/2014/main" val="2033929836"/>
                    </a:ext>
                  </a:extLst>
                </a:gridCol>
                <a:gridCol w="732611">
                  <a:extLst>
                    <a:ext uri="{9D8B030D-6E8A-4147-A177-3AD203B41FA5}">
                      <a16:colId xmlns:a16="http://schemas.microsoft.com/office/drawing/2014/main" val="505115796"/>
                    </a:ext>
                  </a:extLst>
                </a:gridCol>
                <a:gridCol w="799897">
                  <a:extLst>
                    <a:ext uri="{9D8B030D-6E8A-4147-A177-3AD203B41FA5}">
                      <a16:colId xmlns:a16="http://schemas.microsoft.com/office/drawing/2014/main" val="2521321622"/>
                    </a:ext>
                  </a:extLst>
                </a:gridCol>
                <a:gridCol w="703909">
                  <a:extLst>
                    <a:ext uri="{9D8B030D-6E8A-4147-A177-3AD203B41FA5}">
                      <a16:colId xmlns:a16="http://schemas.microsoft.com/office/drawing/2014/main" val="972667631"/>
                    </a:ext>
                  </a:extLst>
                </a:gridCol>
                <a:gridCol w="719908">
                  <a:extLst>
                    <a:ext uri="{9D8B030D-6E8A-4147-A177-3AD203B41FA5}">
                      <a16:colId xmlns:a16="http://schemas.microsoft.com/office/drawing/2014/main" val="1307689656"/>
                    </a:ext>
                  </a:extLst>
                </a:gridCol>
                <a:gridCol w="594017">
                  <a:extLst>
                    <a:ext uri="{9D8B030D-6E8A-4147-A177-3AD203B41FA5}">
                      <a16:colId xmlns:a16="http://schemas.microsoft.com/office/drawing/2014/main" val="4200177096"/>
                    </a:ext>
                  </a:extLst>
                </a:gridCol>
                <a:gridCol w="710068">
                  <a:extLst>
                    <a:ext uri="{9D8B030D-6E8A-4147-A177-3AD203B41FA5}">
                      <a16:colId xmlns:a16="http://schemas.microsoft.com/office/drawing/2014/main" val="2798975793"/>
                    </a:ext>
                  </a:extLst>
                </a:gridCol>
                <a:gridCol w="863492">
                  <a:extLst>
                    <a:ext uri="{9D8B030D-6E8A-4147-A177-3AD203B41FA5}">
                      <a16:colId xmlns:a16="http://schemas.microsoft.com/office/drawing/2014/main" val="1726934586"/>
                    </a:ext>
                  </a:extLst>
                </a:gridCol>
                <a:gridCol w="746174">
                  <a:extLst>
                    <a:ext uri="{9D8B030D-6E8A-4147-A177-3AD203B41FA5}">
                      <a16:colId xmlns:a16="http://schemas.microsoft.com/office/drawing/2014/main" val="3061716512"/>
                    </a:ext>
                  </a:extLst>
                </a:gridCol>
                <a:gridCol w="867835">
                  <a:extLst>
                    <a:ext uri="{9D8B030D-6E8A-4147-A177-3AD203B41FA5}">
                      <a16:colId xmlns:a16="http://schemas.microsoft.com/office/drawing/2014/main" val="391800366"/>
                    </a:ext>
                  </a:extLst>
                </a:gridCol>
                <a:gridCol w="785894">
                  <a:extLst>
                    <a:ext uri="{9D8B030D-6E8A-4147-A177-3AD203B41FA5}">
                      <a16:colId xmlns:a16="http://schemas.microsoft.com/office/drawing/2014/main" val="1802293479"/>
                    </a:ext>
                  </a:extLst>
                </a:gridCol>
                <a:gridCol w="753150">
                  <a:extLst>
                    <a:ext uri="{9D8B030D-6E8A-4147-A177-3AD203B41FA5}">
                      <a16:colId xmlns:a16="http://schemas.microsoft.com/office/drawing/2014/main" val="2880942688"/>
                    </a:ext>
                  </a:extLst>
                </a:gridCol>
                <a:gridCol w="788757">
                  <a:extLst>
                    <a:ext uri="{9D8B030D-6E8A-4147-A177-3AD203B41FA5}">
                      <a16:colId xmlns:a16="http://schemas.microsoft.com/office/drawing/2014/main" val="77959784"/>
                    </a:ext>
                  </a:extLst>
                </a:gridCol>
                <a:gridCol w="650929">
                  <a:extLst>
                    <a:ext uri="{9D8B030D-6E8A-4147-A177-3AD203B41FA5}">
                      <a16:colId xmlns:a16="http://schemas.microsoft.com/office/drawing/2014/main" val="3739768754"/>
                    </a:ext>
                  </a:extLst>
                </a:gridCol>
              </a:tblGrid>
              <a:tr h="44545">
                <a:tc>
                  <a:txBody>
                    <a:bodyPr/>
                    <a:lstStyle/>
                    <a:p>
                      <a:pPr algn="r" fontAlgn="b"/>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YEARS</a:t>
                      </a:r>
                      <a:endParaRPr lang="en-US" sz="1400" b="1" i="0" u="none" strike="noStrike">
                        <a:solidFill>
                          <a:schemeClr val="bg1"/>
                        </a:solidFill>
                        <a:effectLst/>
                        <a:latin typeface="Avenir Next" panose="020B0503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METRIC TONS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pic>
        <p:nvPicPr>
          <p:cNvPr id="7180" name="Picture 7179" descr="A graph of growth in chile&#10;&#10;AI-generated content may be incorrect.">
            <a:extLst>
              <a:ext uri="{FF2B5EF4-FFF2-40B4-BE49-F238E27FC236}">
                <a16:creationId xmlns:a16="http://schemas.microsoft.com/office/drawing/2014/main" id="{019FE9DD-B76E-1933-5C87-5016D6C463BA}"/>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25687501" y="2127533"/>
            <a:ext cx="17230109" cy="6501064"/>
          </a:xfrm>
          <a:prstGeom prst="rect">
            <a:avLst/>
          </a:prstGeom>
        </p:spPr>
      </p:pic>
      <p:pic>
        <p:nvPicPr>
          <p:cNvPr id="10242" name="Picture 2" descr="Flag of Moldova | History, Design &amp; Meaning | Britannica">
            <a:extLst>
              <a:ext uri="{FF2B5EF4-FFF2-40B4-BE49-F238E27FC236}">
                <a16:creationId xmlns:a16="http://schemas.microsoft.com/office/drawing/2014/main" id="{1D310BE2-7045-03F6-647E-4FF341BBC8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83"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2" name="Presenter">
            <a:extLst>
              <a:ext uri="{FF2B5EF4-FFF2-40B4-BE49-F238E27FC236}">
                <a16:creationId xmlns:a16="http://schemas.microsoft.com/office/drawing/2014/main" id="{57F03765-B087-94D9-8B10-FF4AD07A8AE5}"/>
              </a:ext>
            </a:extLst>
          </p:cNvPr>
          <p:cNvSpPr txBox="1"/>
          <p:nvPr/>
        </p:nvSpPr>
        <p:spPr>
          <a:xfrm>
            <a:off x="647700" y="3259219"/>
            <a:ext cx="3474595"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5" name="Presenter">
            <a:extLst>
              <a:ext uri="{FF2B5EF4-FFF2-40B4-BE49-F238E27FC236}">
                <a16:creationId xmlns:a16="http://schemas.microsoft.com/office/drawing/2014/main" id="{159F2AA8-EAE6-04B6-C782-DA3257A1BB6F}"/>
              </a:ext>
            </a:extLst>
          </p:cNvPr>
          <p:cNvSpPr txBox="1"/>
          <p:nvPr/>
        </p:nvSpPr>
        <p:spPr>
          <a:xfrm>
            <a:off x="567456"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Potantial</a:t>
            </a:r>
          </a:p>
        </p:txBody>
      </p:sp>
      <p:sp>
        <p:nvSpPr>
          <p:cNvPr id="6" name="Presenter">
            <a:extLst>
              <a:ext uri="{FF2B5EF4-FFF2-40B4-BE49-F238E27FC236}">
                <a16:creationId xmlns:a16="http://schemas.microsoft.com/office/drawing/2014/main" id="{11ECB6F1-00A2-8CF9-E3C3-7E679C813A2C}"/>
              </a:ext>
            </a:extLst>
          </p:cNvPr>
          <p:cNvSpPr txBox="1"/>
          <p:nvPr/>
        </p:nvSpPr>
        <p:spPr>
          <a:xfrm>
            <a:off x="-1848281" y="3259219"/>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graphicFrame>
        <p:nvGraphicFramePr>
          <p:cNvPr id="31" name="Table 30">
            <a:extLst>
              <a:ext uri="{FF2B5EF4-FFF2-40B4-BE49-F238E27FC236}">
                <a16:creationId xmlns:a16="http://schemas.microsoft.com/office/drawing/2014/main" id="{C73F2CA9-C70B-F3D0-8697-1B9E626B1B67}"/>
              </a:ext>
            </a:extLst>
          </p:cNvPr>
          <p:cNvGraphicFramePr>
            <a:graphicFrameLocks noGrp="1"/>
          </p:cNvGraphicFramePr>
          <p:nvPr/>
        </p:nvGraphicFramePr>
        <p:xfrm>
          <a:off x="25115344" y="6311268"/>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548845611"/>
                    </a:ext>
                  </a:extLst>
                </a:gridCol>
                <a:gridCol w="837376">
                  <a:extLst>
                    <a:ext uri="{9D8B030D-6E8A-4147-A177-3AD203B41FA5}">
                      <a16:colId xmlns:a16="http://schemas.microsoft.com/office/drawing/2014/main" val="4112789432"/>
                    </a:ext>
                  </a:extLst>
                </a:gridCol>
                <a:gridCol w="837376">
                  <a:extLst>
                    <a:ext uri="{9D8B030D-6E8A-4147-A177-3AD203B41FA5}">
                      <a16:colId xmlns:a16="http://schemas.microsoft.com/office/drawing/2014/main" val="560511807"/>
                    </a:ext>
                  </a:extLst>
                </a:gridCol>
                <a:gridCol w="837376">
                  <a:extLst>
                    <a:ext uri="{9D8B030D-6E8A-4147-A177-3AD203B41FA5}">
                      <a16:colId xmlns:a16="http://schemas.microsoft.com/office/drawing/2014/main" val="1652216274"/>
                    </a:ext>
                  </a:extLst>
                </a:gridCol>
                <a:gridCol w="837376">
                  <a:extLst>
                    <a:ext uri="{9D8B030D-6E8A-4147-A177-3AD203B41FA5}">
                      <a16:colId xmlns:a16="http://schemas.microsoft.com/office/drawing/2014/main" val="1813111352"/>
                    </a:ext>
                  </a:extLst>
                </a:gridCol>
                <a:gridCol w="837376">
                  <a:extLst>
                    <a:ext uri="{9D8B030D-6E8A-4147-A177-3AD203B41FA5}">
                      <a16:colId xmlns:a16="http://schemas.microsoft.com/office/drawing/2014/main" val="783191426"/>
                    </a:ext>
                  </a:extLst>
                </a:gridCol>
                <a:gridCol w="837376">
                  <a:extLst>
                    <a:ext uri="{9D8B030D-6E8A-4147-A177-3AD203B41FA5}">
                      <a16:colId xmlns:a16="http://schemas.microsoft.com/office/drawing/2014/main" val="4176902674"/>
                    </a:ext>
                  </a:extLst>
                </a:gridCol>
                <a:gridCol w="837376">
                  <a:extLst>
                    <a:ext uri="{9D8B030D-6E8A-4147-A177-3AD203B41FA5}">
                      <a16:colId xmlns:a16="http://schemas.microsoft.com/office/drawing/2014/main" val="2318831453"/>
                    </a:ext>
                  </a:extLst>
                </a:gridCol>
                <a:gridCol w="837376">
                  <a:extLst>
                    <a:ext uri="{9D8B030D-6E8A-4147-A177-3AD203B41FA5}">
                      <a16:colId xmlns:a16="http://schemas.microsoft.com/office/drawing/2014/main" val="827594505"/>
                    </a:ext>
                  </a:extLst>
                </a:gridCol>
                <a:gridCol w="837376">
                  <a:extLst>
                    <a:ext uri="{9D8B030D-6E8A-4147-A177-3AD203B41FA5}">
                      <a16:colId xmlns:a16="http://schemas.microsoft.com/office/drawing/2014/main" val="328051899"/>
                    </a:ext>
                  </a:extLst>
                </a:gridCol>
                <a:gridCol w="837376">
                  <a:extLst>
                    <a:ext uri="{9D8B030D-6E8A-4147-A177-3AD203B41FA5}">
                      <a16:colId xmlns:a16="http://schemas.microsoft.com/office/drawing/2014/main" val="72101796"/>
                    </a:ext>
                  </a:extLst>
                </a:gridCol>
                <a:gridCol w="837376">
                  <a:extLst>
                    <a:ext uri="{9D8B030D-6E8A-4147-A177-3AD203B41FA5}">
                      <a16:colId xmlns:a16="http://schemas.microsoft.com/office/drawing/2014/main" val="3459792731"/>
                    </a:ext>
                  </a:extLst>
                </a:gridCol>
                <a:gridCol w="837376">
                  <a:extLst>
                    <a:ext uri="{9D8B030D-6E8A-4147-A177-3AD203B41FA5}">
                      <a16:colId xmlns:a16="http://schemas.microsoft.com/office/drawing/2014/main" val="3370713038"/>
                    </a:ext>
                  </a:extLst>
                </a:gridCol>
                <a:gridCol w="837376">
                  <a:extLst>
                    <a:ext uri="{9D8B030D-6E8A-4147-A177-3AD203B41FA5}">
                      <a16:colId xmlns:a16="http://schemas.microsoft.com/office/drawing/2014/main" val="3533184545"/>
                    </a:ext>
                  </a:extLst>
                </a:gridCol>
                <a:gridCol w="837376">
                  <a:extLst>
                    <a:ext uri="{9D8B030D-6E8A-4147-A177-3AD203B41FA5}">
                      <a16:colId xmlns:a16="http://schemas.microsoft.com/office/drawing/2014/main" val="2858446165"/>
                    </a:ext>
                  </a:extLst>
                </a:gridCol>
                <a:gridCol w="837376">
                  <a:extLst>
                    <a:ext uri="{9D8B030D-6E8A-4147-A177-3AD203B41FA5}">
                      <a16:colId xmlns:a16="http://schemas.microsoft.com/office/drawing/2014/main" val="1588834977"/>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13,742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9,829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11,583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9,062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12,688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13,115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11,036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18,520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18,247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17,706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14,669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20,590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graphicFrame>
        <p:nvGraphicFramePr>
          <p:cNvPr id="32" name="Table 31">
            <a:extLst>
              <a:ext uri="{FF2B5EF4-FFF2-40B4-BE49-F238E27FC236}">
                <a16:creationId xmlns:a16="http://schemas.microsoft.com/office/drawing/2014/main" id="{C1791909-B44B-7EEB-B938-FDAE02A83540}"/>
              </a:ext>
            </a:extLst>
          </p:cNvPr>
          <p:cNvGraphicFramePr>
            <a:graphicFrameLocks noGrp="1"/>
          </p:cNvGraphicFramePr>
          <p:nvPr/>
        </p:nvGraphicFramePr>
        <p:xfrm>
          <a:off x="-16182976" y="4864304"/>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674419101"/>
                    </a:ext>
                  </a:extLst>
                </a:gridCol>
                <a:gridCol w="837376">
                  <a:extLst>
                    <a:ext uri="{9D8B030D-6E8A-4147-A177-3AD203B41FA5}">
                      <a16:colId xmlns:a16="http://schemas.microsoft.com/office/drawing/2014/main" val="2385083303"/>
                    </a:ext>
                  </a:extLst>
                </a:gridCol>
                <a:gridCol w="837376">
                  <a:extLst>
                    <a:ext uri="{9D8B030D-6E8A-4147-A177-3AD203B41FA5}">
                      <a16:colId xmlns:a16="http://schemas.microsoft.com/office/drawing/2014/main" val="881614518"/>
                    </a:ext>
                  </a:extLst>
                </a:gridCol>
                <a:gridCol w="837376">
                  <a:extLst>
                    <a:ext uri="{9D8B030D-6E8A-4147-A177-3AD203B41FA5}">
                      <a16:colId xmlns:a16="http://schemas.microsoft.com/office/drawing/2014/main" val="3442856246"/>
                    </a:ext>
                  </a:extLst>
                </a:gridCol>
                <a:gridCol w="837376">
                  <a:extLst>
                    <a:ext uri="{9D8B030D-6E8A-4147-A177-3AD203B41FA5}">
                      <a16:colId xmlns:a16="http://schemas.microsoft.com/office/drawing/2014/main" val="3953194689"/>
                    </a:ext>
                  </a:extLst>
                </a:gridCol>
                <a:gridCol w="837376">
                  <a:extLst>
                    <a:ext uri="{9D8B030D-6E8A-4147-A177-3AD203B41FA5}">
                      <a16:colId xmlns:a16="http://schemas.microsoft.com/office/drawing/2014/main" val="1950487457"/>
                    </a:ext>
                  </a:extLst>
                </a:gridCol>
                <a:gridCol w="837376">
                  <a:extLst>
                    <a:ext uri="{9D8B030D-6E8A-4147-A177-3AD203B41FA5}">
                      <a16:colId xmlns:a16="http://schemas.microsoft.com/office/drawing/2014/main" val="3053953026"/>
                    </a:ext>
                  </a:extLst>
                </a:gridCol>
                <a:gridCol w="837376">
                  <a:extLst>
                    <a:ext uri="{9D8B030D-6E8A-4147-A177-3AD203B41FA5}">
                      <a16:colId xmlns:a16="http://schemas.microsoft.com/office/drawing/2014/main" val="528411161"/>
                    </a:ext>
                  </a:extLst>
                </a:gridCol>
                <a:gridCol w="837376">
                  <a:extLst>
                    <a:ext uri="{9D8B030D-6E8A-4147-A177-3AD203B41FA5}">
                      <a16:colId xmlns:a16="http://schemas.microsoft.com/office/drawing/2014/main" val="3490677614"/>
                    </a:ext>
                  </a:extLst>
                </a:gridCol>
                <a:gridCol w="837376">
                  <a:extLst>
                    <a:ext uri="{9D8B030D-6E8A-4147-A177-3AD203B41FA5}">
                      <a16:colId xmlns:a16="http://schemas.microsoft.com/office/drawing/2014/main" val="4070729832"/>
                    </a:ext>
                  </a:extLst>
                </a:gridCol>
                <a:gridCol w="837376">
                  <a:extLst>
                    <a:ext uri="{9D8B030D-6E8A-4147-A177-3AD203B41FA5}">
                      <a16:colId xmlns:a16="http://schemas.microsoft.com/office/drawing/2014/main" val="4204451540"/>
                    </a:ext>
                  </a:extLst>
                </a:gridCol>
                <a:gridCol w="837376">
                  <a:extLst>
                    <a:ext uri="{9D8B030D-6E8A-4147-A177-3AD203B41FA5}">
                      <a16:colId xmlns:a16="http://schemas.microsoft.com/office/drawing/2014/main" val="2079113722"/>
                    </a:ext>
                  </a:extLst>
                </a:gridCol>
                <a:gridCol w="837376">
                  <a:extLst>
                    <a:ext uri="{9D8B030D-6E8A-4147-A177-3AD203B41FA5}">
                      <a16:colId xmlns:a16="http://schemas.microsoft.com/office/drawing/2014/main" val="431921168"/>
                    </a:ext>
                  </a:extLst>
                </a:gridCol>
                <a:gridCol w="837376">
                  <a:extLst>
                    <a:ext uri="{9D8B030D-6E8A-4147-A177-3AD203B41FA5}">
                      <a16:colId xmlns:a16="http://schemas.microsoft.com/office/drawing/2014/main" val="1828273975"/>
                    </a:ext>
                  </a:extLst>
                </a:gridCol>
                <a:gridCol w="837376">
                  <a:extLst>
                    <a:ext uri="{9D8B030D-6E8A-4147-A177-3AD203B41FA5}">
                      <a16:colId xmlns:a16="http://schemas.microsoft.com/office/drawing/2014/main" val="716672445"/>
                    </a:ext>
                  </a:extLst>
                </a:gridCol>
                <a:gridCol w="837376">
                  <a:extLst>
                    <a:ext uri="{9D8B030D-6E8A-4147-A177-3AD203B41FA5}">
                      <a16:colId xmlns:a16="http://schemas.microsoft.com/office/drawing/2014/main" val="2727016315"/>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11,273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19,800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15,050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7,338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6,303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5,668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10,490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6,530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7,494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17,991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13,369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10,780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10,092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sp>
        <p:nvSpPr>
          <p:cNvPr id="7" name="TextBox 6">
            <a:extLst>
              <a:ext uri="{FF2B5EF4-FFF2-40B4-BE49-F238E27FC236}">
                <a16:creationId xmlns:a16="http://schemas.microsoft.com/office/drawing/2014/main" id="{F1280ADF-D5E0-E4D9-2E8B-A8867E0A2825}"/>
              </a:ext>
            </a:extLst>
          </p:cNvPr>
          <p:cNvSpPr txBox="1"/>
          <p:nvPr/>
        </p:nvSpPr>
        <p:spPr>
          <a:xfrm>
            <a:off x="8929530" y="4115021"/>
            <a:ext cx="5262979" cy="1200329"/>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7200" b="1">
                <a:solidFill>
                  <a:schemeClr val="bg1"/>
                </a:solidFill>
                <a:latin typeface="Helvetica" pitchFamily="2" charset="0"/>
              </a:rPr>
              <a:t>MSC  IRINA</a:t>
            </a:r>
          </a:p>
        </p:txBody>
      </p:sp>
      <p:sp>
        <p:nvSpPr>
          <p:cNvPr id="17" name="TextBox 16">
            <a:extLst>
              <a:ext uri="{FF2B5EF4-FFF2-40B4-BE49-F238E27FC236}">
                <a16:creationId xmlns:a16="http://schemas.microsoft.com/office/drawing/2014/main" id="{CBC9C29B-75A0-2936-ECA2-AB1257F4767D}"/>
              </a:ext>
            </a:extLst>
          </p:cNvPr>
          <p:cNvSpPr txBox="1"/>
          <p:nvPr/>
        </p:nvSpPr>
        <p:spPr>
          <a:xfrm>
            <a:off x="9564610" y="5548437"/>
            <a:ext cx="3855544" cy="584775"/>
          </a:xfrm>
          <a:prstGeom prst="rect">
            <a:avLst/>
          </a:prstGeom>
          <a:noFill/>
        </p:spPr>
        <p:txBody>
          <a:bodyPr wrap="none" rtlCol="0">
            <a:spAutoFit/>
          </a:bodyPr>
          <a:lstStyle/>
          <a:p>
            <a:pPr algn="ctr"/>
            <a:r>
              <a:rPr lang="en-US" sz="3200" b="1">
                <a:solidFill>
                  <a:schemeClr val="bg1"/>
                </a:solidFill>
                <a:latin typeface="Helvetica" pitchFamily="2" charset="0"/>
              </a:rPr>
              <a:t>LARGEST OCEAN </a:t>
            </a:r>
          </a:p>
        </p:txBody>
      </p:sp>
      <p:sp>
        <p:nvSpPr>
          <p:cNvPr id="18" name="TextBox 17">
            <a:extLst>
              <a:ext uri="{FF2B5EF4-FFF2-40B4-BE49-F238E27FC236}">
                <a16:creationId xmlns:a16="http://schemas.microsoft.com/office/drawing/2014/main" id="{DFAC2D37-2C6E-F8EA-150B-DD065FD3763A}"/>
              </a:ext>
            </a:extLst>
          </p:cNvPr>
          <p:cNvSpPr txBox="1"/>
          <p:nvPr/>
        </p:nvSpPr>
        <p:spPr>
          <a:xfrm>
            <a:off x="10553659" y="6591772"/>
            <a:ext cx="1877437" cy="369332"/>
          </a:xfrm>
          <a:prstGeom prst="rect">
            <a:avLst/>
          </a:prstGeom>
          <a:noFill/>
        </p:spPr>
        <p:txBody>
          <a:bodyPr wrap="none" rtlCol="0">
            <a:spAutoFit/>
          </a:bodyPr>
          <a:lstStyle/>
          <a:p>
            <a:pPr algn="ctr"/>
            <a:r>
              <a:rPr lang="en-US" b="1">
                <a:solidFill>
                  <a:schemeClr val="bg1"/>
                </a:solidFill>
                <a:latin typeface="Helvetica" pitchFamily="2" charset="0"/>
              </a:rPr>
              <a:t>IN THE WORLD</a:t>
            </a:r>
          </a:p>
        </p:txBody>
      </p:sp>
      <p:sp>
        <p:nvSpPr>
          <p:cNvPr id="19" name="TextBox 18">
            <a:extLst>
              <a:ext uri="{FF2B5EF4-FFF2-40B4-BE49-F238E27FC236}">
                <a16:creationId xmlns:a16="http://schemas.microsoft.com/office/drawing/2014/main" id="{9716F4A6-A2A3-87AA-CB3C-60BCE0B1C07D}"/>
              </a:ext>
            </a:extLst>
          </p:cNvPr>
          <p:cNvSpPr txBox="1"/>
          <p:nvPr/>
        </p:nvSpPr>
        <p:spPr>
          <a:xfrm>
            <a:off x="10697931" y="7464077"/>
            <a:ext cx="1588897" cy="307777"/>
          </a:xfrm>
          <a:prstGeom prst="rect">
            <a:avLst/>
          </a:prstGeom>
          <a:noFill/>
        </p:spPr>
        <p:txBody>
          <a:bodyPr wrap="none" rtlCol="0">
            <a:spAutoFit/>
          </a:bodyPr>
          <a:lstStyle/>
          <a:p>
            <a:pPr algn="ctr"/>
            <a:r>
              <a:rPr lang="en-US" sz="1400" b="1">
                <a:solidFill>
                  <a:schemeClr val="bg1"/>
                </a:solidFill>
                <a:latin typeface="Helvetica" pitchFamily="2" charset="0"/>
              </a:rPr>
              <a:t>AS OF JAN 2015</a:t>
            </a:r>
          </a:p>
        </p:txBody>
      </p:sp>
      <p:sp>
        <p:nvSpPr>
          <p:cNvPr id="21" name="TextBox 20">
            <a:extLst>
              <a:ext uri="{FF2B5EF4-FFF2-40B4-BE49-F238E27FC236}">
                <a16:creationId xmlns:a16="http://schemas.microsoft.com/office/drawing/2014/main" id="{61666332-F8C1-F6A6-8D45-B4241BACB24A}"/>
              </a:ext>
            </a:extLst>
          </p:cNvPr>
          <p:cNvSpPr txBox="1"/>
          <p:nvPr/>
        </p:nvSpPr>
        <p:spPr>
          <a:xfrm>
            <a:off x="9262633" y="6074933"/>
            <a:ext cx="4459491" cy="646331"/>
          </a:xfrm>
          <a:prstGeom prst="rect">
            <a:avLst/>
          </a:prstGeom>
          <a:noFill/>
        </p:spPr>
        <p:txBody>
          <a:bodyPr wrap="none" rtlCol="0">
            <a:spAutoFit/>
          </a:bodyPr>
          <a:lstStyle/>
          <a:p>
            <a:pPr algn="ctr"/>
            <a:r>
              <a:rPr lang="en-US" sz="3600" b="1" spc="200">
                <a:solidFill>
                  <a:schemeClr val="bg1"/>
                </a:solidFill>
                <a:latin typeface="Helvetica" pitchFamily="2" charset="0"/>
              </a:rPr>
              <a:t>CONTAINER SHIP</a:t>
            </a:r>
          </a:p>
        </p:txBody>
      </p:sp>
      <p:sp>
        <p:nvSpPr>
          <p:cNvPr id="8" name="Rounded Rectangle 7">
            <a:extLst>
              <a:ext uri="{FF2B5EF4-FFF2-40B4-BE49-F238E27FC236}">
                <a16:creationId xmlns:a16="http://schemas.microsoft.com/office/drawing/2014/main" id="{964A9F5B-8EFD-E45C-4E53-E76D94841E65}"/>
              </a:ext>
            </a:extLst>
          </p:cNvPr>
          <p:cNvSpPr/>
          <p:nvPr/>
        </p:nvSpPr>
        <p:spPr>
          <a:xfrm>
            <a:off x="6533975" y="2779041"/>
            <a:ext cx="10160000" cy="7064454"/>
          </a:xfrm>
          <a:prstGeom prst="roundRect">
            <a:avLst>
              <a:gd name="adj" fmla="val 140"/>
            </a:avLst>
          </a:prstGeom>
          <a:solidFill>
            <a:schemeClr val="accent1">
              <a:satOff val="-9155"/>
              <a:lumOff val="-32673"/>
            </a:schemeClr>
          </a:solidFill>
          <a:ln w="412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r>
              <a:rPr kumimoji="0" lang="en-US" sz="2800" u="none" strike="noStrike" cap="none" spc="0" normalizeH="0" baseline="0">
                <a:ln>
                  <a:noFill/>
                </a:ln>
                <a:solidFill>
                  <a:srgbClr val="FFC002"/>
                </a:solidFill>
                <a:effectLst/>
                <a:uFillTx/>
                <a:latin typeface="Avenir Next" panose="020B0503020202020204" pitchFamily="34" charset="0"/>
                <a:sym typeface="Graphik Light"/>
              </a:rPr>
              <a:t>ELABORATING ON MOLDOVA´S </a:t>
            </a:r>
          </a:p>
          <a:p>
            <a:pPr marL="0" marR="0" indent="0" algn="ctr" defTabSz="825500" rtl="0" fontAlgn="auto" latinLnBrk="0" hangingPunct="0">
              <a:lnSpc>
                <a:spcPct val="100000"/>
              </a:lnSpc>
              <a:spcBef>
                <a:spcPts val="0"/>
              </a:spcBef>
              <a:spcAft>
                <a:spcPts val="0"/>
              </a:spcAft>
              <a:buClrTx/>
              <a:buSzTx/>
              <a:buFontTx/>
              <a:buNone/>
              <a:tabLst/>
            </a:pPr>
            <a:r>
              <a:rPr kumimoji="0" lang="en-US" sz="2800" u="none" strike="noStrike" cap="none" spc="0" normalizeH="0" baseline="0">
                <a:ln>
                  <a:noFill/>
                </a:ln>
                <a:solidFill>
                  <a:srgbClr val="FFC002"/>
                </a:solidFill>
                <a:effectLst/>
                <a:uFillTx/>
                <a:latin typeface="Avenir Next" panose="020B0503020202020204" pitchFamily="34" charset="0"/>
                <a:sym typeface="Graphik Light"/>
              </a:rPr>
              <a:t>REALISTIC POTENTIAL</a:t>
            </a: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latin typeface="Avenir Next Medium" panose="020B0503020202020204" pitchFamily="34"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u="none" strike="noStrike" cap="none" spc="0" normalizeH="0" baseline="0">
              <a:ln>
                <a:noFill/>
              </a:ln>
              <a:solidFill>
                <a:srgbClr val="FFFFFF"/>
              </a:solidFill>
              <a:effectLst/>
              <a:uFillTx/>
              <a:latin typeface="Avenir Next Medium" panose="020B0503020202020204" pitchFamily="34" charset="0"/>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2" name="Rounded Rectangle 21">
            <a:extLst>
              <a:ext uri="{FF2B5EF4-FFF2-40B4-BE49-F238E27FC236}">
                <a16:creationId xmlns:a16="http://schemas.microsoft.com/office/drawing/2014/main" id="{DF7C089C-4212-0C8C-E604-B94C91F5B406}"/>
              </a:ext>
            </a:extLst>
          </p:cNvPr>
          <p:cNvSpPr/>
          <p:nvPr/>
        </p:nvSpPr>
        <p:spPr>
          <a:xfrm>
            <a:off x="6566875" y="3230644"/>
            <a:ext cx="9988291" cy="6446756"/>
          </a:xfrm>
          <a:prstGeom prst="roundRect">
            <a:avLst>
              <a:gd name="adj" fmla="val 3614"/>
            </a:avLst>
          </a:prstGeom>
          <a:noFill/>
          <a:ln w="31750" cap="flat">
            <a:solidFill>
              <a:srgbClr val="FFC00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Tree>
    <p:extLst>
      <p:ext uri="{BB962C8B-B14F-4D97-AF65-F5344CB8AC3E}">
        <p14:creationId xmlns:p14="http://schemas.microsoft.com/office/powerpoint/2010/main" val="568757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P spid="19" grpId="0"/>
      <p:bldP spid="21" grpId="0"/>
      <p:bldP spid="8"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07875-800F-D4A6-B210-6F758AD8EE48}"/>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5F6FB3BA-1884-E33E-69F7-5619E2BB42CF}"/>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7C85FE1F-AE02-848E-CCFD-4EE5646054BA}"/>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7A23157D-94AD-FE88-F22B-38520F6EA7BF}"/>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CD1C7DCF-B602-7697-1785-88A4ED24E7AE}"/>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A28EA7F8-EBD8-F00C-5667-3D177117E55B}"/>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2A3731AE-DC8E-4E52-BA97-3980441B4F29}"/>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AA209E6D-EB6A-D26B-E9B4-41B4E87D49C5}"/>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2BFD43DB-A199-4E75-01D3-168F9FC9F604}"/>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5CD2B476-A782-203E-D47B-860DA002FB33}"/>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770F99E0-B765-3F3C-8517-B9BF2914FF9F}"/>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cxnSp>
        <p:nvCxnSpPr>
          <p:cNvPr id="39" name="Straight Connector 38">
            <a:extLst>
              <a:ext uri="{FF2B5EF4-FFF2-40B4-BE49-F238E27FC236}">
                <a16:creationId xmlns:a16="http://schemas.microsoft.com/office/drawing/2014/main" id="{DF685073-9BF2-5541-C24A-8DC30D2F7A91}"/>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9EAFD0BC-5144-EBB5-F684-C13FE97D8E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486" y="1806491"/>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31AA993D-B26E-85E3-C1EE-EEF66660CFD1}"/>
              </a:ext>
            </a:extLst>
          </p:cNvPr>
          <p:cNvSpPr txBox="1"/>
          <p:nvPr/>
        </p:nvSpPr>
        <p:spPr>
          <a:xfrm>
            <a:off x="861185" y="3914199"/>
            <a:ext cx="2380215" cy="584775"/>
          </a:xfrm>
          <a:prstGeom prst="rect">
            <a:avLst/>
          </a:prstGeom>
          <a:noFill/>
          <a:effectLst>
            <a:softEdge rad="65707"/>
          </a:effectLst>
        </p:spPr>
        <p:txBody>
          <a:bodyPr wrap="square" rtlCol="0">
            <a:spAutoFit/>
          </a:bodyPr>
          <a:lstStyle/>
          <a:p>
            <a:pPr algn="ctr"/>
            <a:r>
              <a:rPr lang="en-US" sz="1600" spc="150" dirty="0">
                <a:solidFill>
                  <a:schemeClr val="bg1"/>
                </a:solidFill>
                <a:latin typeface="Avenir Next Medium" panose="020B0503020202020204" pitchFamily="34" charset="0"/>
              </a:rPr>
              <a:t>REPUBLIC OF MOLDOVA</a:t>
            </a:r>
          </a:p>
        </p:txBody>
      </p:sp>
      <p:graphicFrame>
        <p:nvGraphicFramePr>
          <p:cNvPr id="7173" name="Table 7172">
            <a:extLst>
              <a:ext uri="{FF2B5EF4-FFF2-40B4-BE49-F238E27FC236}">
                <a16:creationId xmlns:a16="http://schemas.microsoft.com/office/drawing/2014/main" id="{4AFADF5B-825E-77F6-83F5-BC31BB85EA88}"/>
              </a:ext>
            </a:extLst>
          </p:cNvPr>
          <p:cNvGraphicFramePr>
            <a:graphicFrameLocks noGrp="1"/>
          </p:cNvGraphicFramePr>
          <p:nvPr/>
        </p:nvGraphicFramePr>
        <p:xfrm>
          <a:off x="-18512274" y="9338653"/>
          <a:ext cx="17582376" cy="659130"/>
        </p:xfrm>
        <a:graphic>
          <a:graphicData uri="http://schemas.openxmlformats.org/drawingml/2006/table">
            <a:tbl>
              <a:tblPr>
                <a:tableStyleId>{5940675A-B579-460E-94D1-54222C63F5DA}</a:tableStyleId>
              </a:tblPr>
              <a:tblGrid>
                <a:gridCol w="1320469">
                  <a:extLst>
                    <a:ext uri="{9D8B030D-6E8A-4147-A177-3AD203B41FA5}">
                      <a16:colId xmlns:a16="http://schemas.microsoft.com/office/drawing/2014/main" val="448356001"/>
                    </a:ext>
                  </a:extLst>
                </a:gridCol>
                <a:gridCol w="686727">
                  <a:extLst>
                    <a:ext uri="{9D8B030D-6E8A-4147-A177-3AD203B41FA5}">
                      <a16:colId xmlns:a16="http://schemas.microsoft.com/office/drawing/2014/main" val="3524096564"/>
                    </a:ext>
                  </a:extLst>
                </a:gridCol>
                <a:gridCol w="703909">
                  <a:extLst>
                    <a:ext uri="{9D8B030D-6E8A-4147-A177-3AD203B41FA5}">
                      <a16:colId xmlns:a16="http://schemas.microsoft.com/office/drawing/2014/main" val="3526361569"/>
                    </a:ext>
                  </a:extLst>
                </a:gridCol>
                <a:gridCol w="751904">
                  <a:extLst>
                    <a:ext uri="{9D8B030D-6E8A-4147-A177-3AD203B41FA5}">
                      <a16:colId xmlns:a16="http://schemas.microsoft.com/office/drawing/2014/main" val="178812571"/>
                    </a:ext>
                  </a:extLst>
                </a:gridCol>
                <a:gridCol w="703909">
                  <a:extLst>
                    <a:ext uri="{9D8B030D-6E8A-4147-A177-3AD203B41FA5}">
                      <a16:colId xmlns:a16="http://schemas.microsoft.com/office/drawing/2014/main" val="1030272683"/>
                    </a:ext>
                  </a:extLst>
                </a:gridCol>
                <a:gridCol w="735905">
                  <a:extLst>
                    <a:ext uri="{9D8B030D-6E8A-4147-A177-3AD203B41FA5}">
                      <a16:colId xmlns:a16="http://schemas.microsoft.com/office/drawing/2014/main" val="2481001189"/>
                    </a:ext>
                  </a:extLst>
                </a:gridCol>
                <a:gridCol w="783899">
                  <a:extLst>
                    <a:ext uri="{9D8B030D-6E8A-4147-A177-3AD203B41FA5}">
                      <a16:colId xmlns:a16="http://schemas.microsoft.com/office/drawing/2014/main" val="1610725698"/>
                    </a:ext>
                  </a:extLst>
                </a:gridCol>
                <a:gridCol w="758877">
                  <a:extLst>
                    <a:ext uri="{9D8B030D-6E8A-4147-A177-3AD203B41FA5}">
                      <a16:colId xmlns:a16="http://schemas.microsoft.com/office/drawing/2014/main" val="2580183302"/>
                    </a:ext>
                  </a:extLst>
                </a:gridCol>
                <a:gridCol w="710068">
                  <a:extLst>
                    <a:ext uri="{9D8B030D-6E8A-4147-A177-3AD203B41FA5}">
                      <a16:colId xmlns:a16="http://schemas.microsoft.com/office/drawing/2014/main" val="1314617901"/>
                    </a:ext>
                  </a:extLst>
                </a:gridCol>
                <a:gridCol w="710068">
                  <a:extLst>
                    <a:ext uri="{9D8B030D-6E8A-4147-A177-3AD203B41FA5}">
                      <a16:colId xmlns:a16="http://schemas.microsoft.com/office/drawing/2014/main" val="2033929836"/>
                    </a:ext>
                  </a:extLst>
                </a:gridCol>
                <a:gridCol w="732611">
                  <a:extLst>
                    <a:ext uri="{9D8B030D-6E8A-4147-A177-3AD203B41FA5}">
                      <a16:colId xmlns:a16="http://schemas.microsoft.com/office/drawing/2014/main" val="505115796"/>
                    </a:ext>
                  </a:extLst>
                </a:gridCol>
                <a:gridCol w="799897">
                  <a:extLst>
                    <a:ext uri="{9D8B030D-6E8A-4147-A177-3AD203B41FA5}">
                      <a16:colId xmlns:a16="http://schemas.microsoft.com/office/drawing/2014/main" val="2521321622"/>
                    </a:ext>
                  </a:extLst>
                </a:gridCol>
                <a:gridCol w="703909">
                  <a:extLst>
                    <a:ext uri="{9D8B030D-6E8A-4147-A177-3AD203B41FA5}">
                      <a16:colId xmlns:a16="http://schemas.microsoft.com/office/drawing/2014/main" val="972667631"/>
                    </a:ext>
                  </a:extLst>
                </a:gridCol>
                <a:gridCol w="719908">
                  <a:extLst>
                    <a:ext uri="{9D8B030D-6E8A-4147-A177-3AD203B41FA5}">
                      <a16:colId xmlns:a16="http://schemas.microsoft.com/office/drawing/2014/main" val="1307689656"/>
                    </a:ext>
                  </a:extLst>
                </a:gridCol>
                <a:gridCol w="594017">
                  <a:extLst>
                    <a:ext uri="{9D8B030D-6E8A-4147-A177-3AD203B41FA5}">
                      <a16:colId xmlns:a16="http://schemas.microsoft.com/office/drawing/2014/main" val="4200177096"/>
                    </a:ext>
                  </a:extLst>
                </a:gridCol>
                <a:gridCol w="710068">
                  <a:extLst>
                    <a:ext uri="{9D8B030D-6E8A-4147-A177-3AD203B41FA5}">
                      <a16:colId xmlns:a16="http://schemas.microsoft.com/office/drawing/2014/main" val="2798975793"/>
                    </a:ext>
                  </a:extLst>
                </a:gridCol>
                <a:gridCol w="863492">
                  <a:extLst>
                    <a:ext uri="{9D8B030D-6E8A-4147-A177-3AD203B41FA5}">
                      <a16:colId xmlns:a16="http://schemas.microsoft.com/office/drawing/2014/main" val="1726934586"/>
                    </a:ext>
                  </a:extLst>
                </a:gridCol>
                <a:gridCol w="746174">
                  <a:extLst>
                    <a:ext uri="{9D8B030D-6E8A-4147-A177-3AD203B41FA5}">
                      <a16:colId xmlns:a16="http://schemas.microsoft.com/office/drawing/2014/main" val="3061716512"/>
                    </a:ext>
                  </a:extLst>
                </a:gridCol>
                <a:gridCol w="867835">
                  <a:extLst>
                    <a:ext uri="{9D8B030D-6E8A-4147-A177-3AD203B41FA5}">
                      <a16:colId xmlns:a16="http://schemas.microsoft.com/office/drawing/2014/main" val="391800366"/>
                    </a:ext>
                  </a:extLst>
                </a:gridCol>
                <a:gridCol w="785894">
                  <a:extLst>
                    <a:ext uri="{9D8B030D-6E8A-4147-A177-3AD203B41FA5}">
                      <a16:colId xmlns:a16="http://schemas.microsoft.com/office/drawing/2014/main" val="1802293479"/>
                    </a:ext>
                  </a:extLst>
                </a:gridCol>
                <a:gridCol w="753150">
                  <a:extLst>
                    <a:ext uri="{9D8B030D-6E8A-4147-A177-3AD203B41FA5}">
                      <a16:colId xmlns:a16="http://schemas.microsoft.com/office/drawing/2014/main" val="2880942688"/>
                    </a:ext>
                  </a:extLst>
                </a:gridCol>
                <a:gridCol w="788757">
                  <a:extLst>
                    <a:ext uri="{9D8B030D-6E8A-4147-A177-3AD203B41FA5}">
                      <a16:colId xmlns:a16="http://schemas.microsoft.com/office/drawing/2014/main" val="77959784"/>
                    </a:ext>
                  </a:extLst>
                </a:gridCol>
                <a:gridCol w="650929">
                  <a:extLst>
                    <a:ext uri="{9D8B030D-6E8A-4147-A177-3AD203B41FA5}">
                      <a16:colId xmlns:a16="http://schemas.microsoft.com/office/drawing/2014/main" val="3739768754"/>
                    </a:ext>
                  </a:extLst>
                </a:gridCol>
              </a:tblGrid>
              <a:tr h="44545">
                <a:tc>
                  <a:txBody>
                    <a:bodyPr/>
                    <a:lstStyle/>
                    <a:p>
                      <a:pPr algn="r" fontAlgn="b"/>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YEARS</a:t>
                      </a:r>
                      <a:endParaRPr lang="en-US" sz="1400" b="1" i="0" u="none" strike="noStrike">
                        <a:solidFill>
                          <a:schemeClr val="bg1"/>
                        </a:solidFill>
                        <a:effectLst/>
                        <a:latin typeface="Avenir Next" panose="020B0503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METRIC TONS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pic>
        <p:nvPicPr>
          <p:cNvPr id="7180" name="Picture 7179" descr="A graph of growth in chile&#10;&#10;AI-generated content may be incorrect.">
            <a:extLst>
              <a:ext uri="{FF2B5EF4-FFF2-40B4-BE49-F238E27FC236}">
                <a16:creationId xmlns:a16="http://schemas.microsoft.com/office/drawing/2014/main" id="{72B9B173-DA2A-C6F7-1C83-9C5FB4C3BDFC}"/>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25687501" y="2127533"/>
            <a:ext cx="17230109" cy="6501064"/>
          </a:xfrm>
          <a:prstGeom prst="rect">
            <a:avLst/>
          </a:prstGeom>
        </p:spPr>
      </p:pic>
      <p:pic>
        <p:nvPicPr>
          <p:cNvPr id="10242" name="Picture 2" descr="Flag of Moldova | History, Design &amp; Meaning | Britannica">
            <a:extLst>
              <a:ext uri="{FF2B5EF4-FFF2-40B4-BE49-F238E27FC236}">
                <a16:creationId xmlns:a16="http://schemas.microsoft.com/office/drawing/2014/main" id="{C202E780-0356-35B9-AD8E-D5FA518446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83"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2" name="Presenter">
            <a:extLst>
              <a:ext uri="{FF2B5EF4-FFF2-40B4-BE49-F238E27FC236}">
                <a16:creationId xmlns:a16="http://schemas.microsoft.com/office/drawing/2014/main" id="{F56240C3-EC6A-81FB-91A6-D172AEBACB3C}"/>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5" name="Presenter">
            <a:extLst>
              <a:ext uri="{FF2B5EF4-FFF2-40B4-BE49-F238E27FC236}">
                <a16:creationId xmlns:a16="http://schemas.microsoft.com/office/drawing/2014/main" id="{E1B63CC5-E4BF-40D2-FD76-60F7FBF55DEB}"/>
              </a:ext>
            </a:extLst>
          </p:cNvPr>
          <p:cNvSpPr txBox="1"/>
          <p:nvPr/>
        </p:nvSpPr>
        <p:spPr>
          <a:xfrm>
            <a:off x="480372"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Status</a:t>
            </a:r>
            <a:endParaRPr lang="en-US" sz="1800" spc="550" dirty="0">
              <a:solidFill>
                <a:schemeClr val="bg1"/>
              </a:solidFill>
              <a:latin typeface="Avenir Next Medium" panose="020B0503020202020204" pitchFamily="34" charset="0"/>
            </a:endParaRPr>
          </a:p>
        </p:txBody>
      </p:sp>
      <p:sp>
        <p:nvSpPr>
          <p:cNvPr id="6" name="Presenter">
            <a:extLst>
              <a:ext uri="{FF2B5EF4-FFF2-40B4-BE49-F238E27FC236}">
                <a16:creationId xmlns:a16="http://schemas.microsoft.com/office/drawing/2014/main" id="{23C8777B-8545-BE4F-C6BB-7849059237DB}"/>
              </a:ext>
            </a:extLst>
          </p:cNvPr>
          <p:cNvSpPr txBox="1"/>
          <p:nvPr/>
        </p:nvSpPr>
        <p:spPr>
          <a:xfrm>
            <a:off x="-1848281" y="3259219"/>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graphicFrame>
        <p:nvGraphicFramePr>
          <p:cNvPr id="31" name="Table 30">
            <a:extLst>
              <a:ext uri="{FF2B5EF4-FFF2-40B4-BE49-F238E27FC236}">
                <a16:creationId xmlns:a16="http://schemas.microsoft.com/office/drawing/2014/main" id="{9F650A5D-7F3F-61F9-D356-A7B0B590E954}"/>
              </a:ext>
            </a:extLst>
          </p:cNvPr>
          <p:cNvGraphicFramePr>
            <a:graphicFrameLocks noGrp="1"/>
          </p:cNvGraphicFramePr>
          <p:nvPr/>
        </p:nvGraphicFramePr>
        <p:xfrm>
          <a:off x="25115344" y="6311268"/>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548845611"/>
                    </a:ext>
                  </a:extLst>
                </a:gridCol>
                <a:gridCol w="837376">
                  <a:extLst>
                    <a:ext uri="{9D8B030D-6E8A-4147-A177-3AD203B41FA5}">
                      <a16:colId xmlns:a16="http://schemas.microsoft.com/office/drawing/2014/main" val="4112789432"/>
                    </a:ext>
                  </a:extLst>
                </a:gridCol>
                <a:gridCol w="837376">
                  <a:extLst>
                    <a:ext uri="{9D8B030D-6E8A-4147-A177-3AD203B41FA5}">
                      <a16:colId xmlns:a16="http://schemas.microsoft.com/office/drawing/2014/main" val="560511807"/>
                    </a:ext>
                  </a:extLst>
                </a:gridCol>
                <a:gridCol w="837376">
                  <a:extLst>
                    <a:ext uri="{9D8B030D-6E8A-4147-A177-3AD203B41FA5}">
                      <a16:colId xmlns:a16="http://schemas.microsoft.com/office/drawing/2014/main" val="1652216274"/>
                    </a:ext>
                  </a:extLst>
                </a:gridCol>
                <a:gridCol w="837376">
                  <a:extLst>
                    <a:ext uri="{9D8B030D-6E8A-4147-A177-3AD203B41FA5}">
                      <a16:colId xmlns:a16="http://schemas.microsoft.com/office/drawing/2014/main" val="1813111352"/>
                    </a:ext>
                  </a:extLst>
                </a:gridCol>
                <a:gridCol w="837376">
                  <a:extLst>
                    <a:ext uri="{9D8B030D-6E8A-4147-A177-3AD203B41FA5}">
                      <a16:colId xmlns:a16="http://schemas.microsoft.com/office/drawing/2014/main" val="783191426"/>
                    </a:ext>
                  </a:extLst>
                </a:gridCol>
                <a:gridCol w="837376">
                  <a:extLst>
                    <a:ext uri="{9D8B030D-6E8A-4147-A177-3AD203B41FA5}">
                      <a16:colId xmlns:a16="http://schemas.microsoft.com/office/drawing/2014/main" val="4176902674"/>
                    </a:ext>
                  </a:extLst>
                </a:gridCol>
                <a:gridCol w="837376">
                  <a:extLst>
                    <a:ext uri="{9D8B030D-6E8A-4147-A177-3AD203B41FA5}">
                      <a16:colId xmlns:a16="http://schemas.microsoft.com/office/drawing/2014/main" val="2318831453"/>
                    </a:ext>
                  </a:extLst>
                </a:gridCol>
                <a:gridCol w="837376">
                  <a:extLst>
                    <a:ext uri="{9D8B030D-6E8A-4147-A177-3AD203B41FA5}">
                      <a16:colId xmlns:a16="http://schemas.microsoft.com/office/drawing/2014/main" val="827594505"/>
                    </a:ext>
                  </a:extLst>
                </a:gridCol>
                <a:gridCol w="837376">
                  <a:extLst>
                    <a:ext uri="{9D8B030D-6E8A-4147-A177-3AD203B41FA5}">
                      <a16:colId xmlns:a16="http://schemas.microsoft.com/office/drawing/2014/main" val="328051899"/>
                    </a:ext>
                  </a:extLst>
                </a:gridCol>
                <a:gridCol w="837376">
                  <a:extLst>
                    <a:ext uri="{9D8B030D-6E8A-4147-A177-3AD203B41FA5}">
                      <a16:colId xmlns:a16="http://schemas.microsoft.com/office/drawing/2014/main" val="72101796"/>
                    </a:ext>
                  </a:extLst>
                </a:gridCol>
                <a:gridCol w="837376">
                  <a:extLst>
                    <a:ext uri="{9D8B030D-6E8A-4147-A177-3AD203B41FA5}">
                      <a16:colId xmlns:a16="http://schemas.microsoft.com/office/drawing/2014/main" val="3459792731"/>
                    </a:ext>
                  </a:extLst>
                </a:gridCol>
                <a:gridCol w="837376">
                  <a:extLst>
                    <a:ext uri="{9D8B030D-6E8A-4147-A177-3AD203B41FA5}">
                      <a16:colId xmlns:a16="http://schemas.microsoft.com/office/drawing/2014/main" val="3370713038"/>
                    </a:ext>
                  </a:extLst>
                </a:gridCol>
                <a:gridCol w="837376">
                  <a:extLst>
                    <a:ext uri="{9D8B030D-6E8A-4147-A177-3AD203B41FA5}">
                      <a16:colId xmlns:a16="http://schemas.microsoft.com/office/drawing/2014/main" val="3533184545"/>
                    </a:ext>
                  </a:extLst>
                </a:gridCol>
                <a:gridCol w="837376">
                  <a:extLst>
                    <a:ext uri="{9D8B030D-6E8A-4147-A177-3AD203B41FA5}">
                      <a16:colId xmlns:a16="http://schemas.microsoft.com/office/drawing/2014/main" val="2858446165"/>
                    </a:ext>
                  </a:extLst>
                </a:gridCol>
                <a:gridCol w="837376">
                  <a:extLst>
                    <a:ext uri="{9D8B030D-6E8A-4147-A177-3AD203B41FA5}">
                      <a16:colId xmlns:a16="http://schemas.microsoft.com/office/drawing/2014/main" val="1588834977"/>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13,742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9,829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11,583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9,062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12,688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13,115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11,036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18,520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18,247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17,706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14,669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20,590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graphicFrame>
        <p:nvGraphicFramePr>
          <p:cNvPr id="32" name="Table 31">
            <a:extLst>
              <a:ext uri="{FF2B5EF4-FFF2-40B4-BE49-F238E27FC236}">
                <a16:creationId xmlns:a16="http://schemas.microsoft.com/office/drawing/2014/main" id="{BDE81FEF-5AA5-9C2B-C47B-5A1CA87CB8C7}"/>
              </a:ext>
            </a:extLst>
          </p:cNvPr>
          <p:cNvGraphicFramePr>
            <a:graphicFrameLocks noGrp="1"/>
          </p:cNvGraphicFramePr>
          <p:nvPr/>
        </p:nvGraphicFramePr>
        <p:xfrm>
          <a:off x="-16182976" y="4864304"/>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674419101"/>
                    </a:ext>
                  </a:extLst>
                </a:gridCol>
                <a:gridCol w="837376">
                  <a:extLst>
                    <a:ext uri="{9D8B030D-6E8A-4147-A177-3AD203B41FA5}">
                      <a16:colId xmlns:a16="http://schemas.microsoft.com/office/drawing/2014/main" val="2385083303"/>
                    </a:ext>
                  </a:extLst>
                </a:gridCol>
                <a:gridCol w="837376">
                  <a:extLst>
                    <a:ext uri="{9D8B030D-6E8A-4147-A177-3AD203B41FA5}">
                      <a16:colId xmlns:a16="http://schemas.microsoft.com/office/drawing/2014/main" val="881614518"/>
                    </a:ext>
                  </a:extLst>
                </a:gridCol>
                <a:gridCol w="837376">
                  <a:extLst>
                    <a:ext uri="{9D8B030D-6E8A-4147-A177-3AD203B41FA5}">
                      <a16:colId xmlns:a16="http://schemas.microsoft.com/office/drawing/2014/main" val="3442856246"/>
                    </a:ext>
                  </a:extLst>
                </a:gridCol>
                <a:gridCol w="837376">
                  <a:extLst>
                    <a:ext uri="{9D8B030D-6E8A-4147-A177-3AD203B41FA5}">
                      <a16:colId xmlns:a16="http://schemas.microsoft.com/office/drawing/2014/main" val="3953194689"/>
                    </a:ext>
                  </a:extLst>
                </a:gridCol>
                <a:gridCol w="837376">
                  <a:extLst>
                    <a:ext uri="{9D8B030D-6E8A-4147-A177-3AD203B41FA5}">
                      <a16:colId xmlns:a16="http://schemas.microsoft.com/office/drawing/2014/main" val="1950487457"/>
                    </a:ext>
                  </a:extLst>
                </a:gridCol>
                <a:gridCol w="837376">
                  <a:extLst>
                    <a:ext uri="{9D8B030D-6E8A-4147-A177-3AD203B41FA5}">
                      <a16:colId xmlns:a16="http://schemas.microsoft.com/office/drawing/2014/main" val="3053953026"/>
                    </a:ext>
                  </a:extLst>
                </a:gridCol>
                <a:gridCol w="837376">
                  <a:extLst>
                    <a:ext uri="{9D8B030D-6E8A-4147-A177-3AD203B41FA5}">
                      <a16:colId xmlns:a16="http://schemas.microsoft.com/office/drawing/2014/main" val="528411161"/>
                    </a:ext>
                  </a:extLst>
                </a:gridCol>
                <a:gridCol w="837376">
                  <a:extLst>
                    <a:ext uri="{9D8B030D-6E8A-4147-A177-3AD203B41FA5}">
                      <a16:colId xmlns:a16="http://schemas.microsoft.com/office/drawing/2014/main" val="3490677614"/>
                    </a:ext>
                  </a:extLst>
                </a:gridCol>
                <a:gridCol w="837376">
                  <a:extLst>
                    <a:ext uri="{9D8B030D-6E8A-4147-A177-3AD203B41FA5}">
                      <a16:colId xmlns:a16="http://schemas.microsoft.com/office/drawing/2014/main" val="4070729832"/>
                    </a:ext>
                  </a:extLst>
                </a:gridCol>
                <a:gridCol w="837376">
                  <a:extLst>
                    <a:ext uri="{9D8B030D-6E8A-4147-A177-3AD203B41FA5}">
                      <a16:colId xmlns:a16="http://schemas.microsoft.com/office/drawing/2014/main" val="4204451540"/>
                    </a:ext>
                  </a:extLst>
                </a:gridCol>
                <a:gridCol w="837376">
                  <a:extLst>
                    <a:ext uri="{9D8B030D-6E8A-4147-A177-3AD203B41FA5}">
                      <a16:colId xmlns:a16="http://schemas.microsoft.com/office/drawing/2014/main" val="2079113722"/>
                    </a:ext>
                  </a:extLst>
                </a:gridCol>
                <a:gridCol w="837376">
                  <a:extLst>
                    <a:ext uri="{9D8B030D-6E8A-4147-A177-3AD203B41FA5}">
                      <a16:colId xmlns:a16="http://schemas.microsoft.com/office/drawing/2014/main" val="431921168"/>
                    </a:ext>
                  </a:extLst>
                </a:gridCol>
                <a:gridCol w="837376">
                  <a:extLst>
                    <a:ext uri="{9D8B030D-6E8A-4147-A177-3AD203B41FA5}">
                      <a16:colId xmlns:a16="http://schemas.microsoft.com/office/drawing/2014/main" val="1828273975"/>
                    </a:ext>
                  </a:extLst>
                </a:gridCol>
                <a:gridCol w="837376">
                  <a:extLst>
                    <a:ext uri="{9D8B030D-6E8A-4147-A177-3AD203B41FA5}">
                      <a16:colId xmlns:a16="http://schemas.microsoft.com/office/drawing/2014/main" val="716672445"/>
                    </a:ext>
                  </a:extLst>
                </a:gridCol>
                <a:gridCol w="837376">
                  <a:extLst>
                    <a:ext uri="{9D8B030D-6E8A-4147-A177-3AD203B41FA5}">
                      <a16:colId xmlns:a16="http://schemas.microsoft.com/office/drawing/2014/main" val="2727016315"/>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11,273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19,800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15,050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7,338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6,303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5,668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10,490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6,530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7,494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17,991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13,369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10,780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10,092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pic>
        <p:nvPicPr>
          <p:cNvPr id="7" name="Picture 6" descr="A blurry image of a colorful box&#10;&#10;Description automatically generated with medium confidence">
            <a:extLst>
              <a:ext uri="{FF2B5EF4-FFF2-40B4-BE49-F238E27FC236}">
                <a16:creationId xmlns:a16="http://schemas.microsoft.com/office/drawing/2014/main" id="{9D4A2F6C-0CCF-164E-88A2-5FD69E1C0F44}"/>
              </a:ext>
            </a:extLst>
          </p:cNvPr>
          <p:cNvPicPr>
            <a:picLocks noChangeAspect="1"/>
          </p:cNvPicPr>
          <p:nvPr/>
        </p:nvPicPr>
        <p:blipFill>
          <a:blip r:embed="rId8"/>
          <a:srcRect l="15596" r="4207"/>
          <a:stretch/>
        </p:blipFill>
        <p:spPr>
          <a:xfrm>
            <a:off x="-20020547" y="6654228"/>
            <a:ext cx="18384252" cy="3393482"/>
          </a:xfrm>
          <a:prstGeom prst="rect">
            <a:avLst/>
          </a:prstGeom>
        </p:spPr>
      </p:pic>
      <p:cxnSp>
        <p:nvCxnSpPr>
          <p:cNvPr id="17" name="Straight Connector 16">
            <a:extLst>
              <a:ext uri="{FF2B5EF4-FFF2-40B4-BE49-F238E27FC236}">
                <a16:creationId xmlns:a16="http://schemas.microsoft.com/office/drawing/2014/main" id="{8C9A3FA6-3A97-C04A-9CA9-2142D690608A}"/>
              </a:ext>
            </a:extLst>
          </p:cNvPr>
          <p:cNvCxnSpPr>
            <a:cxnSpLocks/>
          </p:cNvCxnSpPr>
          <p:nvPr/>
        </p:nvCxnSpPr>
        <p:spPr>
          <a:xfrm>
            <a:off x="3724806" y="10478054"/>
            <a:ext cx="17440751" cy="0"/>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560B5013-74A8-CE42-D7BF-43A5AE22E640}"/>
              </a:ext>
            </a:extLst>
          </p:cNvPr>
          <p:cNvSpPr txBox="1"/>
          <p:nvPr/>
        </p:nvSpPr>
        <p:spPr>
          <a:xfrm>
            <a:off x="10734456" y="10509840"/>
            <a:ext cx="1710725" cy="646331"/>
          </a:xfrm>
          <a:prstGeom prst="rect">
            <a:avLst/>
          </a:prstGeom>
          <a:noFill/>
        </p:spPr>
        <p:txBody>
          <a:bodyPr wrap="none" rtlCol="0">
            <a:spAutoFit/>
          </a:bodyPr>
          <a:lstStyle/>
          <a:p>
            <a:r>
              <a:rPr lang="en-US" sz="3600">
                <a:solidFill>
                  <a:schemeClr val="bg1"/>
                </a:solidFill>
              </a:rPr>
              <a:t>399.9 m</a:t>
            </a:r>
          </a:p>
        </p:txBody>
      </p:sp>
      <p:cxnSp>
        <p:nvCxnSpPr>
          <p:cNvPr id="19" name="Straight Connector 18">
            <a:extLst>
              <a:ext uri="{FF2B5EF4-FFF2-40B4-BE49-F238E27FC236}">
                <a16:creationId xmlns:a16="http://schemas.microsoft.com/office/drawing/2014/main" id="{AC7F42C1-1609-224A-4172-1C3EEEA0A2AE}"/>
              </a:ext>
            </a:extLst>
          </p:cNvPr>
          <p:cNvCxnSpPr>
            <a:cxnSpLocks/>
          </p:cNvCxnSpPr>
          <p:nvPr/>
        </p:nvCxnSpPr>
        <p:spPr>
          <a:xfrm>
            <a:off x="22015951" y="6969003"/>
            <a:ext cx="0" cy="3319188"/>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8621A4C-3706-D209-8121-666F7965AA59}"/>
              </a:ext>
            </a:extLst>
          </p:cNvPr>
          <p:cNvSpPr txBox="1"/>
          <p:nvPr/>
        </p:nvSpPr>
        <p:spPr>
          <a:xfrm>
            <a:off x="22073605" y="8815433"/>
            <a:ext cx="1192955" cy="523220"/>
          </a:xfrm>
          <a:prstGeom prst="rect">
            <a:avLst/>
          </a:prstGeom>
          <a:noFill/>
        </p:spPr>
        <p:txBody>
          <a:bodyPr wrap="none" rtlCol="0">
            <a:spAutoFit/>
          </a:bodyPr>
          <a:lstStyle/>
          <a:p>
            <a:r>
              <a:rPr lang="en-US" sz="2800">
                <a:solidFill>
                  <a:schemeClr val="bg1"/>
                </a:solidFill>
              </a:rPr>
              <a:t>61.3 m</a:t>
            </a:r>
          </a:p>
        </p:txBody>
      </p:sp>
      <p:pic>
        <p:nvPicPr>
          <p:cNvPr id="22" name="Picture 21" descr="A football field with a white circle&#10;&#10;Description automatically generated">
            <a:extLst>
              <a:ext uri="{FF2B5EF4-FFF2-40B4-BE49-F238E27FC236}">
                <a16:creationId xmlns:a16="http://schemas.microsoft.com/office/drawing/2014/main" id="{A1CFDD7E-CCED-5B53-FCEF-C542DBE806E0}"/>
              </a:ext>
            </a:extLst>
          </p:cNvPr>
          <p:cNvPicPr>
            <a:picLocks noChangeAspect="1"/>
          </p:cNvPicPr>
          <p:nvPr/>
        </p:nvPicPr>
        <p:blipFill>
          <a:blip r:embed="rId9"/>
          <a:stretch>
            <a:fillRect/>
          </a:stretch>
        </p:blipFill>
        <p:spPr>
          <a:xfrm>
            <a:off x="3850322" y="3330287"/>
            <a:ext cx="4117914" cy="2651414"/>
          </a:xfrm>
          <a:prstGeom prst="rect">
            <a:avLst/>
          </a:prstGeom>
          <a:ln w="25400">
            <a:solidFill>
              <a:schemeClr val="bg1"/>
            </a:solidFill>
          </a:ln>
        </p:spPr>
      </p:pic>
      <p:pic>
        <p:nvPicPr>
          <p:cNvPr id="23" name="Picture 22" descr="A football field with a white circle&#10;&#10;Description automatically generated">
            <a:extLst>
              <a:ext uri="{FF2B5EF4-FFF2-40B4-BE49-F238E27FC236}">
                <a16:creationId xmlns:a16="http://schemas.microsoft.com/office/drawing/2014/main" id="{B30F12F6-4525-0A44-148E-D450E1A5F73B}"/>
              </a:ext>
            </a:extLst>
          </p:cNvPr>
          <p:cNvPicPr>
            <a:picLocks noChangeAspect="1"/>
          </p:cNvPicPr>
          <p:nvPr/>
        </p:nvPicPr>
        <p:blipFill>
          <a:blip r:embed="rId9"/>
          <a:stretch>
            <a:fillRect/>
          </a:stretch>
        </p:blipFill>
        <p:spPr>
          <a:xfrm>
            <a:off x="8105697" y="3330287"/>
            <a:ext cx="4117914" cy="2651414"/>
          </a:xfrm>
          <a:prstGeom prst="rect">
            <a:avLst/>
          </a:prstGeom>
          <a:ln w="25400">
            <a:solidFill>
              <a:schemeClr val="bg1"/>
            </a:solidFill>
          </a:ln>
        </p:spPr>
      </p:pic>
      <p:pic>
        <p:nvPicPr>
          <p:cNvPr id="24" name="Picture 23" descr="A football field with a white circle&#10;&#10;Description automatically generated">
            <a:extLst>
              <a:ext uri="{FF2B5EF4-FFF2-40B4-BE49-F238E27FC236}">
                <a16:creationId xmlns:a16="http://schemas.microsoft.com/office/drawing/2014/main" id="{AE1C10C9-929D-D7BA-D1B2-2242EF83BBE7}"/>
              </a:ext>
            </a:extLst>
          </p:cNvPr>
          <p:cNvPicPr>
            <a:picLocks noChangeAspect="1"/>
          </p:cNvPicPr>
          <p:nvPr/>
        </p:nvPicPr>
        <p:blipFill>
          <a:blip r:embed="rId9"/>
          <a:stretch>
            <a:fillRect/>
          </a:stretch>
        </p:blipFill>
        <p:spPr>
          <a:xfrm>
            <a:off x="12391200" y="3330287"/>
            <a:ext cx="4117914" cy="2651414"/>
          </a:xfrm>
          <a:prstGeom prst="rect">
            <a:avLst/>
          </a:prstGeom>
          <a:ln w="25400">
            <a:solidFill>
              <a:schemeClr val="bg1"/>
            </a:solidFill>
          </a:ln>
        </p:spPr>
      </p:pic>
      <p:pic>
        <p:nvPicPr>
          <p:cNvPr id="25" name="Picture 24" descr="A football field with a white circle&#10;&#10;Description automatically generated">
            <a:extLst>
              <a:ext uri="{FF2B5EF4-FFF2-40B4-BE49-F238E27FC236}">
                <a16:creationId xmlns:a16="http://schemas.microsoft.com/office/drawing/2014/main" id="{84FF4B93-A48B-5E16-AF55-8E0F932780FE}"/>
              </a:ext>
            </a:extLst>
          </p:cNvPr>
          <p:cNvPicPr>
            <a:picLocks noChangeAspect="1"/>
          </p:cNvPicPr>
          <p:nvPr/>
        </p:nvPicPr>
        <p:blipFill>
          <a:blip r:embed="rId9"/>
          <a:stretch>
            <a:fillRect/>
          </a:stretch>
        </p:blipFill>
        <p:spPr>
          <a:xfrm>
            <a:off x="16706917" y="3351146"/>
            <a:ext cx="4117914" cy="2651414"/>
          </a:xfrm>
          <a:prstGeom prst="rect">
            <a:avLst/>
          </a:prstGeom>
          <a:ln w="25400">
            <a:solidFill>
              <a:schemeClr val="bg1"/>
            </a:solidFill>
          </a:ln>
        </p:spPr>
      </p:pic>
      <p:sp>
        <p:nvSpPr>
          <p:cNvPr id="26" name="TextBox 25">
            <a:extLst>
              <a:ext uri="{FF2B5EF4-FFF2-40B4-BE49-F238E27FC236}">
                <a16:creationId xmlns:a16="http://schemas.microsoft.com/office/drawing/2014/main" id="{8CB6CE97-65DD-F31C-6B89-6A714A76BA58}"/>
              </a:ext>
            </a:extLst>
          </p:cNvPr>
          <p:cNvSpPr txBox="1"/>
          <p:nvPr/>
        </p:nvSpPr>
        <p:spPr>
          <a:xfrm>
            <a:off x="5344143" y="2215338"/>
            <a:ext cx="2441694" cy="584775"/>
          </a:xfrm>
          <a:prstGeom prst="rect">
            <a:avLst/>
          </a:prstGeom>
          <a:noFill/>
        </p:spPr>
        <p:txBody>
          <a:bodyPr wrap="none" rtlCol="0">
            <a:spAutoFit/>
          </a:bodyPr>
          <a:lstStyle/>
          <a:p>
            <a:r>
              <a:rPr lang="en-US" sz="3200" b="1">
                <a:solidFill>
                  <a:schemeClr val="bg1"/>
                </a:solidFill>
                <a:latin typeface="Helvetica" pitchFamily="2" charset="0"/>
              </a:rPr>
              <a:t>MSC  IRINA</a:t>
            </a:r>
          </a:p>
        </p:txBody>
      </p:sp>
    </p:spTree>
    <p:extLst>
      <p:ext uri="{BB962C8B-B14F-4D97-AF65-F5344CB8AC3E}">
        <p14:creationId xmlns:p14="http://schemas.microsoft.com/office/powerpoint/2010/main" val="110527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47917E-6 3.7037E-6 L 0.95066 3.7037E-6 " pathEditMode="relative" rAng="0" ptsTypes="AA">
                                      <p:cBhvr>
                                        <p:cTn id="6" dur="4000" fill="hold"/>
                                        <p:tgtEl>
                                          <p:spTgt spid="7"/>
                                        </p:tgtEl>
                                        <p:attrNameLst>
                                          <p:attrName>ppt_x</p:attrName>
                                          <p:attrName>ppt_y</p:attrName>
                                        </p:attrNameLst>
                                      </p:cBhvr>
                                      <p:rCtr x="47533" y="0"/>
                                    </p:animMotion>
                                  </p:childTnLst>
                                </p:cTn>
                              </p:par>
                              <p:par>
                                <p:cTn id="7" presetID="22" presetClass="entr" presetSubtype="8" fill="hold" nodeType="withEffect">
                                  <p:stCondLst>
                                    <p:cond delay="4000"/>
                                  </p:stCondLst>
                                  <p:childTnLst>
                                    <p:set>
                                      <p:cBhvr>
                                        <p:cTn id="8" dur="1" fill="hold">
                                          <p:stCondLst>
                                            <p:cond delay="0"/>
                                          </p:stCondLst>
                                        </p:cTn>
                                        <p:tgtEl>
                                          <p:spTgt spid="17"/>
                                        </p:tgtEl>
                                        <p:attrNameLst>
                                          <p:attrName>style.visibility</p:attrName>
                                        </p:attrNameLst>
                                      </p:cBhvr>
                                      <p:to>
                                        <p:strVal val="visible"/>
                                      </p:to>
                                    </p:set>
                                    <p:animEffect transition="in" filter="wipe(left)">
                                      <p:cBhvr>
                                        <p:cTn id="9" dur="1000"/>
                                        <p:tgtEl>
                                          <p:spTgt spid="17"/>
                                        </p:tgtEl>
                                      </p:cBhvr>
                                    </p:animEffect>
                                  </p:childTnLst>
                                </p:cTn>
                              </p:par>
                              <p:par>
                                <p:cTn id="10" presetID="10" presetClass="entr" presetSubtype="0" fill="hold" grpId="0" nodeType="withEffect">
                                  <p:stCondLst>
                                    <p:cond delay="45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22" presetClass="entr" presetSubtype="4" fill="hold" nodeType="withEffect">
                                  <p:stCondLst>
                                    <p:cond delay="500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10" presetClass="entr" presetSubtype="0" fill="hold" grpId="0" nodeType="withEffect">
                                  <p:stCondLst>
                                    <p:cond delay="55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700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75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80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850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A26D6-AE29-F36C-92ED-D6E1C159D71B}"/>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C3FF0D64-0F66-E154-41AF-DDB39111B386}"/>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45" name="Rectangle 44">
            <a:extLst>
              <a:ext uri="{FF2B5EF4-FFF2-40B4-BE49-F238E27FC236}">
                <a16:creationId xmlns:a16="http://schemas.microsoft.com/office/drawing/2014/main" id="{CCFE7434-D9BF-66B9-5A06-706505CC8E06}"/>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32D4E9AB-D212-78EA-8D39-D763D577A040}"/>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28426587-DE97-C65C-DA73-EAAB2BF3B250}"/>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14F482EA-8BD7-4C67-33AA-DCB5038A585C}"/>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E829E896-6BC1-924F-5B36-2945BCA1E783}"/>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0FE7FEBC-00A9-CF92-3676-A9498D2CD3FD}"/>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08859A67-7953-27B3-E7CC-C995ED302F8B}"/>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5BE1CFC5-2E19-5A77-523D-22CEBF1CAE08}"/>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59F8E556-3DA6-408F-9A07-103174A13D87}"/>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cxnSp>
        <p:nvCxnSpPr>
          <p:cNvPr id="39" name="Straight Connector 38">
            <a:extLst>
              <a:ext uri="{FF2B5EF4-FFF2-40B4-BE49-F238E27FC236}">
                <a16:creationId xmlns:a16="http://schemas.microsoft.com/office/drawing/2014/main" id="{B9CB454B-9647-7858-5452-ADF8784815E2}"/>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D7631AD1-3E60-11CF-6D05-E09B2A451B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486" y="1806491"/>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5CBC0573-52FF-CE67-D3C7-796331E84C08}"/>
              </a:ext>
            </a:extLst>
          </p:cNvPr>
          <p:cNvSpPr txBox="1"/>
          <p:nvPr/>
        </p:nvSpPr>
        <p:spPr>
          <a:xfrm>
            <a:off x="861185" y="3914199"/>
            <a:ext cx="2380215" cy="584775"/>
          </a:xfrm>
          <a:prstGeom prst="rect">
            <a:avLst/>
          </a:prstGeom>
          <a:noFill/>
          <a:effectLst>
            <a:softEdge rad="65707"/>
          </a:effectLst>
        </p:spPr>
        <p:txBody>
          <a:bodyPr wrap="square" rtlCol="0">
            <a:spAutoFit/>
          </a:bodyPr>
          <a:lstStyle/>
          <a:p>
            <a:pPr algn="ctr"/>
            <a:r>
              <a:rPr lang="en-US" sz="1600" spc="150" dirty="0">
                <a:solidFill>
                  <a:schemeClr val="bg1"/>
                </a:solidFill>
                <a:latin typeface="Avenir Next Medium" panose="020B0503020202020204" pitchFamily="34" charset="0"/>
              </a:rPr>
              <a:t>REPUBLIC OF MOLDOVA</a:t>
            </a:r>
          </a:p>
        </p:txBody>
      </p:sp>
      <p:graphicFrame>
        <p:nvGraphicFramePr>
          <p:cNvPr id="7173" name="Table 7172">
            <a:extLst>
              <a:ext uri="{FF2B5EF4-FFF2-40B4-BE49-F238E27FC236}">
                <a16:creationId xmlns:a16="http://schemas.microsoft.com/office/drawing/2014/main" id="{F8BED8A4-E354-C7B3-DD6F-25124CC4BBEE}"/>
              </a:ext>
            </a:extLst>
          </p:cNvPr>
          <p:cNvGraphicFramePr>
            <a:graphicFrameLocks noGrp="1"/>
          </p:cNvGraphicFramePr>
          <p:nvPr/>
        </p:nvGraphicFramePr>
        <p:xfrm>
          <a:off x="-18512274" y="9338653"/>
          <a:ext cx="17582376" cy="659130"/>
        </p:xfrm>
        <a:graphic>
          <a:graphicData uri="http://schemas.openxmlformats.org/drawingml/2006/table">
            <a:tbl>
              <a:tblPr>
                <a:tableStyleId>{5940675A-B579-460E-94D1-54222C63F5DA}</a:tableStyleId>
              </a:tblPr>
              <a:tblGrid>
                <a:gridCol w="1320469">
                  <a:extLst>
                    <a:ext uri="{9D8B030D-6E8A-4147-A177-3AD203B41FA5}">
                      <a16:colId xmlns:a16="http://schemas.microsoft.com/office/drawing/2014/main" val="448356001"/>
                    </a:ext>
                  </a:extLst>
                </a:gridCol>
                <a:gridCol w="686727">
                  <a:extLst>
                    <a:ext uri="{9D8B030D-6E8A-4147-A177-3AD203B41FA5}">
                      <a16:colId xmlns:a16="http://schemas.microsoft.com/office/drawing/2014/main" val="3524096564"/>
                    </a:ext>
                  </a:extLst>
                </a:gridCol>
                <a:gridCol w="703909">
                  <a:extLst>
                    <a:ext uri="{9D8B030D-6E8A-4147-A177-3AD203B41FA5}">
                      <a16:colId xmlns:a16="http://schemas.microsoft.com/office/drawing/2014/main" val="3526361569"/>
                    </a:ext>
                  </a:extLst>
                </a:gridCol>
                <a:gridCol w="751904">
                  <a:extLst>
                    <a:ext uri="{9D8B030D-6E8A-4147-A177-3AD203B41FA5}">
                      <a16:colId xmlns:a16="http://schemas.microsoft.com/office/drawing/2014/main" val="178812571"/>
                    </a:ext>
                  </a:extLst>
                </a:gridCol>
                <a:gridCol w="703909">
                  <a:extLst>
                    <a:ext uri="{9D8B030D-6E8A-4147-A177-3AD203B41FA5}">
                      <a16:colId xmlns:a16="http://schemas.microsoft.com/office/drawing/2014/main" val="1030272683"/>
                    </a:ext>
                  </a:extLst>
                </a:gridCol>
                <a:gridCol w="735905">
                  <a:extLst>
                    <a:ext uri="{9D8B030D-6E8A-4147-A177-3AD203B41FA5}">
                      <a16:colId xmlns:a16="http://schemas.microsoft.com/office/drawing/2014/main" val="2481001189"/>
                    </a:ext>
                  </a:extLst>
                </a:gridCol>
                <a:gridCol w="783899">
                  <a:extLst>
                    <a:ext uri="{9D8B030D-6E8A-4147-A177-3AD203B41FA5}">
                      <a16:colId xmlns:a16="http://schemas.microsoft.com/office/drawing/2014/main" val="1610725698"/>
                    </a:ext>
                  </a:extLst>
                </a:gridCol>
                <a:gridCol w="758877">
                  <a:extLst>
                    <a:ext uri="{9D8B030D-6E8A-4147-A177-3AD203B41FA5}">
                      <a16:colId xmlns:a16="http://schemas.microsoft.com/office/drawing/2014/main" val="2580183302"/>
                    </a:ext>
                  </a:extLst>
                </a:gridCol>
                <a:gridCol w="710068">
                  <a:extLst>
                    <a:ext uri="{9D8B030D-6E8A-4147-A177-3AD203B41FA5}">
                      <a16:colId xmlns:a16="http://schemas.microsoft.com/office/drawing/2014/main" val="1314617901"/>
                    </a:ext>
                  </a:extLst>
                </a:gridCol>
                <a:gridCol w="710068">
                  <a:extLst>
                    <a:ext uri="{9D8B030D-6E8A-4147-A177-3AD203B41FA5}">
                      <a16:colId xmlns:a16="http://schemas.microsoft.com/office/drawing/2014/main" val="2033929836"/>
                    </a:ext>
                  </a:extLst>
                </a:gridCol>
                <a:gridCol w="732611">
                  <a:extLst>
                    <a:ext uri="{9D8B030D-6E8A-4147-A177-3AD203B41FA5}">
                      <a16:colId xmlns:a16="http://schemas.microsoft.com/office/drawing/2014/main" val="505115796"/>
                    </a:ext>
                  </a:extLst>
                </a:gridCol>
                <a:gridCol w="799897">
                  <a:extLst>
                    <a:ext uri="{9D8B030D-6E8A-4147-A177-3AD203B41FA5}">
                      <a16:colId xmlns:a16="http://schemas.microsoft.com/office/drawing/2014/main" val="2521321622"/>
                    </a:ext>
                  </a:extLst>
                </a:gridCol>
                <a:gridCol w="703909">
                  <a:extLst>
                    <a:ext uri="{9D8B030D-6E8A-4147-A177-3AD203B41FA5}">
                      <a16:colId xmlns:a16="http://schemas.microsoft.com/office/drawing/2014/main" val="972667631"/>
                    </a:ext>
                  </a:extLst>
                </a:gridCol>
                <a:gridCol w="719908">
                  <a:extLst>
                    <a:ext uri="{9D8B030D-6E8A-4147-A177-3AD203B41FA5}">
                      <a16:colId xmlns:a16="http://schemas.microsoft.com/office/drawing/2014/main" val="1307689656"/>
                    </a:ext>
                  </a:extLst>
                </a:gridCol>
                <a:gridCol w="594017">
                  <a:extLst>
                    <a:ext uri="{9D8B030D-6E8A-4147-A177-3AD203B41FA5}">
                      <a16:colId xmlns:a16="http://schemas.microsoft.com/office/drawing/2014/main" val="4200177096"/>
                    </a:ext>
                  </a:extLst>
                </a:gridCol>
                <a:gridCol w="710068">
                  <a:extLst>
                    <a:ext uri="{9D8B030D-6E8A-4147-A177-3AD203B41FA5}">
                      <a16:colId xmlns:a16="http://schemas.microsoft.com/office/drawing/2014/main" val="2798975793"/>
                    </a:ext>
                  </a:extLst>
                </a:gridCol>
                <a:gridCol w="863492">
                  <a:extLst>
                    <a:ext uri="{9D8B030D-6E8A-4147-A177-3AD203B41FA5}">
                      <a16:colId xmlns:a16="http://schemas.microsoft.com/office/drawing/2014/main" val="1726934586"/>
                    </a:ext>
                  </a:extLst>
                </a:gridCol>
                <a:gridCol w="746174">
                  <a:extLst>
                    <a:ext uri="{9D8B030D-6E8A-4147-A177-3AD203B41FA5}">
                      <a16:colId xmlns:a16="http://schemas.microsoft.com/office/drawing/2014/main" val="3061716512"/>
                    </a:ext>
                  </a:extLst>
                </a:gridCol>
                <a:gridCol w="867835">
                  <a:extLst>
                    <a:ext uri="{9D8B030D-6E8A-4147-A177-3AD203B41FA5}">
                      <a16:colId xmlns:a16="http://schemas.microsoft.com/office/drawing/2014/main" val="391800366"/>
                    </a:ext>
                  </a:extLst>
                </a:gridCol>
                <a:gridCol w="785894">
                  <a:extLst>
                    <a:ext uri="{9D8B030D-6E8A-4147-A177-3AD203B41FA5}">
                      <a16:colId xmlns:a16="http://schemas.microsoft.com/office/drawing/2014/main" val="1802293479"/>
                    </a:ext>
                  </a:extLst>
                </a:gridCol>
                <a:gridCol w="753150">
                  <a:extLst>
                    <a:ext uri="{9D8B030D-6E8A-4147-A177-3AD203B41FA5}">
                      <a16:colId xmlns:a16="http://schemas.microsoft.com/office/drawing/2014/main" val="2880942688"/>
                    </a:ext>
                  </a:extLst>
                </a:gridCol>
                <a:gridCol w="788757">
                  <a:extLst>
                    <a:ext uri="{9D8B030D-6E8A-4147-A177-3AD203B41FA5}">
                      <a16:colId xmlns:a16="http://schemas.microsoft.com/office/drawing/2014/main" val="77959784"/>
                    </a:ext>
                  </a:extLst>
                </a:gridCol>
                <a:gridCol w="650929">
                  <a:extLst>
                    <a:ext uri="{9D8B030D-6E8A-4147-A177-3AD203B41FA5}">
                      <a16:colId xmlns:a16="http://schemas.microsoft.com/office/drawing/2014/main" val="3739768754"/>
                    </a:ext>
                  </a:extLst>
                </a:gridCol>
              </a:tblGrid>
              <a:tr h="44545">
                <a:tc>
                  <a:txBody>
                    <a:bodyPr/>
                    <a:lstStyle/>
                    <a:p>
                      <a:pPr algn="r" fontAlgn="b"/>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YEARS</a:t>
                      </a:r>
                      <a:endParaRPr lang="en-US" sz="1400" b="1" i="0" u="none" strike="noStrike">
                        <a:solidFill>
                          <a:schemeClr val="bg1"/>
                        </a:solidFill>
                        <a:effectLst/>
                        <a:latin typeface="Avenir Next" panose="020B0503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METRIC TONS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pic>
        <p:nvPicPr>
          <p:cNvPr id="7180" name="Picture 7179" descr="A graph of growth in chile&#10;&#10;AI-generated content may be incorrect.">
            <a:extLst>
              <a:ext uri="{FF2B5EF4-FFF2-40B4-BE49-F238E27FC236}">
                <a16:creationId xmlns:a16="http://schemas.microsoft.com/office/drawing/2014/main" id="{9871179D-E3B1-51A9-6AB5-F48BD8C20EE2}"/>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25687501" y="2127533"/>
            <a:ext cx="17230109" cy="6501064"/>
          </a:xfrm>
          <a:prstGeom prst="rect">
            <a:avLst/>
          </a:prstGeom>
        </p:spPr>
      </p:pic>
      <p:pic>
        <p:nvPicPr>
          <p:cNvPr id="10242" name="Picture 2" descr="Flag of Moldova | History, Design &amp; Meaning | Britannica">
            <a:extLst>
              <a:ext uri="{FF2B5EF4-FFF2-40B4-BE49-F238E27FC236}">
                <a16:creationId xmlns:a16="http://schemas.microsoft.com/office/drawing/2014/main" id="{C74DD7F7-7CF1-40A8-DEA5-F2C4BABBA2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83"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2" name="Presenter">
            <a:extLst>
              <a:ext uri="{FF2B5EF4-FFF2-40B4-BE49-F238E27FC236}">
                <a16:creationId xmlns:a16="http://schemas.microsoft.com/office/drawing/2014/main" id="{822BA364-D7F7-2696-D983-5B2C3A78AFB5}"/>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5" name="Presenter">
            <a:extLst>
              <a:ext uri="{FF2B5EF4-FFF2-40B4-BE49-F238E27FC236}">
                <a16:creationId xmlns:a16="http://schemas.microsoft.com/office/drawing/2014/main" id="{94EA1BF4-5BAF-5484-1E41-EFF03D450106}"/>
              </a:ext>
            </a:extLst>
          </p:cNvPr>
          <p:cNvSpPr txBox="1"/>
          <p:nvPr/>
        </p:nvSpPr>
        <p:spPr>
          <a:xfrm>
            <a:off x="480372"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Status</a:t>
            </a:r>
            <a:endParaRPr lang="en-US" sz="1800" spc="550" dirty="0">
              <a:solidFill>
                <a:schemeClr val="bg1"/>
              </a:solidFill>
              <a:latin typeface="Avenir Next Medium" panose="020B0503020202020204" pitchFamily="34" charset="0"/>
            </a:endParaRPr>
          </a:p>
        </p:txBody>
      </p:sp>
      <p:sp>
        <p:nvSpPr>
          <p:cNvPr id="6" name="Presenter">
            <a:extLst>
              <a:ext uri="{FF2B5EF4-FFF2-40B4-BE49-F238E27FC236}">
                <a16:creationId xmlns:a16="http://schemas.microsoft.com/office/drawing/2014/main" id="{C2B2A16F-3B26-1F93-DD02-6E946804AE17}"/>
              </a:ext>
            </a:extLst>
          </p:cNvPr>
          <p:cNvSpPr txBox="1"/>
          <p:nvPr/>
        </p:nvSpPr>
        <p:spPr>
          <a:xfrm>
            <a:off x="-1848281" y="3259219"/>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graphicFrame>
        <p:nvGraphicFramePr>
          <p:cNvPr id="31" name="Table 30">
            <a:extLst>
              <a:ext uri="{FF2B5EF4-FFF2-40B4-BE49-F238E27FC236}">
                <a16:creationId xmlns:a16="http://schemas.microsoft.com/office/drawing/2014/main" id="{F255D619-6888-921A-5698-45743B1FE61C}"/>
              </a:ext>
            </a:extLst>
          </p:cNvPr>
          <p:cNvGraphicFramePr>
            <a:graphicFrameLocks noGrp="1"/>
          </p:cNvGraphicFramePr>
          <p:nvPr/>
        </p:nvGraphicFramePr>
        <p:xfrm>
          <a:off x="25115344" y="6311268"/>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548845611"/>
                    </a:ext>
                  </a:extLst>
                </a:gridCol>
                <a:gridCol w="837376">
                  <a:extLst>
                    <a:ext uri="{9D8B030D-6E8A-4147-A177-3AD203B41FA5}">
                      <a16:colId xmlns:a16="http://schemas.microsoft.com/office/drawing/2014/main" val="4112789432"/>
                    </a:ext>
                  </a:extLst>
                </a:gridCol>
                <a:gridCol w="837376">
                  <a:extLst>
                    <a:ext uri="{9D8B030D-6E8A-4147-A177-3AD203B41FA5}">
                      <a16:colId xmlns:a16="http://schemas.microsoft.com/office/drawing/2014/main" val="560511807"/>
                    </a:ext>
                  </a:extLst>
                </a:gridCol>
                <a:gridCol w="837376">
                  <a:extLst>
                    <a:ext uri="{9D8B030D-6E8A-4147-A177-3AD203B41FA5}">
                      <a16:colId xmlns:a16="http://schemas.microsoft.com/office/drawing/2014/main" val="1652216274"/>
                    </a:ext>
                  </a:extLst>
                </a:gridCol>
                <a:gridCol w="837376">
                  <a:extLst>
                    <a:ext uri="{9D8B030D-6E8A-4147-A177-3AD203B41FA5}">
                      <a16:colId xmlns:a16="http://schemas.microsoft.com/office/drawing/2014/main" val="1813111352"/>
                    </a:ext>
                  </a:extLst>
                </a:gridCol>
                <a:gridCol w="837376">
                  <a:extLst>
                    <a:ext uri="{9D8B030D-6E8A-4147-A177-3AD203B41FA5}">
                      <a16:colId xmlns:a16="http://schemas.microsoft.com/office/drawing/2014/main" val="783191426"/>
                    </a:ext>
                  </a:extLst>
                </a:gridCol>
                <a:gridCol w="837376">
                  <a:extLst>
                    <a:ext uri="{9D8B030D-6E8A-4147-A177-3AD203B41FA5}">
                      <a16:colId xmlns:a16="http://schemas.microsoft.com/office/drawing/2014/main" val="4176902674"/>
                    </a:ext>
                  </a:extLst>
                </a:gridCol>
                <a:gridCol w="837376">
                  <a:extLst>
                    <a:ext uri="{9D8B030D-6E8A-4147-A177-3AD203B41FA5}">
                      <a16:colId xmlns:a16="http://schemas.microsoft.com/office/drawing/2014/main" val="2318831453"/>
                    </a:ext>
                  </a:extLst>
                </a:gridCol>
                <a:gridCol w="837376">
                  <a:extLst>
                    <a:ext uri="{9D8B030D-6E8A-4147-A177-3AD203B41FA5}">
                      <a16:colId xmlns:a16="http://schemas.microsoft.com/office/drawing/2014/main" val="827594505"/>
                    </a:ext>
                  </a:extLst>
                </a:gridCol>
                <a:gridCol w="837376">
                  <a:extLst>
                    <a:ext uri="{9D8B030D-6E8A-4147-A177-3AD203B41FA5}">
                      <a16:colId xmlns:a16="http://schemas.microsoft.com/office/drawing/2014/main" val="328051899"/>
                    </a:ext>
                  </a:extLst>
                </a:gridCol>
                <a:gridCol w="837376">
                  <a:extLst>
                    <a:ext uri="{9D8B030D-6E8A-4147-A177-3AD203B41FA5}">
                      <a16:colId xmlns:a16="http://schemas.microsoft.com/office/drawing/2014/main" val="72101796"/>
                    </a:ext>
                  </a:extLst>
                </a:gridCol>
                <a:gridCol w="837376">
                  <a:extLst>
                    <a:ext uri="{9D8B030D-6E8A-4147-A177-3AD203B41FA5}">
                      <a16:colId xmlns:a16="http://schemas.microsoft.com/office/drawing/2014/main" val="3459792731"/>
                    </a:ext>
                  </a:extLst>
                </a:gridCol>
                <a:gridCol w="837376">
                  <a:extLst>
                    <a:ext uri="{9D8B030D-6E8A-4147-A177-3AD203B41FA5}">
                      <a16:colId xmlns:a16="http://schemas.microsoft.com/office/drawing/2014/main" val="3370713038"/>
                    </a:ext>
                  </a:extLst>
                </a:gridCol>
                <a:gridCol w="837376">
                  <a:extLst>
                    <a:ext uri="{9D8B030D-6E8A-4147-A177-3AD203B41FA5}">
                      <a16:colId xmlns:a16="http://schemas.microsoft.com/office/drawing/2014/main" val="3533184545"/>
                    </a:ext>
                  </a:extLst>
                </a:gridCol>
                <a:gridCol w="837376">
                  <a:extLst>
                    <a:ext uri="{9D8B030D-6E8A-4147-A177-3AD203B41FA5}">
                      <a16:colId xmlns:a16="http://schemas.microsoft.com/office/drawing/2014/main" val="2858446165"/>
                    </a:ext>
                  </a:extLst>
                </a:gridCol>
                <a:gridCol w="837376">
                  <a:extLst>
                    <a:ext uri="{9D8B030D-6E8A-4147-A177-3AD203B41FA5}">
                      <a16:colId xmlns:a16="http://schemas.microsoft.com/office/drawing/2014/main" val="1588834977"/>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13,742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9,829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11,583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9,062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12,688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13,115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11,036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18,520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18,247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17,706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14,669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20,590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graphicFrame>
        <p:nvGraphicFramePr>
          <p:cNvPr id="32" name="Table 31">
            <a:extLst>
              <a:ext uri="{FF2B5EF4-FFF2-40B4-BE49-F238E27FC236}">
                <a16:creationId xmlns:a16="http://schemas.microsoft.com/office/drawing/2014/main" id="{4D53D076-ADB3-B499-A000-4765EFF0E231}"/>
              </a:ext>
            </a:extLst>
          </p:cNvPr>
          <p:cNvGraphicFramePr>
            <a:graphicFrameLocks noGrp="1"/>
          </p:cNvGraphicFramePr>
          <p:nvPr/>
        </p:nvGraphicFramePr>
        <p:xfrm>
          <a:off x="-16182976" y="4864304"/>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674419101"/>
                    </a:ext>
                  </a:extLst>
                </a:gridCol>
                <a:gridCol w="837376">
                  <a:extLst>
                    <a:ext uri="{9D8B030D-6E8A-4147-A177-3AD203B41FA5}">
                      <a16:colId xmlns:a16="http://schemas.microsoft.com/office/drawing/2014/main" val="2385083303"/>
                    </a:ext>
                  </a:extLst>
                </a:gridCol>
                <a:gridCol w="837376">
                  <a:extLst>
                    <a:ext uri="{9D8B030D-6E8A-4147-A177-3AD203B41FA5}">
                      <a16:colId xmlns:a16="http://schemas.microsoft.com/office/drawing/2014/main" val="881614518"/>
                    </a:ext>
                  </a:extLst>
                </a:gridCol>
                <a:gridCol w="837376">
                  <a:extLst>
                    <a:ext uri="{9D8B030D-6E8A-4147-A177-3AD203B41FA5}">
                      <a16:colId xmlns:a16="http://schemas.microsoft.com/office/drawing/2014/main" val="3442856246"/>
                    </a:ext>
                  </a:extLst>
                </a:gridCol>
                <a:gridCol w="837376">
                  <a:extLst>
                    <a:ext uri="{9D8B030D-6E8A-4147-A177-3AD203B41FA5}">
                      <a16:colId xmlns:a16="http://schemas.microsoft.com/office/drawing/2014/main" val="3953194689"/>
                    </a:ext>
                  </a:extLst>
                </a:gridCol>
                <a:gridCol w="837376">
                  <a:extLst>
                    <a:ext uri="{9D8B030D-6E8A-4147-A177-3AD203B41FA5}">
                      <a16:colId xmlns:a16="http://schemas.microsoft.com/office/drawing/2014/main" val="1950487457"/>
                    </a:ext>
                  </a:extLst>
                </a:gridCol>
                <a:gridCol w="837376">
                  <a:extLst>
                    <a:ext uri="{9D8B030D-6E8A-4147-A177-3AD203B41FA5}">
                      <a16:colId xmlns:a16="http://schemas.microsoft.com/office/drawing/2014/main" val="3053953026"/>
                    </a:ext>
                  </a:extLst>
                </a:gridCol>
                <a:gridCol w="837376">
                  <a:extLst>
                    <a:ext uri="{9D8B030D-6E8A-4147-A177-3AD203B41FA5}">
                      <a16:colId xmlns:a16="http://schemas.microsoft.com/office/drawing/2014/main" val="528411161"/>
                    </a:ext>
                  </a:extLst>
                </a:gridCol>
                <a:gridCol w="837376">
                  <a:extLst>
                    <a:ext uri="{9D8B030D-6E8A-4147-A177-3AD203B41FA5}">
                      <a16:colId xmlns:a16="http://schemas.microsoft.com/office/drawing/2014/main" val="3490677614"/>
                    </a:ext>
                  </a:extLst>
                </a:gridCol>
                <a:gridCol w="837376">
                  <a:extLst>
                    <a:ext uri="{9D8B030D-6E8A-4147-A177-3AD203B41FA5}">
                      <a16:colId xmlns:a16="http://schemas.microsoft.com/office/drawing/2014/main" val="4070729832"/>
                    </a:ext>
                  </a:extLst>
                </a:gridCol>
                <a:gridCol w="837376">
                  <a:extLst>
                    <a:ext uri="{9D8B030D-6E8A-4147-A177-3AD203B41FA5}">
                      <a16:colId xmlns:a16="http://schemas.microsoft.com/office/drawing/2014/main" val="4204451540"/>
                    </a:ext>
                  </a:extLst>
                </a:gridCol>
                <a:gridCol w="837376">
                  <a:extLst>
                    <a:ext uri="{9D8B030D-6E8A-4147-A177-3AD203B41FA5}">
                      <a16:colId xmlns:a16="http://schemas.microsoft.com/office/drawing/2014/main" val="2079113722"/>
                    </a:ext>
                  </a:extLst>
                </a:gridCol>
                <a:gridCol w="837376">
                  <a:extLst>
                    <a:ext uri="{9D8B030D-6E8A-4147-A177-3AD203B41FA5}">
                      <a16:colId xmlns:a16="http://schemas.microsoft.com/office/drawing/2014/main" val="431921168"/>
                    </a:ext>
                  </a:extLst>
                </a:gridCol>
                <a:gridCol w="837376">
                  <a:extLst>
                    <a:ext uri="{9D8B030D-6E8A-4147-A177-3AD203B41FA5}">
                      <a16:colId xmlns:a16="http://schemas.microsoft.com/office/drawing/2014/main" val="1828273975"/>
                    </a:ext>
                  </a:extLst>
                </a:gridCol>
                <a:gridCol w="837376">
                  <a:extLst>
                    <a:ext uri="{9D8B030D-6E8A-4147-A177-3AD203B41FA5}">
                      <a16:colId xmlns:a16="http://schemas.microsoft.com/office/drawing/2014/main" val="716672445"/>
                    </a:ext>
                  </a:extLst>
                </a:gridCol>
                <a:gridCol w="837376">
                  <a:extLst>
                    <a:ext uri="{9D8B030D-6E8A-4147-A177-3AD203B41FA5}">
                      <a16:colId xmlns:a16="http://schemas.microsoft.com/office/drawing/2014/main" val="2727016315"/>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11,273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19,800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15,050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7,338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6,303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5,668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10,490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6,530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7,494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17,991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13,369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10,780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10,092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pic>
        <p:nvPicPr>
          <p:cNvPr id="7" name="Picture 6" descr="A blurry image of a colorful box&#10;&#10;Description automatically generated with medium confidence">
            <a:extLst>
              <a:ext uri="{FF2B5EF4-FFF2-40B4-BE49-F238E27FC236}">
                <a16:creationId xmlns:a16="http://schemas.microsoft.com/office/drawing/2014/main" id="{BFA07089-A030-6B86-0AED-52BF47B6CE50}"/>
              </a:ext>
            </a:extLst>
          </p:cNvPr>
          <p:cNvPicPr>
            <a:picLocks noChangeAspect="1"/>
          </p:cNvPicPr>
          <p:nvPr/>
        </p:nvPicPr>
        <p:blipFill>
          <a:blip r:embed="rId8"/>
          <a:srcRect l="15596" r="4207"/>
          <a:stretch/>
        </p:blipFill>
        <p:spPr>
          <a:xfrm>
            <a:off x="25362639" y="6654228"/>
            <a:ext cx="18384252" cy="3393482"/>
          </a:xfrm>
          <a:prstGeom prst="rect">
            <a:avLst/>
          </a:prstGeom>
        </p:spPr>
      </p:pic>
      <p:cxnSp>
        <p:nvCxnSpPr>
          <p:cNvPr id="17" name="Straight Connector 16">
            <a:extLst>
              <a:ext uri="{FF2B5EF4-FFF2-40B4-BE49-F238E27FC236}">
                <a16:creationId xmlns:a16="http://schemas.microsoft.com/office/drawing/2014/main" id="{7D93EC03-CCDB-5598-4C0D-3D0B2A8729BB}"/>
              </a:ext>
            </a:extLst>
          </p:cNvPr>
          <p:cNvCxnSpPr>
            <a:cxnSpLocks/>
          </p:cNvCxnSpPr>
          <p:nvPr/>
        </p:nvCxnSpPr>
        <p:spPr>
          <a:xfrm>
            <a:off x="25044792" y="10478054"/>
            <a:ext cx="17440751" cy="0"/>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DEE9F9A-7610-18CC-4F4F-E7F2FC0B1AD5}"/>
              </a:ext>
            </a:extLst>
          </p:cNvPr>
          <p:cNvSpPr txBox="1"/>
          <p:nvPr/>
        </p:nvSpPr>
        <p:spPr>
          <a:xfrm>
            <a:off x="32054442" y="10509840"/>
            <a:ext cx="1710725" cy="646331"/>
          </a:xfrm>
          <a:prstGeom prst="rect">
            <a:avLst/>
          </a:prstGeom>
          <a:noFill/>
        </p:spPr>
        <p:txBody>
          <a:bodyPr wrap="none" rtlCol="0">
            <a:spAutoFit/>
          </a:bodyPr>
          <a:lstStyle/>
          <a:p>
            <a:r>
              <a:rPr lang="en-US" sz="3600">
                <a:solidFill>
                  <a:schemeClr val="bg1"/>
                </a:solidFill>
              </a:rPr>
              <a:t>399.9 m</a:t>
            </a:r>
          </a:p>
        </p:txBody>
      </p:sp>
      <p:cxnSp>
        <p:nvCxnSpPr>
          <p:cNvPr id="19" name="Straight Connector 18">
            <a:extLst>
              <a:ext uri="{FF2B5EF4-FFF2-40B4-BE49-F238E27FC236}">
                <a16:creationId xmlns:a16="http://schemas.microsoft.com/office/drawing/2014/main" id="{E9EB1F69-409C-748C-319E-908BA1EDE4FD}"/>
              </a:ext>
            </a:extLst>
          </p:cNvPr>
          <p:cNvCxnSpPr>
            <a:cxnSpLocks/>
          </p:cNvCxnSpPr>
          <p:nvPr/>
        </p:nvCxnSpPr>
        <p:spPr>
          <a:xfrm>
            <a:off x="24855401" y="6969003"/>
            <a:ext cx="0" cy="3319188"/>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5640128-5860-2C7D-1CD0-7A4624DF7F94}"/>
              </a:ext>
            </a:extLst>
          </p:cNvPr>
          <p:cNvSpPr txBox="1"/>
          <p:nvPr/>
        </p:nvSpPr>
        <p:spPr>
          <a:xfrm>
            <a:off x="24913055" y="8815433"/>
            <a:ext cx="1192955" cy="523220"/>
          </a:xfrm>
          <a:prstGeom prst="rect">
            <a:avLst/>
          </a:prstGeom>
          <a:noFill/>
        </p:spPr>
        <p:txBody>
          <a:bodyPr wrap="none" rtlCol="0">
            <a:spAutoFit/>
          </a:bodyPr>
          <a:lstStyle/>
          <a:p>
            <a:r>
              <a:rPr lang="en-US" sz="2800">
                <a:solidFill>
                  <a:schemeClr val="bg1"/>
                </a:solidFill>
              </a:rPr>
              <a:t>61.3 m</a:t>
            </a:r>
          </a:p>
        </p:txBody>
      </p:sp>
      <p:pic>
        <p:nvPicPr>
          <p:cNvPr id="22" name="Picture 21" descr="A football field with a white circle&#10;&#10;Description automatically generated">
            <a:extLst>
              <a:ext uri="{FF2B5EF4-FFF2-40B4-BE49-F238E27FC236}">
                <a16:creationId xmlns:a16="http://schemas.microsoft.com/office/drawing/2014/main" id="{26C5A43F-46B9-BB4D-622F-8E62C8566FF3}"/>
              </a:ext>
            </a:extLst>
          </p:cNvPr>
          <p:cNvPicPr>
            <a:picLocks noChangeAspect="1"/>
          </p:cNvPicPr>
          <p:nvPr/>
        </p:nvPicPr>
        <p:blipFill>
          <a:blip r:embed="rId9"/>
          <a:stretch>
            <a:fillRect/>
          </a:stretch>
        </p:blipFill>
        <p:spPr>
          <a:xfrm>
            <a:off x="31882161" y="3464088"/>
            <a:ext cx="4117914" cy="2651414"/>
          </a:xfrm>
          <a:prstGeom prst="rect">
            <a:avLst/>
          </a:prstGeom>
          <a:ln w="25400">
            <a:solidFill>
              <a:schemeClr val="bg1"/>
            </a:solidFill>
          </a:ln>
        </p:spPr>
      </p:pic>
      <p:pic>
        <p:nvPicPr>
          <p:cNvPr id="23" name="Picture 22" descr="A football field with a white circle&#10;&#10;Description automatically generated">
            <a:extLst>
              <a:ext uri="{FF2B5EF4-FFF2-40B4-BE49-F238E27FC236}">
                <a16:creationId xmlns:a16="http://schemas.microsoft.com/office/drawing/2014/main" id="{9057CE3F-C28E-0A59-7448-858880346CDF}"/>
              </a:ext>
            </a:extLst>
          </p:cNvPr>
          <p:cNvPicPr>
            <a:picLocks noChangeAspect="1"/>
          </p:cNvPicPr>
          <p:nvPr/>
        </p:nvPicPr>
        <p:blipFill>
          <a:blip r:embed="rId9"/>
          <a:stretch>
            <a:fillRect/>
          </a:stretch>
        </p:blipFill>
        <p:spPr>
          <a:xfrm>
            <a:off x="41687934" y="3593070"/>
            <a:ext cx="4117914" cy="2651414"/>
          </a:xfrm>
          <a:prstGeom prst="rect">
            <a:avLst/>
          </a:prstGeom>
          <a:ln w="25400">
            <a:solidFill>
              <a:schemeClr val="bg1"/>
            </a:solidFill>
          </a:ln>
        </p:spPr>
      </p:pic>
      <p:pic>
        <p:nvPicPr>
          <p:cNvPr id="24" name="Picture 23" descr="A football field with a white circle&#10;&#10;Description automatically generated">
            <a:extLst>
              <a:ext uri="{FF2B5EF4-FFF2-40B4-BE49-F238E27FC236}">
                <a16:creationId xmlns:a16="http://schemas.microsoft.com/office/drawing/2014/main" id="{B0E84A53-1FDB-20F3-83FC-D23AE4AE284B}"/>
              </a:ext>
            </a:extLst>
          </p:cNvPr>
          <p:cNvPicPr>
            <a:picLocks noChangeAspect="1"/>
          </p:cNvPicPr>
          <p:nvPr/>
        </p:nvPicPr>
        <p:blipFill>
          <a:blip r:embed="rId9"/>
          <a:stretch>
            <a:fillRect/>
          </a:stretch>
        </p:blipFill>
        <p:spPr>
          <a:xfrm>
            <a:off x="47894346" y="3330287"/>
            <a:ext cx="4117914" cy="2651414"/>
          </a:xfrm>
          <a:prstGeom prst="rect">
            <a:avLst/>
          </a:prstGeom>
          <a:ln w="25400">
            <a:solidFill>
              <a:schemeClr val="bg1"/>
            </a:solidFill>
          </a:ln>
        </p:spPr>
      </p:pic>
      <p:pic>
        <p:nvPicPr>
          <p:cNvPr id="25" name="Picture 24" descr="A football field with a white circle&#10;&#10;Description automatically generated">
            <a:extLst>
              <a:ext uri="{FF2B5EF4-FFF2-40B4-BE49-F238E27FC236}">
                <a16:creationId xmlns:a16="http://schemas.microsoft.com/office/drawing/2014/main" id="{CDE51023-D44B-0CBF-3616-B68445B115F3}"/>
              </a:ext>
            </a:extLst>
          </p:cNvPr>
          <p:cNvPicPr>
            <a:picLocks noChangeAspect="1"/>
          </p:cNvPicPr>
          <p:nvPr/>
        </p:nvPicPr>
        <p:blipFill>
          <a:blip r:embed="rId9"/>
          <a:stretch>
            <a:fillRect/>
          </a:stretch>
        </p:blipFill>
        <p:spPr>
          <a:xfrm>
            <a:off x="61106910" y="3350490"/>
            <a:ext cx="4117914" cy="2651414"/>
          </a:xfrm>
          <a:prstGeom prst="rect">
            <a:avLst/>
          </a:prstGeom>
          <a:ln w="25400">
            <a:solidFill>
              <a:schemeClr val="bg1"/>
            </a:solidFill>
          </a:ln>
        </p:spPr>
      </p:pic>
      <p:sp>
        <p:nvSpPr>
          <p:cNvPr id="26" name="TextBox 25">
            <a:extLst>
              <a:ext uri="{FF2B5EF4-FFF2-40B4-BE49-F238E27FC236}">
                <a16:creationId xmlns:a16="http://schemas.microsoft.com/office/drawing/2014/main" id="{29C92513-BA3C-FC39-8537-E984673CDA68}"/>
              </a:ext>
            </a:extLst>
          </p:cNvPr>
          <p:cNvSpPr txBox="1"/>
          <p:nvPr/>
        </p:nvSpPr>
        <p:spPr>
          <a:xfrm>
            <a:off x="1136222" y="4955356"/>
            <a:ext cx="2441694" cy="584775"/>
          </a:xfrm>
          <a:prstGeom prst="rect">
            <a:avLst/>
          </a:prstGeom>
          <a:noFill/>
        </p:spPr>
        <p:txBody>
          <a:bodyPr wrap="none" rtlCol="0">
            <a:spAutoFit/>
          </a:bodyPr>
          <a:lstStyle/>
          <a:p>
            <a:r>
              <a:rPr lang="en-US" sz="3200" b="1">
                <a:solidFill>
                  <a:schemeClr val="bg1"/>
                </a:solidFill>
                <a:latin typeface="Helvetica" pitchFamily="2" charset="0"/>
              </a:rPr>
              <a:t>MSC  IRINA</a:t>
            </a:r>
          </a:p>
        </p:txBody>
      </p:sp>
      <p:pic>
        <p:nvPicPr>
          <p:cNvPr id="8" name="Picture 7" descr="A large container ship in the water&#10;&#10;Description automatically generated">
            <a:extLst>
              <a:ext uri="{FF2B5EF4-FFF2-40B4-BE49-F238E27FC236}">
                <a16:creationId xmlns:a16="http://schemas.microsoft.com/office/drawing/2014/main" id="{9239A03E-5599-933F-5D30-E01D6008F42F}"/>
              </a:ext>
            </a:extLst>
          </p:cNvPr>
          <p:cNvPicPr>
            <a:picLocks noChangeAspect="1"/>
          </p:cNvPicPr>
          <p:nvPr/>
        </p:nvPicPr>
        <p:blipFill>
          <a:blip r:embed="rId10"/>
          <a:srcRect t="90236" r="62539"/>
          <a:stretch/>
        </p:blipFill>
        <p:spPr>
          <a:xfrm>
            <a:off x="6439972" y="9336683"/>
            <a:ext cx="5284019" cy="838374"/>
          </a:xfrm>
          <a:prstGeom prst="rect">
            <a:avLst/>
          </a:prstGeom>
          <a:effectLst>
            <a:softEdge rad="96586"/>
          </a:effectLst>
        </p:spPr>
      </p:pic>
      <p:pic>
        <p:nvPicPr>
          <p:cNvPr id="27" name="Picture 26" descr="A large container ship in the water&#10;&#10;Description automatically generated">
            <a:extLst>
              <a:ext uri="{FF2B5EF4-FFF2-40B4-BE49-F238E27FC236}">
                <a16:creationId xmlns:a16="http://schemas.microsoft.com/office/drawing/2014/main" id="{F5AAB648-CD26-1AE8-C3ED-8290D90A5E3F}"/>
              </a:ext>
            </a:extLst>
          </p:cNvPr>
          <p:cNvPicPr>
            <a:picLocks noChangeAspect="1"/>
          </p:cNvPicPr>
          <p:nvPr/>
        </p:nvPicPr>
        <p:blipFill>
          <a:blip r:embed="rId10"/>
          <a:srcRect t="90236" r="62539"/>
          <a:stretch/>
        </p:blipFill>
        <p:spPr>
          <a:xfrm flipH="1">
            <a:off x="11490772" y="9331608"/>
            <a:ext cx="8248098" cy="838374"/>
          </a:xfrm>
          <a:prstGeom prst="rect">
            <a:avLst/>
          </a:prstGeom>
          <a:effectLst>
            <a:softEdge rad="38776"/>
          </a:effectLst>
        </p:spPr>
      </p:pic>
      <p:sp>
        <p:nvSpPr>
          <p:cNvPr id="28" name="TextBox 27">
            <a:extLst>
              <a:ext uri="{FF2B5EF4-FFF2-40B4-BE49-F238E27FC236}">
                <a16:creationId xmlns:a16="http://schemas.microsoft.com/office/drawing/2014/main" id="{90D876ED-CAB1-3C0A-05B9-E3E142627658}"/>
              </a:ext>
            </a:extLst>
          </p:cNvPr>
          <p:cNvSpPr txBox="1"/>
          <p:nvPr/>
        </p:nvSpPr>
        <p:spPr>
          <a:xfrm>
            <a:off x="1075410" y="5879920"/>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2</a:t>
            </a:r>
            <a:endParaRPr lang="en-US" sz="7200" b="1">
              <a:solidFill>
                <a:schemeClr val="bg1"/>
              </a:solidFill>
              <a:latin typeface="Helvetica" pitchFamily="2" charset="0"/>
            </a:endParaRPr>
          </a:p>
        </p:txBody>
      </p:sp>
      <p:sp>
        <p:nvSpPr>
          <p:cNvPr id="29" name="TextBox 28">
            <a:extLst>
              <a:ext uri="{FF2B5EF4-FFF2-40B4-BE49-F238E27FC236}">
                <a16:creationId xmlns:a16="http://schemas.microsoft.com/office/drawing/2014/main" id="{5FC332D5-BE24-F692-B1F0-62A1FC3C6A60}"/>
              </a:ext>
            </a:extLst>
          </p:cNvPr>
          <p:cNvSpPr txBox="1"/>
          <p:nvPr/>
        </p:nvSpPr>
        <p:spPr>
          <a:xfrm>
            <a:off x="1485464" y="5879920"/>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4</a:t>
            </a:r>
            <a:endParaRPr lang="en-US" sz="7200" b="1">
              <a:solidFill>
                <a:schemeClr val="bg1"/>
              </a:solidFill>
              <a:latin typeface="Helvetica" pitchFamily="2" charset="0"/>
            </a:endParaRPr>
          </a:p>
        </p:txBody>
      </p:sp>
      <p:sp>
        <p:nvSpPr>
          <p:cNvPr id="33" name="TextBox 32">
            <a:extLst>
              <a:ext uri="{FF2B5EF4-FFF2-40B4-BE49-F238E27FC236}">
                <a16:creationId xmlns:a16="http://schemas.microsoft.com/office/drawing/2014/main" id="{4E922A0A-D34E-CFCE-B279-6360C6A96C19}"/>
              </a:ext>
            </a:extLst>
          </p:cNvPr>
          <p:cNvSpPr txBox="1"/>
          <p:nvPr/>
        </p:nvSpPr>
        <p:spPr>
          <a:xfrm>
            <a:off x="2003004" y="5871141"/>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3</a:t>
            </a:r>
          </a:p>
        </p:txBody>
      </p:sp>
      <p:sp>
        <p:nvSpPr>
          <p:cNvPr id="34" name="TextBox 33">
            <a:extLst>
              <a:ext uri="{FF2B5EF4-FFF2-40B4-BE49-F238E27FC236}">
                <a16:creationId xmlns:a16="http://schemas.microsoft.com/office/drawing/2014/main" id="{21DFA9AD-8AFC-EAD5-E62A-571EF704EEF4}"/>
              </a:ext>
            </a:extLst>
          </p:cNvPr>
          <p:cNvSpPr txBox="1"/>
          <p:nvPr/>
        </p:nvSpPr>
        <p:spPr>
          <a:xfrm>
            <a:off x="2876241" y="5871141"/>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6</a:t>
            </a:r>
          </a:p>
        </p:txBody>
      </p:sp>
      <p:sp>
        <p:nvSpPr>
          <p:cNvPr id="35" name="TextBox 34">
            <a:extLst>
              <a:ext uri="{FF2B5EF4-FFF2-40B4-BE49-F238E27FC236}">
                <a16:creationId xmlns:a16="http://schemas.microsoft.com/office/drawing/2014/main" id="{8A4AA29D-3006-8DD0-24B1-758D20072861}"/>
              </a:ext>
            </a:extLst>
          </p:cNvPr>
          <p:cNvSpPr txBox="1"/>
          <p:nvPr/>
        </p:nvSpPr>
        <p:spPr>
          <a:xfrm>
            <a:off x="2417644" y="5880777"/>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4</a:t>
            </a:r>
          </a:p>
        </p:txBody>
      </p:sp>
      <p:sp>
        <p:nvSpPr>
          <p:cNvPr id="36" name="TextBox 35">
            <a:extLst>
              <a:ext uri="{FF2B5EF4-FFF2-40B4-BE49-F238E27FC236}">
                <a16:creationId xmlns:a16="http://schemas.microsoft.com/office/drawing/2014/main" id="{E3E979C2-888A-37C9-BE65-3C406950CD03}"/>
              </a:ext>
            </a:extLst>
          </p:cNvPr>
          <p:cNvSpPr txBox="1"/>
          <p:nvPr/>
        </p:nvSpPr>
        <p:spPr>
          <a:xfrm>
            <a:off x="1910417" y="6110032"/>
            <a:ext cx="34176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b="1">
                <a:solidFill>
                  <a:schemeClr val="bg1"/>
                </a:solidFill>
                <a:latin typeface="Helvetica" pitchFamily="2" charset="0"/>
              </a:rPr>
              <a:t>,</a:t>
            </a:r>
            <a:endParaRPr lang="en-US" sz="5400" b="1">
              <a:solidFill>
                <a:schemeClr val="bg1"/>
              </a:solidFill>
              <a:latin typeface="Helvetica" pitchFamily="2" charset="0"/>
            </a:endParaRPr>
          </a:p>
        </p:txBody>
      </p:sp>
      <p:grpSp>
        <p:nvGrpSpPr>
          <p:cNvPr id="37" name="Group 36">
            <a:extLst>
              <a:ext uri="{FF2B5EF4-FFF2-40B4-BE49-F238E27FC236}">
                <a16:creationId xmlns:a16="http://schemas.microsoft.com/office/drawing/2014/main" id="{E86FA239-55E1-935B-7B72-3F4BCECA6EA8}"/>
              </a:ext>
            </a:extLst>
          </p:cNvPr>
          <p:cNvGrpSpPr/>
          <p:nvPr/>
        </p:nvGrpSpPr>
        <p:grpSpPr>
          <a:xfrm>
            <a:off x="3657906" y="6043771"/>
            <a:ext cx="1481496" cy="590378"/>
            <a:chOff x="1395910" y="2724859"/>
            <a:chExt cx="1481496" cy="590378"/>
          </a:xfrm>
        </p:grpSpPr>
        <p:sp>
          <p:nvSpPr>
            <p:cNvPr id="38" name="TextBox 37">
              <a:extLst>
                <a:ext uri="{FF2B5EF4-FFF2-40B4-BE49-F238E27FC236}">
                  <a16:creationId xmlns:a16="http://schemas.microsoft.com/office/drawing/2014/main" id="{5189C9A1-0186-8B96-4506-610EBE8884A4}"/>
                </a:ext>
              </a:extLst>
            </p:cNvPr>
            <p:cNvSpPr txBox="1"/>
            <p:nvPr/>
          </p:nvSpPr>
          <p:spPr>
            <a:xfrm>
              <a:off x="1402633" y="2724859"/>
              <a:ext cx="530915" cy="400110"/>
            </a:xfrm>
            <a:prstGeom prst="rect">
              <a:avLst/>
            </a:prstGeom>
            <a:noFill/>
          </p:spPr>
          <p:txBody>
            <a:bodyPr wrap="none" rtlCol="0">
              <a:spAutoFit/>
            </a:bodyPr>
            <a:lstStyle/>
            <a:p>
              <a:r>
                <a:rPr lang="en-US" sz="2000" b="1">
                  <a:solidFill>
                    <a:schemeClr val="bg2">
                      <a:lumMod val="90000"/>
                    </a:schemeClr>
                  </a:solidFill>
                  <a:latin typeface="Helvetica" pitchFamily="2" charset="0"/>
                </a:rPr>
                <a:t>20'</a:t>
              </a:r>
            </a:p>
          </p:txBody>
        </p:sp>
        <p:sp>
          <p:nvSpPr>
            <p:cNvPr id="40" name="TextBox 39">
              <a:extLst>
                <a:ext uri="{FF2B5EF4-FFF2-40B4-BE49-F238E27FC236}">
                  <a16:creationId xmlns:a16="http://schemas.microsoft.com/office/drawing/2014/main" id="{1EE6F55D-8DD3-253D-CB17-3B48941F8F55}"/>
                </a:ext>
              </a:extLst>
            </p:cNvPr>
            <p:cNvSpPr txBox="1"/>
            <p:nvPr/>
          </p:nvSpPr>
          <p:spPr>
            <a:xfrm>
              <a:off x="1395910" y="2915127"/>
              <a:ext cx="1481496" cy="400110"/>
            </a:xfrm>
            <a:prstGeom prst="rect">
              <a:avLst/>
            </a:prstGeom>
            <a:noFill/>
          </p:spPr>
          <p:txBody>
            <a:bodyPr wrap="none" rtlCol="0">
              <a:spAutoFit/>
            </a:bodyPr>
            <a:lstStyle/>
            <a:p>
              <a:r>
                <a:rPr lang="en-US" sz="2000" b="1">
                  <a:solidFill>
                    <a:schemeClr val="bg2">
                      <a:lumMod val="90000"/>
                    </a:schemeClr>
                  </a:solidFill>
                  <a:latin typeface="Helvetica" pitchFamily="2" charset="0"/>
                </a:rPr>
                <a:t>containers</a:t>
              </a:r>
            </a:p>
          </p:txBody>
        </p:sp>
      </p:grpSp>
      <p:sp>
        <p:nvSpPr>
          <p:cNvPr id="41" name="TextBox 40">
            <a:extLst>
              <a:ext uri="{FF2B5EF4-FFF2-40B4-BE49-F238E27FC236}">
                <a16:creationId xmlns:a16="http://schemas.microsoft.com/office/drawing/2014/main" id="{10BD37AB-8574-DDE6-3DF3-649A62D12E79}"/>
              </a:ext>
            </a:extLst>
          </p:cNvPr>
          <p:cNvSpPr txBox="1"/>
          <p:nvPr/>
        </p:nvSpPr>
        <p:spPr>
          <a:xfrm>
            <a:off x="3372874" y="5843164"/>
            <a:ext cx="468398" cy="830997"/>
          </a:xfrm>
          <a:prstGeom prst="rect">
            <a:avLst/>
          </a:prstGeom>
          <a:noFill/>
        </p:spPr>
        <p:txBody>
          <a:bodyPr wrap="none" rtlCol="0">
            <a:spAutoFit/>
          </a:bodyPr>
          <a:lstStyle/>
          <a:p>
            <a:r>
              <a:rPr lang="en-US" sz="4800">
                <a:solidFill>
                  <a:srgbClr val="FFC002"/>
                </a:solidFill>
              </a:rPr>
              <a:t>|</a:t>
            </a:r>
          </a:p>
        </p:txBody>
      </p:sp>
      <p:sp>
        <p:nvSpPr>
          <p:cNvPr id="42" name="AutoShape 4" descr="Shipping Container; Orange Images | Free Photos, PNG Stickers, Wallpapers &amp;  Backgrounds - rawpixel">
            <a:extLst>
              <a:ext uri="{FF2B5EF4-FFF2-40B4-BE49-F238E27FC236}">
                <a16:creationId xmlns:a16="http://schemas.microsoft.com/office/drawing/2014/main" id="{DBE24491-690F-F948-52C2-6721E3293175}"/>
              </a:ext>
            </a:extLst>
          </p:cNvPr>
          <p:cNvSpPr>
            <a:spLocks noChangeAspect="1" noChangeArrowheads="1"/>
          </p:cNvSpPr>
          <p:nvPr/>
        </p:nvSpPr>
        <p:spPr bwMode="auto">
          <a:xfrm>
            <a:off x="11338372" y="64817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3" name="Picture 42" descr="A close-up of a container&#10;&#10;Description automatically generated">
            <a:extLst>
              <a:ext uri="{FF2B5EF4-FFF2-40B4-BE49-F238E27FC236}">
                <a16:creationId xmlns:a16="http://schemas.microsoft.com/office/drawing/2014/main" id="{1B552F9C-1BF3-4A31-DFDB-4B97B6CF335A}"/>
              </a:ext>
            </a:extLst>
          </p:cNvPr>
          <p:cNvPicPr>
            <a:picLocks noChangeAspect="1"/>
          </p:cNvPicPr>
          <p:nvPr/>
        </p:nvPicPr>
        <p:blipFill>
          <a:blip r:embed="rId11"/>
          <a:stretch>
            <a:fillRect/>
          </a:stretch>
        </p:blipFill>
        <p:spPr>
          <a:xfrm>
            <a:off x="921058" y="7122488"/>
            <a:ext cx="5379107" cy="3568143"/>
          </a:xfrm>
          <a:prstGeom prst="rect">
            <a:avLst/>
          </a:prstGeom>
          <a:effectLst>
            <a:outerShdw blurRad="50800" dist="104819" dir="2700000" algn="tl" rotWithShape="0">
              <a:prstClr val="black">
                <a:alpha val="40000"/>
              </a:prstClr>
            </a:outerShdw>
          </a:effectLst>
        </p:spPr>
      </p:pic>
      <p:sp>
        <p:nvSpPr>
          <p:cNvPr id="44" name="TextBox 43">
            <a:extLst>
              <a:ext uri="{FF2B5EF4-FFF2-40B4-BE49-F238E27FC236}">
                <a16:creationId xmlns:a16="http://schemas.microsoft.com/office/drawing/2014/main" id="{11AD3E33-E94B-89B4-0579-21AB7B9D52D0}"/>
              </a:ext>
            </a:extLst>
          </p:cNvPr>
          <p:cNvSpPr txBox="1"/>
          <p:nvPr/>
        </p:nvSpPr>
        <p:spPr>
          <a:xfrm>
            <a:off x="1132226" y="5409957"/>
            <a:ext cx="1468672"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a:solidFill>
                  <a:srgbClr val="FFC002"/>
                </a:solidFill>
                <a:latin typeface="Helvetica" pitchFamily="2" charset="0"/>
              </a:rPr>
              <a:t>Capacity</a:t>
            </a:r>
          </a:p>
        </p:txBody>
      </p:sp>
      <p:pic>
        <p:nvPicPr>
          <p:cNvPr id="46" name="Picture 45" descr="A large container ship in the water&#10;&#10;Description automatically generated">
            <a:extLst>
              <a:ext uri="{FF2B5EF4-FFF2-40B4-BE49-F238E27FC236}">
                <a16:creationId xmlns:a16="http://schemas.microsoft.com/office/drawing/2014/main" id="{BBB10F85-E5D0-A647-7AA9-918DE6EA1E2A}"/>
              </a:ext>
            </a:extLst>
          </p:cNvPr>
          <p:cNvPicPr>
            <a:picLocks noChangeAspect="1"/>
          </p:cNvPicPr>
          <p:nvPr/>
        </p:nvPicPr>
        <p:blipFill>
          <a:blip r:embed="rId10"/>
          <a:srcRect t="90236" r="62539"/>
          <a:stretch/>
        </p:blipFill>
        <p:spPr>
          <a:xfrm>
            <a:off x="7947846" y="9222825"/>
            <a:ext cx="1856003" cy="838374"/>
          </a:xfrm>
          <a:prstGeom prst="ellipse">
            <a:avLst/>
          </a:prstGeom>
          <a:effectLst>
            <a:softEdge rad="96586"/>
          </a:effectLst>
        </p:spPr>
      </p:pic>
      <p:pic>
        <p:nvPicPr>
          <p:cNvPr id="50" name="Picture 49" descr="A large container ship in the water&#10;&#10;Description automatically generated">
            <a:extLst>
              <a:ext uri="{FF2B5EF4-FFF2-40B4-BE49-F238E27FC236}">
                <a16:creationId xmlns:a16="http://schemas.microsoft.com/office/drawing/2014/main" id="{D428B3A4-F6C0-BCEF-81B2-5B106179BC7F}"/>
              </a:ext>
            </a:extLst>
          </p:cNvPr>
          <p:cNvPicPr>
            <a:picLocks noChangeAspect="1"/>
          </p:cNvPicPr>
          <p:nvPr/>
        </p:nvPicPr>
        <p:blipFill>
          <a:blip r:embed="rId10"/>
          <a:srcRect t="90236" r="62539"/>
          <a:stretch/>
        </p:blipFill>
        <p:spPr>
          <a:xfrm flipH="1">
            <a:off x="15056402" y="9326533"/>
            <a:ext cx="8248098" cy="838374"/>
          </a:xfrm>
          <a:prstGeom prst="rect">
            <a:avLst/>
          </a:prstGeom>
          <a:effectLst>
            <a:softEdge rad="38776"/>
          </a:effectLst>
        </p:spPr>
      </p:pic>
      <p:pic>
        <p:nvPicPr>
          <p:cNvPr id="47" name="Picture 46" descr="A large container ship with many stacked containers&#10;&#10;Description automatically generated">
            <a:extLst>
              <a:ext uri="{FF2B5EF4-FFF2-40B4-BE49-F238E27FC236}">
                <a16:creationId xmlns:a16="http://schemas.microsoft.com/office/drawing/2014/main" id="{31C9E682-F106-B91A-8636-E647D6E908F3}"/>
              </a:ext>
            </a:extLst>
          </p:cNvPr>
          <p:cNvPicPr>
            <a:picLocks noChangeAspect="1"/>
          </p:cNvPicPr>
          <p:nvPr/>
        </p:nvPicPr>
        <p:blipFill>
          <a:blip r:embed="rId12"/>
          <a:stretch>
            <a:fillRect/>
          </a:stretch>
        </p:blipFill>
        <p:spPr>
          <a:xfrm>
            <a:off x="10718972" y="4111452"/>
            <a:ext cx="8102704" cy="5833947"/>
          </a:xfrm>
          <a:prstGeom prst="rect">
            <a:avLst/>
          </a:prstGeom>
        </p:spPr>
      </p:pic>
      <p:sp>
        <p:nvSpPr>
          <p:cNvPr id="52" name="Rectangle 51">
            <a:extLst>
              <a:ext uri="{FF2B5EF4-FFF2-40B4-BE49-F238E27FC236}">
                <a16:creationId xmlns:a16="http://schemas.microsoft.com/office/drawing/2014/main" id="{ED92A02D-EDAF-7105-3E65-E37E27433276}"/>
              </a:ext>
            </a:extLst>
          </p:cNvPr>
          <p:cNvSpPr/>
          <p:nvPr/>
        </p:nvSpPr>
        <p:spPr>
          <a:xfrm>
            <a:off x="23399726" y="-693683"/>
            <a:ext cx="984273" cy="12938879"/>
          </a:xfrm>
          <a:prstGeom prst="rect">
            <a:avLst/>
          </a:prstGeom>
          <a:solidFill>
            <a:srgbClr val="3B3B3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Tree>
    <p:extLst>
      <p:ext uri="{BB962C8B-B14F-4D97-AF65-F5344CB8AC3E}">
        <p14:creationId xmlns:p14="http://schemas.microsoft.com/office/powerpoint/2010/main" val="402947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300"/>
                                        <p:tgtEl>
                                          <p:spTgt spid="2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300"/>
                                        <p:tgtEl>
                                          <p:spTgt spid="29"/>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300"/>
                                        <p:tgtEl>
                                          <p:spTgt spid="36"/>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300"/>
                                        <p:tgtEl>
                                          <p:spTgt spid="33"/>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300"/>
                                        <p:tgtEl>
                                          <p:spTgt spid="34"/>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2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42" presetClass="path" presetSubtype="0" accel="50000" decel="50000" fill="hold" nodeType="withEffect">
                                  <p:stCondLst>
                                    <p:cond delay="0"/>
                                  </p:stCondLst>
                                  <p:childTnLst>
                                    <p:animMotion origin="layout" path="M 8.33333E-7 -4.25926E-6 L 0.61055 -0.00138 " pathEditMode="relative" rAng="0" ptsTypes="AA">
                                      <p:cBhvr>
                                        <p:cTn id="30" dur="7500" fill="hold"/>
                                        <p:tgtEl>
                                          <p:spTgt spid="47"/>
                                        </p:tgtEl>
                                        <p:attrNameLst>
                                          <p:attrName>ppt_x</p:attrName>
                                          <p:attrName>ppt_y</p:attrName>
                                        </p:attrNameLst>
                                      </p:cBhvr>
                                      <p:rCtr x="30527"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3" grpId="0"/>
      <p:bldP spid="34" grpId="0"/>
      <p:bldP spid="35" grpId="0"/>
      <p:bldP spid="36"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8EEC7-CE70-7593-85B3-9706995D971C}"/>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7535B90D-F569-5DB2-B871-3CB2815C16B5}"/>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7889"/>
            <a:ext cx="24384000" cy="13778561"/>
          </a:xfrm>
          <a:prstGeom prst="rect">
            <a:avLst/>
          </a:prstGeom>
        </p:spPr>
      </p:pic>
      <p:sp>
        <p:nvSpPr>
          <p:cNvPr id="30" name="Rectangle 29">
            <a:extLst>
              <a:ext uri="{FF2B5EF4-FFF2-40B4-BE49-F238E27FC236}">
                <a16:creationId xmlns:a16="http://schemas.microsoft.com/office/drawing/2014/main" id="{6C00D18C-7C3D-4038-62C6-DED2DECEEF1E}"/>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BF00CFC6-FC91-4C3B-9CFD-0CD047A1CB2A}"/>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A18553D1-3BC7-2578-C8DB-F52FF40ED040}"/>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C5518074-1F37-7121-752C-2BF2B855F57D}"/>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386814FC-D919-300B-BE49-308DF85C7DDE}"/>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B5006D7B-10C0-4751-F4B8-7F7675DB165F}"/>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87FC0585-7EEA-7A49-A749-6D55C03519AF}"/>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BBC27BBF-FB69-73E8-8C1D-3A1202B2E7DB}"/>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A08EFD7E-4003-9FF1-0FAC-66FD2AD45D18}"/>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cxnSp>
        <p:nvCxnSpPr>
          <p:cNvPr id="39" name="Straight Connector 38">
            <a:extLst>
              <a:ext uri="{FF2B5EF4-FFF2-40B4-BE49-F238E27FC236}">
                <a16:creationId xmlns:a16="http://schemas.microsoft.com/office/drawing/2014/main" id="{B954DB11-A062-545B-0CEF-E9B9B695AAD1}"/>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742665A7-5B33-3FC3-8887-8378C2F24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486" y="1806491"/>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3C995C0D-6530-84F1-D98C-CE02B38F679F}"/>
              </a:ext>
            </a:extLst>
          </p:cNvPr>
          <p:cNvSpPr txBox="1"/>
          <p:nvPr/>
        </p:nvSpPr>
        <p:spPr>
          <a:xfrm>
            <a:off x="861185" y="3914199"/>
            <a:ext cx="2380215" cy="584775"/>
          </a:xfrm>
          <a:prstGeom prst="rect">
            <a:avLst/>
          </a:prstGeom>
          <a:noFill/>
          <a:effectLst>
            <a:softEdge rad="65707"/>
          </a:effectLst>
        </p:spPr>
        <p:txBody>
          <a:bodyPr wrap="square" rtlCol="0">
            <a:spAutoFit/>
          </a:bodyPr>
          <a:lstStyle/>
          <a:p>
            <a:pPr algn="ctr"/>
            <a:r>
              <a:rPr lang="en-US" sz="1600" spc="150" dirty="0">
                <a:solidFill>
                  <a:schemeClr val="bg1"/>
                </a:solidFill>
                <a:latin typeface="Avenir Next Medium" panose="020B0503020202020204" pitchFamily="34" charset="0"/>
              </a:rPr>
              <a:t>REPUBLIC OF MOLDOVA</a:t>
            </a:r>
          </a:p>
        </p:txBody>
      </p:sp>
      <p:graphicFrame>
        <p:nvGraphicFramePr>
          <p:cNvPr id="7173" name="Table 7172">
            <a:extLst>
              <a:ext uri="{FF2B5EF4-FFF2-40B4-BE49-F238E27FC236}">
                <a16:creationId xmlns:a16="http://schemas.microsoft.com/office/drawing/2014/main" id="{511EE4E8-75FC-2D4C-83AF-7601624D348B}"/>
              </a:ext>
            </a:extLst>
          </p:cNvPr>
          <p:cNvGraphicFramePr>
            <a:graphicFrameLocks noGrp="1"/>
          </p:cNvGraphicFramePr>
          <p:nvPr/>
        </p:nvGraphicFramePr>
        <p:xfrm>
          <a:off x="-18512274" y="9338653"/>
          <a:ext cx="17582376" cy="659130"/>
        </p:xfrm>
        <a:graphic>
          <a:graphicData uri="http://schemas.openxmlformats.org/drawingml/2006/table">
            <a:tbl>
              <a:tblPr>
                <a:tableStyleId>{5940675A-B579-460E-94D1-54222C63F5DA}</a:tableStyleId>
              </a:tblPr>
              <a:tblGrid>
                <a:gridCol w="1320469">
                  <a:extLst>
                    <a:ext uri="{9D8B030D-6E8A-4147-A177-3AD203B41FA5}">
                      <a16:colId xmlns:a16="http://schemas.microsoft.com/office/drawing/2014/main" val="448356001"/>
                    </a:ext>
                  </a:extLst>
                </a:gridCol>
                <a:gridCol w="686727">
                  <a:extLst>
                    <a:ext uri="{9D8B030D-6E8A-4147-A177-3AD203B41FA5}">
                      <a16:colId xmlns:a16="http://schemas.microsoft.com/office/drawing/2014/main" val="3524096564"/>
                    </a:ext>
                  </a:extLst>
                </a:gridCol>
                <a:gridCol w="703909">
                  <a:extLst>
                    <a:ext uri="{9D8B030D-6E8A-4147-A177-3AD203B41FA5}">
                      <a16:colId xmlns:a16="http://schemas.microsoft.com/office/drawing/2014/main" val="3526361569"/>
                    </a:ext>
                  </a:extLst>
                </a:gridCol>
                <a:gridCol w="751904">
                  <a:extLst>
                    <a:ext uri="{9D8B030D-6E8A-4147-A177-3AD203B41FA5}">
                      <a16:colId xmlns:a16="http://schemas.microsoft.com/office/drawing/2014/main" val="178812571"/>
                    </a:ext>
                  </a:extLst>
                </a:gridCol>
                <a:gridCol w="703909">
                  <a:extLst>
                    <a:ext uri="{9D8B030D-6E8A-4147-A177-3AD203B41FA5}">
                      <a16:colId xmlns:a16="http://schemas.microsoft.com/office/drawing/2014/main" val="1030272683"/>
                    </a:ext>
                  </a:extLst>
                </a:gridCol>
                <a:gridCol w="735905">
                  <a:extLst>
                    <a:ext uri="{9D8B030D-6E8A-4147-A177-3AD203B41FA5}">
                      <a16:colId xmlns:a16="http://schemas.microsoft.com/office/drawing/2014/main" val="2481001189"/>
                    </a:ext>
                  </a:extLst>
                </a:gridCol>
                <a:gridCol w="783899">
                  <a:extLst>
                    <a:ext uri="{9D8B030D-6E8A-4147-A177-3AD203B41FA5}">
                      <a16:colId xmlns:a16="http://schemas.microsoft.com/office/drawing/2014/main" val="1610725698"/>
                    </a:ext>
                  </a:extLst>
                </a:gridCol>
                <a:gridCol w="758877">
                  <a:extLst>
                    <a:ext uri="{9D8B030D-6E8A-4147-A177-3AD203B41FA5}">
                      <a16:colId xmlns:a16="http://schemas.microsoft.com/office/drawing/2014/main" val="2580183302"/>
                    </a:ext>
                  </a:extLst>
                </a:gridCol>
                <a:gridCol w="710068">
                  <a:extLst>
                    <a:ext uri="{9D8B030D-6E8A-4147-A177-3AD203B41FA5}">
                      <a16:colId xmlns:a16="http://schemas.microsoft.com/office/drawing/2014/main" val="1314617901"/>
                    </a:ext>
                  </a:extLst>
                </a:gridCol>
                <a:gridCol w="710068">
                  <a:extLst>
                    <a:ext uri="{9D8B030D-6E8A-4147-A177-3AD203B41FA5}">
                      <a16:colId xmlns:a16="http://schemas.microsoft.com/office/drawing/2014/main" val="2033929836"/>
                    </a:ext>
                  </a:extLst>
                </a:gridCol>
                <a:gridCol w="732611">
                  <a:extLst>
                    <a:ext uri="{9D8B030D-6E8A-4147-A177-3AD203B41FA5}">
                      <a16:colId xmlns:a16="http://schemas.microsoft.com/office/drawing/2014/main" val="505115796"/>
                    </a:ext>
                  </a:extLst>
                </a:gridCol>
                <a:gridCol w="799897">
                  <a:extLst>
                    <a:ext uri="{9D8B030D-6E8A-4147-A177-3AD203B41FA5}">
                      <a16:colId xmlns:a16="http://schemas.microsoft.com/office/drawing/2014/main" val="2521321622"/>
                    </a:ext>
                  </a:extLst>
                </a:gridCol>
                <a:gridCol w="703909">
                  <a:extLst>
                    <a:ext uri="{9D8B030D-6E8A-4147-A177-3AD203B41FA5}">
                      <a16:colId xmlns:a16="http://schemas.microsoft.com/office/drawing/2014/main" val="972667631"/>
                    </a:ext>
                  </a:extLst>
                </a:gridCol>
                <a:gridCol w="719908">
                  <a:extLst>
                    <a:ext uri="{9D8B030D-6E8A-4147-A177-3AD203B41FA5}">
                      <a16:colId xmlns:a16="http://schemas.microsoft.com/office/drawing/2014/main" val="1307689656"/>
                    </a:ext>
                  </a:extLst>
                </a:gridCol>
                <a:gridCol w="594017">
                  <a:extLst>
                    <a:ext uri="{9D8B030D-6E8A-4147-A177-3AD203B41FA5}">
                      <a16:colId xmlns:a16="http://schemas.microsoft.com/office/drawing/2014/main" val="4200177096"/>
                    </a:ext>
                  </a:extLst>
                </a:gridCol>
                <a:gridCol w="710068">
                  <a:extLst>
                    <a:ext uri="{9D8B030D-6E8A-4147-A177-3AD203B41FA5}">
                      <a16:colId xmlns:a16="http://schemas.microsoft.com/office/drawing/2014/main" val="2798975793"/>
                    </a:ext>
                  </a:extLst>
                </a:gridCol>
                <a:gridCol w="863492">
                  <a:extLst>
                    <a:ext uri="{9D8B030D-6E8A-4147-A177-3AD203B41FA5}">
                      <a16:colId xmlns:a16="http://schemas.microsoft.com/office/drawing/2014/main" val="1726934586"/>
                    </a:ext>
                  </a:extLst>
                </a:gridCol>
                <a:gridCol w="746174">
                  <a:extLst>
                    <a:ext uri="{9D8B030D-6E8A-4147-A177-3AD203B41FA5}">
                      <a16:colId xmlns:a16="http://schemas.microsoft.com/office/drawing/2014/main" val="3061716512"/>
                    </a:ext>
                  </a:extLst>
                </a:gridCol>
                <a:gridCol w="867835">
                  <a:extLst>
                    <a:ext uri="{9D8B030D-6E8A-4147-A177-3AD203B41FA5}">
                      <a16:colId xmlns:a16="http://schemas.microsoft.com/office/drawing/2014/main" val="391800366"/>
                    </a:ext>
                  </a:extLst>
                </a:gridCol>
                <a:gridCol w="785894">
                  <a:extLst>
                    <a:ext uri="{9D8B030D-6E8A-4147-A177-3AD203B41FA5}">
                      <a16:colId xmlns:a16="http://schemas.microsoft.com/office/drawing/2014/main" val="1802293479"/>
                    </a:ext>
                  </a:extLst>
                </a:gridCol>
                <a:gridCol w="753150">
                  <a:extLst>
                    <a:ext uri="{9D8B030D-6E8A-4147-A177-3AD203B41FA5}">
                      <a16:colId xmlns:a16="http://schemas.microsoft.com/office/drawing/2014/main" val="2880942688"/>
                    </a:ext>
                  </a:extLst>
                </a:gridCol>
                <a:gridCol w="788757">
                  <a:extLst>
                    <a:ext uri="{9D8B030D-6E8A-4147-A177-3AD203B41FA5}">
                      <a16:colId xmlns:a16="http://schemas.microsoft.com/office/drawing/2014/main" val="77959784"/>
                    </a:ext>
                  </a:extLst>
                </a:gridCol>
                <a:gridCol w="650929">
                  <a:extLst>
                    <a:ext uri="{9D8B030D-6E8A-4147-A177-3AD203B41FA5}">
                      <a16:colId xmlns:a16="http://schemas.microsoft.com/office/drawing/2014/main" val="3739768754"/>
                    </a:ext>
                  </a:extLst>
                </a:gridCol>
              </a:tblGrid>
              <a:tr h="44545">
                <a:tc>
                  <a:txBody>
                    <a:bodyPr/>
                    <a:lstStyle/>
                    <a:p>
                      <a:pPr algn="r" fontAlgn="b"/>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YEARS</a:t>
                      </a:r>
                      <a:endParaRPr lang="en-US" sz="1400" b="1" i="0" u="none" strike="noStrike">
                        <a:solidFill>
                          <a:schemeClr val="bg1"/>
                        </a:solidFill>
                        <a:effectLst/>
                        <a:latin typeface="Avenir Next" panose="020B0503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METRIC TONS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pic>
        <p:nvPicPr>
          <p:cNvPr id="7180" name="Picture 7179" descr="A graph of growth in chile&#10;&#10;AI-generated content may be incorrect.">
            <a:extLst>
              <a:ext uri="{FF2B5EF4-FFF2-40B4-BE49-F238E27FC236}">
                <a16:creationId xmlns:a16="http://schemas.microsoft.com/office/drawing/2014/main" id="{54FCB0AB-8250-134D-4F06-A8A9017EECCF}"/>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25687501" y="2127533"/>
            <a:ext cx="17230109" cy="6501064"/>
          </a:xfrm>
          <a:prstGeom prst="rect">
            <a:avLst/>
          </a:prstGeom>
        </p:spPr>
      </p:pic>
      <p:pic>
        <p:nvPicPr>
          <p:cNvPr id="10242" name="Picture 2" descr="Flag of Moldova | History, Design &amp; Meaning | Britannica">
            <a:extLst>
              <a:ext uri="{FF2B5EF4-FFF2-40B4-BE49-F238E27FC236}">
                <a16:creationId xmlns:a16="http://schemas.microsoft.com/office/drawing/2014/main" id="{C52B5452-456B-34E0-E041-D8D5D0B037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83"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2" name="Presenter">
            <a:extLst>
              <a:ext uri="{FF2B5EF4-FFF2-40B4-BE49-F238E27FC236}">
                <a16:creationId xmlns:a16="http://schemas.microsoft.com/office/drawing/2014/main" id="{06B01696-6CF9-BF25-F233-BEEC5683771E}"/>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5" name="Presenter">
            <a:extLst>
              <a:ext uri="{FF2B5EF4-FFF2-40B4-BE49-F238E27FC236}">
                <a16:creationId xmlns:a16="http://schemas.microsoft.com/office/drawing/2014/main" id="{EEA1E9E3-A326-58B8-EBD4-9F38BC00B714}"/>
              </a:ext>
            </a:extLst>
          </p:cNvPr>
          <p:cNvSpPr txBox="1"/>
          <p:nvPr/>
        </p:nvSpPr>
        <p:spPr>
          <a:xfrm>
            <a:off x="480372"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Status</a:t>
            </a:r>
            <a:endParaRPr lang="en-US" sz="1800" spc="550" dirty="0">
              <a:solidFill>
                <a:schemeClr val="bg1"/>
              </a:solidFill>
              <a:latin typeface="Avenir Next Medium" panose="020B0503020202020204" pitchFamily="34" charset="0"/>
            </a:endParaRPr>
          </a:p>
        </p:txBody>
      </p:sp>
      <p:sp>
        <p:nvSpPr>
          <p:cNvPr id="6" name="Presenter">
            <a:extLst>
              <a:ext uri="{FF2B5EF4-FFF2-40B4-BE49-F238E27FC236}">
                <a16:creationId xmlns:a16="http://schemas.microsoft.com/office/drawing/2014/main" id="{4A6ABC64-32BD-C2D2-0D5F-3FFFBA7B5F9E}"/>
              </a:ext>
            </a:extLst>
          </p:cNvPr>
          <p:cNvSpPr txBox="1"/>
          <p:nvPr/>
        </p:nvSpPr>
        <p:spPr>
          <a:xfrm>
            <a:off x="-1840429" y="3279422"/>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graphicFrame>
        <p:nvGraphicFramePr>
          <p:cNvPr id="31" name="Table 30">
            <a:extLst>
              <a:ext uri="{FF2B5EF4-FFF2-40B4-BE49-F238E27FC236}">
                <a16:creationId xmlns:a16="http://schemas.microsoft.com/office/drawing/2014/main" id="{5252D0EB-EE4E-86E3-8E33-BE94F1479FA7}"/>
              </a:ext>
            </a:extLst>
          </p:cNvPr>
          <p:cNvGraphicFramePr>
            <a:graphicFrameLocks noGrp="1"/>
          </p:cNvGraphicFramePr>
          <p:nvPr/>
        </p:nvGraphicFramePr>
        <p:xfrm>
          <a:off x="25115344" y="6311268"/>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548845611"/>
                    </a:ext>
                  </a:extLst>
                </a:gridCol>
                <a:gridCol w="837376">
                  <a:extLst>
                    <a:ext uri="{9D8B030D-6E8A-4147-A177-3AD203B41FA5}">
                      <a16:colId xmlns:a16="http://schemas.microsoft.com/office/drawing/2014/main" val="4112789432"/>
                    </a:ext>
                  </a:extLst>
                </a:gridCol>
                <a:gridCol w="837376">
                  <a:extLst>
                    <a:ext uri="{9D8B030D-6E8A-4147-A177-3AD203B41FA5}">
                      <a16:colId xmlns:a16="http://schemas.microsoft.com/office/drawing/2014/main" val="560511807"/>
                    </a:ext>
                  </a:extLst>
                </a:gridCol>
                <a:gridCol w="837376">
                  <a:extLst>
                    <a:ext uri="{9D8B030D-6E8A-4147-A177-3AD203B41FA5}">
                      <a16:colId xmlns:a16="http://schemas.microsoft.com/office/drawing/2014/main" val="1652216274"/>
                    </a:ext>
                  </a:extLst>
                </a:gridCol>
                <a:gridCol w="837376">
                  <a:extLst>
                    <a:ext uri="{9D8B030D-6E8A-4147-A177-3AD203B41FA5}">
                      <a16:colId xmlns:a16="http://schemas.microsoft.com/office/drawing/2014/main" val="1813111352"/>
                    </a:ext>
                  </a:extLst>
                </a:gridCol>
                <a:gridCol w="837376">
                  <a:extLst>
                    <a:ext uri="{9D8B030D-6E8A-4147-A177-3AD203B41FA5}">
                      <a16:colId xmlns:a16="http://schemas.microsoft.com/office/drawing/2014/main" val="783191426"/>
                    </a:ext>
                  </a:extLst>
                </a:gridCol>
                <a:gridCol w="837376">
                  <a:extLst>
                    <a:ext uri="{9D8B030D-6E8A-4147-A177-3AD203B41FA5}">
                      <a16:colId xmlns:a16="http://schemas.microsoft.com/office/drawing/2014/main" val="4176902674"/>
                    </a:ext>
                  </a:extLst>
                </a:gridCol>
                <a:gridCol w="837376">
                  <a:extLst>
                    <a:ext uri="{9D8B030D-6E8A-4147-A177-3AD203B41FA5}">
                      <a16:colId xmlns:a16="http://schemas.microsoft.com/office/drawing/2014/main" val="2318831453"/>
                    </a:ext>
                  </a:extLst>
                </a:gridCol>
                <a:gridCol w="837376">
                  <a:extLst>
                    <a:ext uri="{9D8B030D-6E8A-4147-A177-3AD203B41FA5}">
                      <a16:colId xmlns:a16="http://schemas.microsoft.com/office/drawing/2014/main" val="827594505"/>
                    </a:ext>
                  </a:extLst>
                </a:gridCol>
                <a:gridCol w="837376">
                  <a:extLst>
                    <a:ext uri="{9D8B030D-6E8A-4147-A177-3AD203B41FA5}">
                      <a16:colId xmlns:a16="http://schemas.microsoft.com/office/drawing/2014/main" val="328051899"/>
                    </a:ext>
                  </a:extLst>
                </a:gridCol>
                <a:gridCol w="837376">
                  <a:extLst>
                    <a:ext uri="{9D8B030D-6E8A-4147-A177-3AD203B41FA5}">
                      <a16:colId xmlns:a16="http://schemas.microsoft.com/office/drawing/2014/main" val="72101796"/>
                    </a:ext>
                  </a:extLst>
                </a:gridCol>
                <a:gridCol w="837376">
                  <a:extLst>
                    <a:ext uri="{9D8B030D-6E8A-4147-A177-3AD203B41FA5}">
                      <a16:colId xmlns:a16="http://schemas.microsoft.com/office/drawing/2014/main" val="3459792731"/>
                    </a:ext>
                  </a:extLst>
                </a:gridCol>
                <a:gridCol w="837376">
                  <a:extLst>
                    <a:ext uri="{9D8B030D-6E8A-4147-A177-3AD203B41FA5}">
                      <a16:colId xmlns:a16="http://schemas.microsoft.com/office/drawing/2014/main" val="3370713038"/>
                    </a:ext>
                  </a:extLst>
                </a:gridCol>
                <a:gridCol w="837376">
                  <a:extLst>
                    <a:ext uri="{9D8B030D-6E8A-4147-A177-3AD203B41FA5}">
                      <a16:colId xmlns:a16="http://schemas.microsoft.com/office/drawing/2014/main" val="3533184545"/>
                    </a:ext>
                  </a:extLst>
                </a:gridCol>
                <a:gridCol w="837376">
                  <a:extLst>
                    <a:ext uri="{9D8B030D-6E8A-4147-A177-3AD203B41FA5}">
                      <a16:colId xmlns:a16="http://schemas.microsoft.com/office/drawing/2014/main" val="2858446165"/>
                    </a:ext>
                  </a:extLst>
                </a:gridCol>
                <a:gridCol w="837376">
                  <a:extLst>
                    <a:ext uri="{9D8B030D-6E8A-4147-A177-3AD203B41FA5}">
                      <a16:colId xmlns:a16="http://schemas.microsoft.com/office/drawing/2014/main" val="1588834977"/>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13,742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9,829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11,583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9,062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12,688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13,115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11,036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18,520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18,247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17,706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14,669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20,590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graphicFrame>
        <p:nvGraphicFramePr>
          <p:cNvPr id="32" name="Table 31">
            <a:extLst>
              <a:ext uri="{FF2B5EF4-FFF2-40B4-BE49-F238E27FC236}">
                <a16:creationId xmlns:a16="http://schemas.microsoft.com/office/drawing/2014/main" id="{035585C2-F25B-1EC8-5304-FBF4EE9D3410}"/>
              </a:ext>
            </a:extLst>
          </p:cNvPr>
          <p:cNvGraphicFramePr>
            <a:graphicFrameLocks noGrp="1"/>
          </p:cNvGraphicFramePr>
          <p:nvPr/>
        </p:nvGraphicFramePr>
        <p:xfrm>
          <a:off x="-16182976" y="4864304"/>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674419101"/>
                    </a:ext>
                  </a:extLst>
                </a:gridCol>
                <a:gridCol w="837376">
                  <a:extLst>
                    <a:ext uri="{9D8B030D-6E8A-4147-A177-3AD203B41FA5}">
                      <a16:colId xmlns:a16="http://schemas.microsoft.com/office/drawing/2014/main" val="2385083303"/>
                    </a:ext>
                  </a:extLst>
                </a:gridCol>
                <a:gridCol w="837376">
                  <a:extLst>
                    <a:ext uri="{9D8B030D-6E8A-4147-A177-3AD203B41FA5}">
                      <a16:colId xmlns:a16="http://schemas.microsoft.com/office/drawing/2014/main" val="881614518"/>
                    </a:ext>
                  </a:extLst>
                </a:gridCol>
                <a:gridCol w="837376">
                  <a:extLst>
                    <a:ext uri="{9D8B030D-6E8A-4147-A177-3AD203B41FA5}">
                      <a16:colId xmlns:a16="http://schemas.microsoft.com/office/drawing/2014/main" val="3442856246"/>
                    </a:ext>
                  </a:extLst>
                </a:gridCol>
                <a:gridCol w="837376">
                  <a:extLst>
                    <a:ext uri="{9D8B030D-6E8A-4147-A177-3AD203B41FA5}">
                      <a16:colId xmlns:a16="http://schemas.microsoft.com/office/drawing/2014/main" val="3953194689"/>
                    </a:ext>
                  </a:extLst>
                </a:gridCol>
                <a:gridCol w="837376">
                  <a:extLst>
                    <a:ext uri="{9D8B030D-6E8A-4147-A177-3AD203B41FA5}">
                      <a16:colId xmlns:a16="http://schemas.microsoft.com/office/drawing/2014/main" val="1950487457"/>
                    </a:ext>
                  </a:extLst>
                </a:gridCol>
                <a:gridCol w="837376">
                  <a:extLst>
                    <a:ext uri="{9D8B030D-6E8A-4147-A177-3AD203B41FA5}">
                      <a16:colId xmlns:a16="http://schemas.microsoft.com/office/drawing/2014/main" val="3053953026"/>
                    </a:ext>
                  </a:extLst>
                </a:gridCol>
                <a:gridCol w="837376">
                  <a:extLst>
                    <a:ext uri="{9D8B030D-6E8A-4147-A177-3AD203B41FA5}">
                      <a16:colId xmlns:a16="http://schemas.microsoft.com/office/drawing/2014/main" val="528411161"/>
                    </a:ext>
                  </a:extLst>
                </a:gridCol>
                <a:gridCol w="837376">
                  <a:extLst>
                    <a:ext uri="{9D8B030D-6E8A-4147-A177-3AD203B41FA5}">
                      <a16:colId xmlns:a16="http://schemas.microsoft.com/office/drawing/2014/main" val="3490677614"/>
                    </a:ext>
                  </a:extLst>
                </a:gridCol>
                <a:gridCol w="837376">
                  <a:extLst>
                    <a:ext uri="{9D8B030D-6E8A-4147-A177-3AD203B41FA5}">
                      <a16:colId xmlns:a16="http://schemas.microsoft.com/office/drawing/2014/main" val="4070729832"/>
                    </a:ext>
                  </a:extLst>
                </a:gridCol>
                <a:gridCol w="837376">
                  <a:extLst>
                    <a:ext uri="{9D8B030D-6E8A-4147-A177-3AD203B41FA5}">
                      <a16:colId xmlns:a16="http://schemas.microsoft.com/office/drawing/2014/main" val="4204451540"/>
                    </a:ext>
                  </a:extLst>
                </a:gridCol>
                <a:gridCol w="837376">
                  <a:extLst>
                    <a:ext uri="{9D8B030D-6E8A-4147-A177-3AD203B41FA5}">
                      <a16:colId xmlns:a16="http://schemas.microsoft.com/office/drawing/2014/main" val="2079113722"/>
                    </a:ext>
                  </a:extLst>
                </a:gridCol>
                <a:gridCol w="837376">
                  <a:extLst>
                    <a:ext uri="{9D8B030D-6E8A-4147-A177-3AD203B41FA5}">
                      <a16:colId xmlns:a16="http://schemas.microsoft.com/office/drawing/2014/main" val="431921168"/>
                    </a:ext>
                  </a:extLst>
                </a:gridCol>
                <a:gridCol w="837376">
                  <a:extLst>
                    <a:ext uri="{9D8B030D-6E8A-4147-A177-3AD203B41FA5}">
                      <a16:colId xmlns:a16="http://schemas.microsoft.com/office/drawing/2014/main" val="1828273975"/>
                    </a:ext>
                  </a:extLst>
                </a:gridCol>
                <a:gridCol w="837376">
                  <a:extLst>
                    <a:ext uri="{9D8B030D-6E8A-4147-A177-3AD203B41FA5}">
                      <a16:colId xmlns:a16="http://schemas.microsoft.com/office/drawing/2014/main" val="716672445"/>
                    </a:ext>
                  </a:extLst>
                </a:gridCol>
                <a:gridCol w="837376">
                  <a:extLst>
                    <a:ext uri="{9D8B030D-6E8A-4147-A177-3AD203B41FA5}">
                      <a16:colId xmlns:a16="http://schemas.microsoft.com/office/drawing/2014/main" val="2727016315"/>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11,273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19,800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15,050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7,338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6,303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5,668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10,490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6,530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7,494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17,991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13,369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10,780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10,092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pic>
        <p:nvPicPr>
          <p:cNvPr id="7" name="Picture 6" descr="A blurry image of a colorful box&#10;&#10;Description automatically generated with medium confidence">
            <a:extLst>
              <a:ext uri="{FF2B5EF4-FFF2-40B4-BE49-F238E27FC236}">
                <a16:creationId xmlns:a16="http://schemas.microsoft.com/office/drawing/2014/main" id="{9C88DE17-5FB8-3C0D-EE4E-84889E6DB80C}"/>
              </a:ext>
            </a:extLst>
          </p:cNvPr>
          <p:cNvPicPr>
            <a:picLocks noChangeAspect="1"/>
          </p:cNvPicPr>
          <p:nvPr/>
        </p:nvPicPr>
        <p:blipFill>
          <a:blip r:embed="rId8"/>
          <a:srcRect l="15596" r="4207"/>
          <a:stretch/>
        </p:blipFill>
        <p:spPr>
          <a:xfrm>
            <a:off x="25362639" y="6654228"/>
            <a:ext cx="18384252" cy="3393482"/>
          </a:xfrm>
          <a:prstGeom prst="rect">
            <a:avLst/>
          </a:prstGeom>
        </p:spPr>
      </p:pic>
      <p:cxnSp>
        <p:nvCxnSpPr>
          <p:cNvPr id="17" name="Straight Connector 16">
            <a:extLst>
              <a:ext uri="{FF2B5EF4-FFF2-40B4-BE49-F238E27FC236}">
                <a16:creationId xmlns:a16="http://schemas.microsoft.com/office/drawing/2014/main" id="{F004F4FF-BE67-63C5-7B56-973D3D61E2CD}"/>
              </a:ext>
            </a:extLst>
          </p:cNvPr>
          <p:cNvCxnSpPr>
            <a:cxnSpLocks/>
          </p:cNvCxnSpPr>
          <p:nvPr/>
        </p:nvCxnSpPr>
        <p:spPr>
          <a:xfrm>
            <a:off x="25044792" y="10478054"/>
            <a:ext cx="17440751" cy="0"/>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D94435E-7B47-18CB-B78F-07DC35E4015A}"/>
              </a:ext>
            </a:extLst>
          </p:cNvPr>
          <p:cNvSpPr txBox="1"/>
          <p:nvPr/>
        </p:nvSpPr>
        <p:spPr>
          <a:xfrm>
            <a:off x="32054442" y="10509840"/>
            <a:ext cx="1710725" cy="646331"/>
          </a:xfrm>
          <a:prstGeom prst="rect">
            <a:avLst/>
          </a:prstGeom>
          <a:noFill/>
        </p:spPr>
        <p:txBody>
          <a:bodyPr wrap="none" rtlCol="0">
            <a:spAutoFit/>
          </a:bodyPr>
          <a:lstStyle/>
          <a:p>
            <a:r>
              <a:rPr lang="en-US" sz="3600">
                <a:solidFill>
                  <a:schemeClr val="bg1"/>
                </a:solidFill>
              </a:rPr>
              <a:t>399.9 m</a:t>
            </a:r>
          </a:p>
        </p:txBody>
      </p:sp>
      <p:cxnSp>
        <p:nvCxnSpPr>
          <p:cNvPr id="19" name="Straight Connector 18">
            <a:extLst>
              <a:ext uri="{FF2B5EF4-FFF2-40B4-BE49-F238E27FC236}">
                <a16:creationId xmlns:a16="http://schemas.microsoft.com/office/drawing/2014/main" id="{0299A086-00C5-BF38-AFFF-02CEF5F7E7D6}"/>
              </a:ext>
            </a:extLst>
          </p:cNvPr>
          <p:cNvCxnSpPr>
            <a:cxnSpLocks/>
          </p:cNvCxnSpPr>
          <p:nvPr/>
        </p:nvCxnSpPr>
        <p:spPr>
          <a:xfrm>
            <a:off x="24855401" y="6969003"/>
            <a:ext cx="0" cy="3319188"/>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21D02C5-AD54-9F0C-0D1B-7636C9E7F39C}"/>
              </a:ext>
            </a:extLst>
          </p:cNvPr>
          <p:cNvSpPr txBox="1"/>
          <p:nvPr/>
        </p:nvSpPr>
        <p:spPr>
          <a:xfrm>
            <a:off x="24913055" y="8815433"/>
            <a:ext cx="1192955" cy="523220"/>
          </a:xfrm>
          <a:prstGeom prst="rect">
            <a:avLst/>
          </a:prstGeom>
          <a:noFill/>
        </p:spPr>
        <p:txBody>
          <a:bodyPr wrap="none" rtlCol="0">
            <a:spAutoFit/>
          </a:bodyPr>
          <a:lstStyle/>
          <a:p>
            <a:r>
              <a:rPr lang="en-US" sz="2800">
                <a:solidFill>
                  <a:schemeClr val="bg1"/>
                </a:solidFill>
              </a:rPr>
              <a:t>61.3 m</a:t>
            </a:r>
          </a:p>
        </p:txBody>
      </p:sp>
      <p:pic>
        <p:nvPicPr>
          <p:cNvPr id="22" name="Picture 21" descr="A football field with a white circle&#10;&#10;Description automatically generated">
            <a:extLst>
              <a:ext uri="{FF2B5EF4-FFF2-40B4-BE49-F238E27FC236}">
                <a16:creationId xmlns:a16="http://schemas.microsoft.com/office/drawing/2014/main" id="{B91E79F1-771B-EB82-5B5B-DD67639C215F}"/>
              </a:ext>
            </a:extLst>
          </p:cNvPr>
          <p:cNvPicPr>
            <a:picLocks noChangeAspect="1"/>
          </p:cNvPicPr>
          <p:nvPr/>
        </p:nvPicPr>
        <p:blipFill>
          <a:blip r:embed="rId9"/>
          <a:stretch>
            <a:fillRect/>
          </a:stretch>
        </p:blipFill>
        <p:spPr>
          <a:xfrm>
            <a:off x="31882161" y="3464088"/>
            <a:ext cx="4117914" cy="2651414"/>
          </a:xfrm>
          <a:prstGeom prst="rect">
            <a:avLst/>
          </a:prstGeom>
          <a:ln w="25400">
            <a:solidFill>
              <a:schemeClr val="bg1"/>
            </a:solidFill>
          </a:ln>
        </p:spPr>
      </p:pic>
      <p:pic>
        <p:nvPicPr>
          <p:cNvPr id="23" name="Picture 22" descr="A football field with a white circle&#10;&#10;Description automatically generated">
            <a:extLst>
              <a:ext uri="{FF2B5EF4-FFF2-40B4-BE49-F238E27FC236}">
                <a16:creationId xmlns:a16="http://schemas.microsoft.com/office/drawing/2014/main" id="{45D5774C-96FA-38B6-E2DF-FB3C9B3BD59A}"/>
              </a:ext>
            </a:extLst>
          </p:cNvPr>
          <p:cNvPicPr>
            <a:picLocks noChangeAspect="1"/>
          </p:cNvPicPr>
          <p:nvPr/>
        </p:nvPicPr>
        <p:blipFill>
          <a:blip r:embed="rId9"/>
          <a:stretch>
            <a:fillRect/>
          </a:stretch>
        </p:blipFill>
        <p:spPr>
          <a:xfrm>
            <a:off x="41687934" y="3593070"/>
            <a:ext cx="4117914" cy="2651414"/>
          </a:xfrm>
          <a:prstGeom prst="rect">
            <a:avLst/>
          </a:prstGeom>
          <a:ln w="25400">
            <a:solidFill>
              <a:schemeClr val="bg1"/>
            </a:solidFill>
          </a:ln>
        </p:spPr>
      </p:pic>
      <p:pic>
        <p:nvPicPr>
          <p:cNvPr id="24" name="Picture 23" descr="A football field with a white circle&#10;&#10;Description automatically generated">
            <a:extLst>
              <a:ext uri="{FF2B5EF4-FFF2-40B4-BE49-F238E27FC236}">
                <a16:creationId xmlns:a16="http://schemas.microsoft.com/office/drawing/2014/main" id="{DEB6ACE5-E986-4194-1B2B-38171E826F6F}"/>
              </a:ext>
            </a:extLst>
          </p:cNvPr>
          <p:cNvPicPr>
            <a:picLocks noChangeAspect="1"/>
          </p:cNvPicPr>
          <p:nvPr/>
        </p:nvPicPr>
        <p:blipFill>
          <a:blip r:embed="rId9"/>
          <a:stretch>
            <a:fillRect/>
          </a:stretch>
        </p:blipFill>
        <p:spPr>
          <a:xfrm>
            <a:off x="47894346" y="3330287"/>
            <a:ext cx="4117914" cy="2651414"/>
          </a:xfrm>
          <a:prstGeom prst="rect">
            <a:avLst/>
          </a:prstGeom>
          <a:ln w="25400">
            <a:solidFill>
              <a:schemeClr val="bg1"/>
            </a:solidFill>
          </a:ln>
        </p:spPr>
      </p:pic>
      <p:pic>
        <p:nvPicPr>
          <p:cNvPr id="25" name="Picture 24" descr="A football field with a white circle&#10;&#10;Description automatically generated">
            <a:extLst>
              <a:ext uri="{FF2B5EF4-FFF2-40B4-BE49-F238E27FC236}">
                <a16:creationId xmlns:a16="http://schemas.microsoft.com/office/drawing/2014/main" id="{179487DB-D3C0-C935-7B1E-D25FACABA545}"/>
              </a:ext>
            </a:extLst>
          </p:cNvPr>
          <p:cNvPicPr>
            <a:picLocks noChangeAspect="1"/>
          </p:cNvPicPr>
          <p:nvPr/>
        </p:nvPicPr>
        <p:blipFill>
          <a:blip r:embed="rId9"/>
          <a:stretch>
            <a:fillRect/>
          </a:stretch>
        </p:blipFill>
        <p:spPr>
          <a:xfrm>
            <a:off x="61106910" y="3350490"/>
            <a:ext cx="4117914" cy="2651414"/>
          </a:xfrm>
          <a:prstGeom prst="rect">
            <a:avLst/>
          </a:prstGeom>
          <a:ln w="25400">
            <a:solidFill>
              <a:schemeClr val="bg1"/>
            </a:solidFill>
          </a:ln>
        </p:spPr>
      </p:pic>
      <p:sp>
        <p:nvSpPr>
          <p:cNvPr id="26" name="TextBox 25">
            <a:extLst>
              <a:ext uri="{FF2B5EF4-FFF2-40B4-BE49-F238E27FC236}">
                <a16:creationId xmlns:a16="http://schemas.microsoft.com/office/drawing/2014/main" id="{C4077233-DF37-5E82-E9A4-0D256B4B4B73}"/>
              </a:ext>
            </a:extLst>
          </p:cNvPr>
          <p:cNvSpPr txBox="1"/>
          <p:nvPr/>
        </p:nvSpPr>
        <p:spPr>
          <a:xfrm>
            <a:off x="1392003" y="4777113"/>
            <a:ext cx="2441694" cy="584775"/>
          </a:xfrm>
          <a:prstGeom prst="rect">
            <a:avLst/>
          </a:prstGeom>
          <a:noFill/>
        </p:spPr>
        <p:txBody>
          <a:bodyPr wrap="none" rtlCol="0">
            <a:spAutoFit/>
          </a:bodyPr>
          <a:lstStyle/>
          <a:p>
            <a:r>
              <a:rPr lang="en-US" sz="3200" b="1">
                <a:solidFill>
                  <a:schemeClr val="bg1"/>
                </a:solidFill>
                <a:latin typeface="Helvetica" pitchFamily="2" charset="0"/>
              </a:rPr>
              <a:t>MSC  IRINA</a:t>
            </a:r>
          </a:p>
        </p:txBody>
      </p:sp>
      <p:sp>
        <p:nvSpPr>
          <p:cNvPr id="42" name="AutoShape 4" descr="Shipping Container; Orange Images | Free Photos, PNG Stickers, Wallpapers &amp;  Backgrounds - rawpixel">
            <a:extLst>
              <a:ext uri="{FF2B5EF4-FFF2-40B4-BE49-F238E27FC236}">
                <a16:creationId xmlns:a16="http://schemas.microsoft.com/office/drawing/2014/main" id="{BA1074EE-FB3D-F2D6-62A7-39938A3FC89F}"/>
              </a:ext>
            </a:extLst>
          </p:cNvPr>
          <p:cNvSpPr>
            <a:spLocks noChangeAspect="1" noChangeArrowheads="1"/>
          </p:cNvSpPr>
          <p:nvPr/>
        </p:nvSpPr>
        <p:spPr bwMode="auto">
          <a:xfrm>
            <a:off x="11338372" y="64817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3" name="Picture 42" descr="A close-up of a container&#10;&#10;Description automatically generated">
            <a:extLst>
              <a:ext uri="{FF2B5EF4-FFF2-40B4-BE49-F238E27FC236}">
                <a16:creationId xmlns:a16="http://schemas.microsoft.com/office/drawing/2014/main" id="{AE0860A8-D54A-D962-062F-1419837D4A03}"/>
              </a:ext>
            </a:extLst>
          </p:cNvPr>
          <p:cNvPicPr>
            <a:picLocks noChangeAspect="1"/>
          </p:cNvPicPr>
          <p:nvPr/>
        </p:nvPicPr>
        <p:blipFill>
          <a:blip r:embed="rId10"/>
          <a:stretch>
            <a:fillRect/>
          </a:stretch>
        </p:blipFill>
        <p:spPr>
          <a:xfrm>
            <a:off x="1392003" y="6595782"/>
            <a:ext cx="4276267" cy="2836592"/>
          </a:xfrm>
          <a:prstGeom prst="rect">
            <a:avLst/>
          </a:prstGeom>
          <a:effectLst>
            <a:outerShdw blurRad="50800" dist="104819" dir="2700000" algn="tl" rotWithShape="0">
              <a:prstClr val="black">
                <a:alpha val="40000"/>
              </a:prstClr>
            </a:outerShdw>
          </a:effectLst>
        </p:spPr>
      </p:pic>
      <p:graphicFrame>
        <p:nvGraphicFramePr>
          <p:cNvPr id="50" name="Table 49">
            <a:extLst>
              <a:ext uri="{FF2B5EF4-FFF2-40B4-BE49-F238E27FC236}">
                <a16:creationId xmlns:a16="http://schemas.microsoft.com/office/drawing/2014/main" id="{F59B6C4B-54DF-A423-5DD5-0268A2ABC79B}"/>
              </a:ext>
            </a:extLst>
          </p:cNvPr>
          <p:cNvGraphicFramePr>
            <a:graphicFrameLocks noGrp="1"/>
          </p:cNvGraphicFramePr>
          <p:nvPr>
            <p:extLst>
              <p:ext uri="{D42A27DB-BD31-4B8C-83A1-F6EECF244321}">
                <p14:modId xmlns:p14="http://schemas.microsoft.com/office/powerpoint/2010/main" val="3033603407"/>
              </p:ext>
            </p:extLst>
          </p:nvPr>
        </p:nvGraphicFramePr>
        <p:xfrm>
          <a:off x="8285418" y="4486131"/>
          <a:ext cx="4355765" cy="3704552"/>
        </p:xfrm>
        <a:graphic>
          <a:graphicData uri="http://schemas.openxmlformats.org/drawingml/2006/table">
            <a:tbl>
              <a:tblPr>
                <a:tableStyleId>{2D5ABB26-0587-4C30-8999-92F81FD0307C}</a:tableStyleId>
              </a:tblPr>
              <a:tblGrid>
                <a:gridCol w="1918550">
                  <a:extLst>
                    <a:ext uri="{9D8B030D-6E8A-4147-A177-3AD203B41FA5}">
                      <a16:colId xmlns:a16="http://schemas.microsoft.com/office/drawing/2014/main" val="1721676206"/>
                    </a:ext>
                  </a:extLst>
                </a:gridCol>
                <a:gridCol w="2437215">
                  <a:extLst>
                    <a:ext uri="{9D8B030D-6E8A-4147-A177-3AD203B41FA5}">
                      <a16:colId xmlns:a16="http://schemas.microsoft.com/office/drawing/2014/main" val="1432113400"/>
                    </a:ext>
                  </a:extLst>
                </a:gridCol>
              </a:tblGrid>
              <a:tr h="326987">
                <a:tc>
                  <a:txBody>
                    <a:bodyPr/>
                    <a:lstStyle/>
                    <a:p>
                      <a:pPr algn="l" fontAlgn="b"/>
                      <a:r>
                        <a:rPr lang="en-US" sz="2000" u="none" strike="noStrike">
                          <a:solidFill>
                            <a:srgbClr val="125F7A"/>
                          </a:solidFill>
                          <a:effectLst/>
                        </a:rPr>
                        <a:t>Producer</a:t>
                      </a:r>
                      <a:endParaRPr lang="en-US" sz="2000" b="0" i="0" u="none" strike="noStrike">
                        <a:solidFill>
                          <a:srgbClr val="125F7A"/>
                        </a:solidFill>
                        <a:effectLst/>
                        <a:latin typeface="Aptos Narrow" panose="020B00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algn="r" fontAlgn="b"/>
                      <a:r>
                        <a:rPr lang="en-US" sz="2000" b="0" i="0" u="none" strike="noStrike">
                          <a:solidFill>
                            <a:srgbClr val="125F7A"/>
                          </a:solidFill>
                          <a:effectLst/>
                          <a:latin typeface="Aptos Narrow" panose="020B0004020202020204" pitchFamily="34" charset="0"/>
                        </a:rPr>
                        <a:t>Production</a:t>
                      </a:r>
                    </a:p>
                  </a:txBody>
                  <a:tcPr marL="9525" marR="9525" marT="9525" marB="0" anchor="b">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91955819"/>
                  </a:ext>
                </a:extLst>
              </a:tr>
              <a:tr h="326987">
                <a:tc>
                  <a:txBody>
                    <a:bodyPr/>
                    <a:lstStyle/>
                    <a:p>
                      <a:pPr algn="l" fontAlgn="b"/>
                      <a:r>
                        <a:rPr lang="en-US" sz="2400" u="none" strike="noStrike">
                          <a:solidFill>
                            <a:schemeClr val="bg1"/>
                          </a:solidFill>
                          <a:effectLst/>
                        </a:rPr>
                        <a:t>  </a:t>
                      </a:r>
                      <a:r>
                        <a:rPr lang="en-US" sz="2400" u="none" strike="noStrike">
                          <a:solidFill>
                            <a:srgbClr val="FF0000"/>
                          </a:solidFill>
                          <a:effectLst/>
                        </a:rPr>
                        <a:t>China</a:t>
                      </a:r>
                      <a:endParaRPr lang="en-US" sz="2400" b="0" i="0" u="none" strike="noStrike">
                        <a:solidFill>
                          <a:srgbClr val="FF0000"/>
                        </a:solidFill>
                        <a:effectLst/>
                        <a:latin typeface="Aptos Narrow" panose="020B0004020202020204" pitchFamily="34" charset="0"/>
                      </a:endParaRPr>
                    </a:p>
                  </a:txBody>
                  <a:tcPr marL="57150" marR="9525" marT="9525" marB="0" anchor="b">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en-US" sz="2400" u="none" strike="noStrike">
                          <a:solidFill>
                            <a:schemeClr val="bg1"/>
                          </a:solidFill>
                          <a:effectLst/>
                        </a:rPr>
                        <a:t>1,500,000</a:t>
                      </a:r>
                      <a:endParaRPr lang="en-US" sz="2400" b="0" i="0" u="none" strike="noStrike">
                        <a:solidFill>
                          <a:schemeClr val="bg1"/>
                        </a:solidFill>
                        <a:effectLst/>
                        <a:latin typeface="Aptos Narrow" panose="020B0004020202020204" pitchFamily="34" charset="0"/>
                      </a:endParaRPr>
                    </a:p>
                  </a:txBody>
                  <a:tcPr marL="9525" marR="9525" marT="9525" marB="0" anchor="b">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59173201"/>
                  </a:ext>
                </a:extLst>
              </a:tr>
              <a:tr h="326987">
                <a:tc>
                  <a:txBody>
                    <a:bodyPr/>
                    <a:lstStyle/>
                    <a:p>
                      <a:pPr algn="l" fontAlgn="b"/>
                      <a:r>
                        <a:rPr lang="en-US" sz="2400" u="none" strike="noStrike">
                          <a:solidFill>
                            <a:srgbClr val="00B0F0"/>
                          </a:solidFill>
                          <a:effectLst/>
                        </a:rPr>
                        <a:t>  United States</a:t>
                      </a:r>
                      <a:endParaRPr lang="en-US" sz="2400" b="0" i="0" u="none" strike="noStrike">
                        <a:solidFill>
                          <a:srgbClr val="00B0F0"/>
                        </a:solidFill>
                        <a:effectLst/>
                        <a:latin typeface="Aptos Narrow" panose="020B0004020202020204" pitchFamily="34" charset="0"/>
                      </a:endParaRPr>
                    </a:p>
                  </a:txBody>
                  <a:tcPr marL="57150" marR="9525" marT="9525" marB="0" anchor="b">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en-US" sz="2400" u="none" strike="noStrike">
                          <a:solidFill>
                            <a:schemeClr val="bg1"/>
                          </a:solidFill>
                          <a:effectLst/>
                        </a:rPr>
                        <a:t>607,813</a:t>
                      </a:r>
                      <a:endParaRPr lang="en-US" sz="2400" b="0" i="0" u="none" strike="noStrike">
                        <a:solidFill>
                          <a:schemeClr val="bg1"/>
                        </a:solidFill>
                        <a:effectLst/>
                        <a:latin typeface="Aptos Narrow" panose="020B0004020202020204" pitchFamily="34" charset="0"/>
                      </a:endParaRPr>
                    </a:p>
                  </a:txBody>
                  <a:tcPr marL="9525" marR="9525" marT="9525" marB="0" anchor="b">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11101225"/>
                  </a:ext>
                </a:extLst>
              </a:tr>
              <a:tr h="326987">
                <a:tc>
                  <a:txBody>
                    <a:bodyPr/>
                    <a:lstStyle/>
                    <a:p>
                      <a:pPr algn="l" fontAlgn="b"/>
                      <a:r>
                        <a:rPr lang="en-US" sz="2400" u="none" strike="noStrike">
                          <a:solidFill>
                            <a:schemeClr val="bg1"/>
                          </a:solidFill>
                          <a:effectLst/>
                        </a:rPr>
                        <a:t>  </a:t>
                      </a:r>
                      <a:r>
                        <a:rPr lang="en-US" sz="2400" u="none" strike="noStrike">
                          <a:solidFill>
                            <a:schemeClr val="accent4">
                              <a:lumMod val="75000"/>
                            </a:schemeClr>
                          </a:solidFill>
                          <a:effectLst/>
                        </a:rPr>
                        <a:t>Chile</a:t>
                      </a:r>
                      <a:endParaRPr lang="en-US" sz="2400" b="0" i="0" u="none" strike="noStrike">
                        <a:solidFill>
                          <a:schemeClr val="accent4">
                            <a:lumMod val="75000"/>
                          </a:schemeClr>
                        </a:solidFill>
                        <a:effectLst/>
                        <a:latin typeface="Aptos Narrow" panose="020B0004020202020204" pitchFamily="34" charset="0"/>
                      </a:endParaRPr>
                    </a:p>
                  </a:txBody>
                  <a:tcPr marL="57150" marR="9525" marT="9525" marB="0" anchor="b">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en-US" sz="2400" u="none" strike="noStrike">
                          <a:solidFill>
                            <a:schemeClr val="bg1"/>
                          </a:solidFill>
                          <a:effectLst/>
                        </a:rPr>
                        <a:t>195,000</a:t>
                      </a:r>
                      <a:endParaRPr lang="en-US" sz="2400" b="0" i="0" u="none" strike="noStrike">
                        <a:solidFill>
                          <a:schemeClr val="bg1"/>
                        </a:solidFill>
                        <a:effectLst/>
                        <a:latin typeface="Aptos Narrow" panose="020B0004020202020204" pitchFamily="34" charset="0"/>
                      </a:endParaRPr>
                    </a:p>
                  </a:txBody>
                  <a:tcPr marL="9525" marR="9525" marT="9525" marB="0" anchor="b">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81829116"/>
                  </a:ext>
                </a:extLst>
              </a:tr>
              <a:tr h="326987">
                <a:tc>
                  <a:txBody>
                    <a:bodyPr/>
                    <a:lstStyle/>
                    <a:p>
                      <a:pPr algn="l" fontAlgn="b"/>
                      <a:r>
                        <a:rPr lang="en-US" sz="2400" u="none" strike="noStrike">
                          <a:solidFill>
                            <a:schemeClr val="bg1"/>
                          </a:solidFill>
                          <a:effectLst/>
                        </a:rPr>
                        <a:t>  EU</a:t>
                      </a:r>
                      <a:endParaRPr lang="en-US" sz="2400" b="0" i="0" u="none" strike="noStrike">
                        <a:solidFill>
                          <a:schemeClr val="bg1"/>
                        </a:solidFill>
                        <a:effectLst/>
                        <a:latin typeface="Aptos Narrow" panose="020B0004020202020204" pitchFamily="34" charset="0"/>
                      </a:endParaRPr>
                    </a:p>
                  </a:txBody>
                  <a:tcPr marL="57150" marR="9525" marT="9525" marB="0" anchor="b">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en-US" sz="2400" u="none" strike="noStrike">
                          <a:solidFill>
                            <a:schemeClr val="bg1"/>
                          </a:solidFill>
                          <a:effectLst/>
                        </a:rPr>
                        <a:t>150,000</a:t>
                      </a:r>
                      <a:endParaRPr lang="en-US" sz="2400" b="0" i="0" u="none" strike="noStrike">
                        <a:solidFill>
                          <a:schemeClr val="bg1"/>
                        </a:solidFill>
                        <a:effectLst/>
                        <a:latin typeface="Aptos Narrow" panose="020B0004020202020204" pitchFamily="34" charset="0"/>
                      </a:endParaRPr>
                    </a:p>
                  </a:txBody>
                  <a:tcPr marL="9525" marR="9525" marT="9525" marB="0" anchor="b">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91355808"/>
                  </a:ext>
                </a:extLst>
              </a:tr>
              <a:tr h="326987">
                <a:tc>
                  <a:txBody>
                    <a:bodyPr/>
                    <a:lstStyle/>
                    <a:p>
                      <a:pPr algn="l" fontAlgn="b"/>
                      <a:r>
                        <a:rPr lang="en-US" sz="2400" u="none" strike="noStrike">
                          <a:solidFill>
                            <a:schemeClr val="bg1"/>
                          </a:solidFill>
                          <a:effectLst/>
                        </a:rPr>
                        <a:t>  Ukraine</a:t>
                      </a:r>
                      <a:endParaRPr lang="en-US" sz="2400" b="0" i="0" u="none" strike="noStrike">
                        <a:solidFill>
                          <a:schemeClr val="bg1"/>
                        </a:solidFill>
                        <a:effectLst/>
                        <a:latin typeface="Aptos Narrow" panose="020B0004020202020204" pitchFamily="34" charset="0"/>
                      </a:endParaRPr>
                    </a:p>
                  </a:txBody>
                  <a:tcPr marL="57150" marR="9525" marT="9525" marB="0" anchor="b">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en-US" sz="2400" u="none" strike="noStrike">
                          <a:solidFill>
                            <a:schemeClr val="bg1"/>
                          </a:solidFill>
                          <a:effectLst/>
                        </a:rPr>
                        <a:t>100,000</a:t>
                      </a:r>
                      <a:endParaRPr lang="en-US" sz="2400" b="0" i="0" u="none" strike="noStrike">
                        <a:solidFill>
                          <a:schemeClr val="bg1"/>
                        </a:solidFill>
                        <a:effectLst/>
                        <a:latin typeface="Aptos Narrow" panose="020B0004020202020204" pitchFamily="34" charset="0"/>
                      </a:endParaRPr>
                    </a:p>
                  </a:txBody>
                  <a:tcPr marL="9525" marR="9525" marT="9525" marB="0" anchor="b">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68841583"/>
                  </a:ext>
                </a:extLst>
              </a:tr>
              <a:tr h="326987">
                <a:tc>
                  <a:txBody>
                    <a:bodyPr/>
                    <a:lstStyle/>
                    <a:p>
                      <a:pPr algn="l" fontAlgn="b"/>
                      <a:r>
                        <a:rPr lang="en-US" sz="2400" u="none" strike="noStrike">
                          <a:solidFill>
                            <a:schemeClr val="bg1"/>
                          </a:solidFill>
                          <a:effectLst/>
                        </a:rPr>
                        <a:t>  Turkey</a:t>
                      </a:r>
                      <a:endParaRPr lang="en-US" sz="2400" b="0" i="0" u="none" strike="noStrike">
                        <a:solidFill>
                          <a:schemeClr val="bg1"/>
                        </a:solidFill>
                        <a:effectLst/>
                        <a:latin typeface="Aptos Narrow" panose="020B0004020202020204" pitchFamily="34" charset="0"/>
                      </a:endParaRPr>
                    </a:p>
                  </a:txBody>
                  <a:tcPr marL="57150" marR="9525" marT="9525" marB="0" anchor="b">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en-US" sz="2400" u="none" strike="noStrike">
                          <a:solidFill>
                            <a:schemeClr val="bg1"/>
                          </a:solidFill>
                          <a:effectLst/>
                        </a:rPr>
                        <a:t>67,000</a:t>
                      </a:r>
                      <a:endParaRPr lang="en-US" sz="2400" b="0" i="0" u="none" strike="noStrike">
                        <a:solidFill>
                          <a:schemeClr val="bg1"/>
                        </a:solidFill>
                        <a:effectLst/>
                        <a:latin typeface="Aptos Narrow" panose="020B0004020202020204" pitchFamily="34" charset="0"/>
                      </a:endParaRPr>
                    </a:p>
                  </a:txBody>
                  <a:tcPr marL="9525" marR="9525" marT="9525" marB="0" anchor="b">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27425355"/>
                  </a:ext>
                </a:extLst>
              </a:tr>
              <a:tr h="326987">
                <a:tc>
                  <a:txBody>
                    <a:bodyPr/>
                    <a:lstStyle/>
                    <a:p>
                      <a:pPr algn="l" fontAlgn="b"/>
                      <a:r>
                        <a:rPr lang="en-US" sz="2400" u="none" strike="noStrike">
                          <a:solidFill>
                            <a:schemeClr val="bg1"/>
                          </a:solidFill>
                          <a:effectLst/>
                        </a:rPr>
                        <a:t>  India</a:t>
                      </a:r>
                      <a:endParaRPr lang="en-US" sz="2400" b="0" i="0" u="none" strike="noStrike">
                        <a:solidFill>
                          <a:schemeClr val="bg1"/>
                        </a:solidFill>
                        <a:effectLst/>
                        <a:latin typeface="Aptos Narrow" panose="020B0004020202020204" pitchFamily="34" charset="0"/>
                      </a:endParaRPr>
                    </a:p>
                  </a:txBody>
                  <a:tcPr marL="57150" marR="9525" marT="9525" marB="0" anchor="b">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en-US" sz="2400" u="none" strike="noStrike">
                          <a:solidFill>
                            <a:schemeClr val="bg1"/>
                          </a:solidFill>
                          <a:effectLst/>
                        </a:rPr>
                        <a:t>34,000</a:t>
                      </a:r>
                      <a:endParaRPr lang="en-US" sz="2400" b="0" i="0" u="none" strike="noStrike">
                        <a:solidFill>
                          <a:schemeClr val="bg1"/>
                        </a:solidFill>
                        <a:effectLst/>
                        <a:latin typeface="Aptos Narrow" panose="020B0004020202020204" pitchFamily="34" charset="0"/>
                      </a:endParaRPr>
                    </a:p>
                  </a:txBody>
                  <a:tcPr marL="9525" marR="9525" marT="9525" marB="0" anchor="b">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30084335"/>
                  </a:ext>
                </a:extLst>
              </a:tr>
              <a:tr h="326987">
                <a:tc>
                  <a:txBody>
                    <a:bodyPr/>
                    <a:lstStyle/>
                    <a:p>
                      <a:pPr algn="l" fontAlgn="b"/>
                      <a:r>
                        <a:rPr lang="en-US" sz="2400" u="none" strike="noStrike">
                          <a:solidFill>
                            <a:schemeClr val="bg1"/>
                          </a:solidFill>
                          <a:effectLst/>
                        </a:rPr>
                        <a:t>  Other</a:t>
                      </a:r>
                      <a:endParaRPr lang="en-US" sz="2400" b="0" i="0" u="none" strike="noStrike">
                        <a:solidFill>
                          <a:schemeClr val="bg1"/>
                        </a:solidFill>
                        <a:effectLst/>
                        <a:latin typeface="Aptos Narrow" panose="020B0004020202020204" pitchFamily="34" charset="0"/>
                      </a:endParaRPr>
                    </a:p>
                  </a:txBody>
                  <a:tcPr marL="57150" marR="9525" marT="9525" marB="0" anchor="b">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en-US" sz="2400" u="none" strike="noStrike">
                          <a:solidFill>
                            <a:schemeClr val="bg1"/>
                          </a:solidFill>
                          <a:effectLst/>
                        </a:rPr>
                        <a:t>41,000</a:t>
                      </a:r>
                      <a:endParaRPr lang="en-US" sz="2400" b="0" i="0" u="none" strike="noStrike">
                        <a:solidFill>
                          <a:schemeClr val="bg1"/>
                        </a:solidFill>
                        <a:effectLst/>
                        <a:latin typeface="Aptos Narrow" panose="020B0004020202020204" pitchFamily="34" charset="0"/>
                      </a:endParaRPr>
                    </a:p>
                  </a:txBody>
                  <a:tcPr marL="9525" marR="9525" marT="9525" marB="0" anchor="b">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21429818"/>
                  </a:ext>
                </a:extLst>
              </a:tr>
              <a:tr h="326987">
                <a:tc>
                  <a:txBody>
                    <a:bodyPr/>
                    <a:lstStyle/>
                    <a:p>
                      <a:pPr algn="l" fontAlgn="b"/>
                      <a:r>
                        <a:rPr lang="en-US" sz="2400" u="none" strike="noStrike">
                          <a:solidFill>
                            <a:srgbClr val="125F7A"/>
                          </a:solidFill>
                          <a:effectLst/>
                        </a:rPr>
                        <a:t>Total</a:t>
                      </a:r>
                      <a:endParaRPr lang="en-US" sz="2400" b="0" i="0" u="none" strike="noStrike">
                        <a:solidFill>
                          <a:srgbClr val="125F7A"/>
                        </a:solidFill>
                        <a:effectLst/>
                        <a:latin typeface="Aptos Narrow" panose="020B00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r" fontAlgn="b"/>
                      <a:r>
                        <a:rPr lang="en-US" sz="2400" u="none" strike="noStrike">
                          <a:solidFill>
                            <a:srgbClr val="125F7A"/>
                          </a:solidFill>
                          <a:effectLst/>
                        </a:rPr>
                        <a:t> </a:t>
                      </a:r>
                      <a:r>
                        <a:rPr lang="en-US" sz="2400" i="1" u="none" strike="noStrike">
                          <a:solidFill>
                            <a:srgbClr val="125F7A"/>
                          </a:solidFill>
                          <a:effectLst/>
                        </a:rPr>
                        <a:t>tons</a:t>
                      </a:r>
                      <a:r>
                        <a:rPr lang="en-US" sz="2400" u="none" strike="noStrike">
                          <a:solidFill>
                            <a:srgbClr val="125F7A"/>
                          </a:solidFill>
                          <a:effectLst/>
                        </a:rPr>
                        <a:t>   2,694,813</a:t>
                      </a:r>
                      <a:endParaRPr lang="en-US" sz="2400" b="0" i="0" u="none" strike="noStrike">
                        <a:solidFill>
                          <a:srgbClr val="125F7A"/>
                        </a:solidFill>
                        <a:effectLst/>
                        <a:latin typeface="Aptos Narrow" panose="020B0004020202020204" pitchFamily="34" charset="0"/>
                      </a:endParaRPr>
                    </a:p>
                  </a:txBody>
                  <a:tcPr marL="9525" marR="9525" marT="9525" marB="0" anchor="b">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614986955"/>
                  </a:ext>
                </a:extLst>
              </a:tr>
            </a:tbl>
          </a:graphicData>
        </a:graphic>
      </p:graphicFrame>
      <p:sp>
        <p:nvSpPr>
          <p:cNvPr id="52" name="TextBox 51">
            <a:extLst>
              <a:ext uri="{FF2B5EF4-FFF2-40B4-BE49-F238E27FC236}">
                <a16:creationId xmlns:a16="http://schemas.microsoft.com/office/drawing/2014/main" id="{1E103660-2E04-DC1E-D037-95879A5889BA}"/>
              </a:ext>
            </a:extLst>
          </p:cNvPr>
          <p:cNvSpPr txBox="1"/>
          <p:nvPr/>
        </p:nvSpPr>
        <p:spPr>
          <a:xfrm>
            <a:off x="15619121" y="5902751"/>
            <a:ext cx="3970482" cy="76944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rPr>
              <a:t>+ </a:t>
            </a:r>
            <a:r>
              <a:rPr lang="en-US" sz="4400" b="1">
                <a:solidFill>
                  <a:schemeClr val="accent4">
                    <a:lumMod val="75000"/>
                  </a:schemeClr>
                </a:solidFill>
              </a:rPr>
              <a:t>2,300,000</a:t>
            </a:r>
            <a:r>
              <a:rPr lang="en-US" sz="3200">
                <a:solidFill>
                  <a:schemeClr val="bg1"/>
                </a:solidFill>
              </a:rPr>
              <a:t>  </a:t>
            </a:r>
            <a:r>
              <a:rPr lang="en-US" sz="2400">
                <a:solidFill>
                  <a:schemeClr val="bg1"/>
                </a:solidFill>
              </a:rPr>
              <a:t>tons</a:t>
            </a:r>
            <a:endParaRPr lang="en-US" sz="6600">
              <a:solidFill>
                <a:schemeClr val="bg1"/>
              </a:solidFill>
            </a:endParaRPr>
          </a:p>
        </p:txBody>
      </p:sp>
      <p:sp>
        <p:nvSpPr>
          <p:cNvPr id="54" name="TextBox 53">
            <a:extLst>
              <a:ext uri="{FF2B5EF4-FFF2-40B4-BE49-F238E27FC236}">
                <a16:creationId xmlns:a16="http://schemas.microsoft.com/office/drawing/2014/main" id="{BBB0AC24-ABF8-8963-FFB4-9E831B62273C}"/>
              </a:ext>
            </a:extLst>
          </p:cNvPr>
          <p:cNvSpPr txBox="1"/>
          <p:nvPr/>
        </p:nvSpPr>
        <p:spPr>
          <a:xfrm>
            <a:off x="19046331" y="6408737"/>
            <a:ext cx="1891804"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a:solidFill>
                  <a:schemeClr val="accent4">
                    <a:lumMod val="75000"/>
                  </a:schemeClr>
                </a:solidFill>
              </a:rPr>
              <a:t>global supply</a:t>
            </a:r>
            <a:endParaRPr lang="en-US" sz="6600" b="1">
              <a:solidFill>
                <a:schemeClr val="accent4">
                  <a:lumMod val="75000"/>
                </a:schemeClr>
              </a:solidFill>
            </a:endParaRPr>
          </a:p>
        </p:txBody>
      </p:sp>
      <p:pic>
        <p:nvPicPr>
          <p:cNvPr id="56" name="Graphic 55">
            <a:extLst>
              <a:ext uri="{FF2B5EF4-FFF2-40B4-BE49-F238E27FC236}">
                <a16:creationId xmlns:a16="http://schemas.microsoft.com/office/drawing/2014/main" id="{91062E69-904D-87E1-A779-599E238A18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636958" y="2516922"/>
            <a:ext cx="8317759" cy="4381677"/>
          </a:xfrm>
          <a:prstGeom prst="rect">
            <a:avLst/>
          </a:prstGeom>
        </p:spPr>
      </p:pic>
      <p:sp>
        <p:nvSpPr>
          <p:cNvPr id="58" name="TextBox 57">
            <a:extLst>
              <a:ext uri="{FF2B5EF4-FFF2-40B4-BE49-F238E27FC236}">
                <a16:creationId xmlns:a16="http://schemas.microsoft.com/office/drawing/2014/main" id="{5C3065DA-4BD3-D868-3F55-93C397163B1A}"/>
              </a:ext>
            </a:extLst>
          </p:cNvPr>
          <p:cNvSpPr txBox="1"/>
          <p:nvPr/>
        </p:nvSpPr>
        <p:spPr>
          <a:xfrm>
            <a:off x="8231409" y="8263127"/>
            <a:ext cx="3054041" cy="307777"/>
          </a:xfrm>
          <a:prstGeom prst="rect">
            <a:avLst/>
          </a:prstGeom>
          <a:noFill/>
        </p:spPr>
        <p:txBody>
          <a:bodyPr wrap="none" rtlCol="0">
            <a:spAutoFit/>
          </a:bodyPr>
          <a:lstStyle/>
          <a:p>
            <a:r>
              <a:rPr lang="en-US" sz="1400" i="1">
                <a:solidFill>
                  <a:schemeClr val="bg1"/>
                </a:solidFill>
              </a:rPr>
              <a:t>in-shell, dry basis, Marketing Year 2024</a:t>
            </a:r>
          </a:p>
        </p:txBody>
      </p:sp>
      <p:sp>
        <p:nvSpPr>
          <p:cNvPr id="59" name="TextBox 58">
            <a:extLst>
              <a:ext uri="{FF2B5EF4-FFF2-40B4-BE49-F238E27FC236}">
                <a16:creationId xmlns:a16="http://schemas.microsoft.com/office/drawing/2014/main" id="{4848C365-7117-D22F-15F3-EF3EA7A4055C}"/>
              </a:ext>
            </a:extLst>
          </p:cNvPr>
          <p:cNvSpPr txBox="1"/>
          <p:nvPr/>
        </p:nvSpPr>
        <p:spPr>
          <a:xfrm>
            <a:off x="19046331" y="5882683"/>
            <a:ext cx="1898624"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a:solidFill>
                  <a:schemeClr val="accent4">
                    <a:lumMod val="75000"/>
                  </a:schemeClr>
                </a:solidFill>
              </a:rPr>
              <a:t>85.5 %</a:t>
            </a:r>
            <a:endParaRPr lang="en-US" sz="5400" b="1">
              <a:solidFill>
                <a:schemeClr val="accent4">
                  <a:lumMod val="75000"/>
                </a:schemeClr>
              </a:solidFill>
            </a:endParaRPr>
          </a:p>
        </p:txBody>
      </p:sp>
      <p:sp>
        <p:nvSpPr>
          <p:cNvPr id="60" name="TextBox 59">
            <a:extLst>
              <a:ext uri="{FF2B5EF4-FFF2-40B4-BE49-F238E27FC236}">
                <a16:creationId xmlns:a16="http://schemas.microsoft.com/office/drawing/2014/main" id="{89133731-636C-A2DE-9B9C-B2281CBBBDF7}"/>
              </a:ext>
            </a:extLst>
          </p:cNvPr>
          <p:cNvSpPr txBox="1"/>
          <p:nvPr/>
        </p:nvSpPr>
        <p:spPr>
          <a:xfrm>
            <a:off x="8026424" y="2995999"/>
            <a:ext cx="4501195"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b="1" spc="300">
                <a:solidFill>
                  <a:schemeClr val="bg1"/>
                </a:solidFill>
                <a:latin typeface="Helvetica" pitchFamily="2" charset="0"/>
              </a:rPr>
              <a:t>PRODUCTION</a:t>
            </a:r>
          </a:p>
        </p:txBody>
      </p:sp>
      <p:sp>
        <p:nvSpPr>
          <p:cNvPr id="7168" name="TextBox 7167">
            <a:extLst>
              <a:ext uri="{FF2B5EF4-FFF2-40B4-BE49-F238E27FC236}">
                <a16:creationId xmlns:a16="http://schemas.microsoft.com/office/drawing/2014/main" id="{18CFBE54-7BD9-3230-4A55-155615224B8D}"/>
              </a:ext>
            </a:extLst>
          </p:cNvPr>
          <p:cNvSpPr txBox="1"/>
          <p:nvPr/>
        </p:nvSpPr>
        <p:spPr>
          <a:xfrm>
            <a:off x="7810681" y="10662691"/>
            <a:ext cx="4296086"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000" b="1">
                <a:solidFill>
                  <a:schemeClr val="accent4">
                    <a:lumMod val="75000"/>
                  </a:schemeClr>
                </a:solidFill>
                <a:latin typeface="Helvetica" pitchFamily="2" charset="0"/>
              </a:rPr>
              <a:t>1,100,000  </a:t>
            </a:r>
            <a:r>
              <a:rPr lang="en-US" sz="4800" b="1" i="1">
                <a:solidFill>
                  <a:schemeClr val="accent4">
                    <a:lumMod val="75000"/>
                  </a:schemeClr>
                </a:solidFill>
                <a:latin typeface="Helvetica" pitchFamily="2" charset="0"/>
              </a:rPr>
              <a:t>tons</a:t>
            </a:r>
            <a:endParaRPr lang="en-US" sz="6000" b="1" i="1">
              <a:solidFill>
                <a:schemeClr val="accent4">
                  <a:lumMod val="75000"/>
                </a:schemeClr>
              </a:solidFill>
              <a:latin typeface="Helvetica" pitchFamily="2" charset="0"/>
            </a:endParaRPr>
          </a:p>
        </p:txBody>
      </p:sp>
      <p:sp>
        <p:nvSpPr>
          <p:cNvPr id="7171" name="TextBox 7170">
            <a:extLst>
              <a:ext uri="{FF2B5EF4-FFF2-40B4-BE49-F238E27FC236}">
                <a16:creationId xmlns:a16="http://schemas.microsoft.com/office/drawing/2014/main" id="{6E7938C9-FC01-D849-A4A0-89B9962597D1}"/>
              </a:ext>
            </a:extLst>
          </p:cNvPr>
          <p:cNvSpPr txBox="1"/>
          <p:nvPr/>
        </p:nvSpPr>
        <p:spPr>
          <a:xfrm>
            <a:off x="16742670" y="5421361"/>
            <a:ext cx="203189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a:solidFill>
                  <a:schemeClr val="bg1"/>
                </a:solidFill>
                <a:latin typeface="Avenir Next Medium" panose="020B0503020202020204" pitchFamily="34" charset="0"/>
              </a:rPr>
              <a:t>+    </a:t>
            </a:r>
            <a:r>
              <a:rPr lang="en-US" sz="3200">
                <a:solidFill>
                  <a:srgbClr val="00B0F0"/>
                </a:solidFill>
                <a:latin typeface="Avenir Next Medium" panose="020B0503020202020204" pitchFamily="34" charset="0"/>
              </a:rPr>
              <a:t>USA</a:t>
            </a:r>
            <a:endParaRPr lang="en-US" sz="8000">
              <a:solidFill>
                <a:schemeClr val="accent4">
                  <a:lumMod val="75000"/>
                </a:schemeClr>
              </a:solidFill>
              <a:latin typeface="Avenir Next Medium" panose="020B0503020202020204" pitchFamily="34" charset="0"/>
            </a:endParaRPr>
          </a:p>
        </p:txBody>
      </p:sp>
      <p:sp>
        <p:nvSpPr>
          <p:cNvPr id="47" name="TextBox 46">
            <a:extLst>
              <a:ext uri="{FF2B5EF4-FFF2-40B4-BE49-F238E27FC236}">
                <a16:creationId xmlns:a16="http://schemas.microsoft.com/office/drawing/2014/main" id="{0DD18738-8F95-CEA8-7957-A7164E3067BC}"/>
              </a:ext>
            </a:extLst>
          </p:cNvPr>
          <p:cNvSpPr txBox="1"/>
          <p:nvPr/>
        </p:nvSpPr>
        <p:spPr>
          <a:xfrm>
            <a:off x="1478090" y="5482649"/>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2</a:t>
            </a:r>
            <a:endParaRPr lang="en-US" sz="7200" b="1">
              <a:solidFill>
                <a:schemeClr val="bg1"/>
              </a:solidFill>
              <a:latin typeface="Helvetica" pitchFamily="2" charset="0"/>
            </a:endParaRPr>
          </a:p>
        </p:txBody>
      </p:sp>
      <p:sp>
        <p:nvSpPr>
          <p:cNvPr id="62" name="TextBox 61">
            <a:extLst>
              <a:ext uri="{FF2B5EF4-FFF2-40B4-BE49-F238E27FC236}">
                <a16:creationId xmlns:a16="http://schemas.microsoft.com/office/drawing/2014/main" id="{639035F8-5EAF-8B90-BBFC-1EF1DCC0DB9A}"/>
              </a:ext>
            </a:extLst>
          </p:cNvPr>
          <p:cNvSpPr txBox="1"/>
          <p:nvPr/>
        </p:nvSpPr>
        <p:spPr>
          <a:xfrm>
            <a:off x="1888144" y="5482649"/>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4</a:t>
            </a:r>
            <a:endParaRPr lang="en-US" sz="7200" b="1">
              <a:solidFill>
                <a:schemeClr val="bg1"/>
              </a:solidFill>
              <a:latin typeface="Helvetica" pitchFamily="2" charset="0"/>
            </a:endParaRPr>
          </a:p>
        </p:txBody>
      </p:sp>
      <p:sp>
        <p:nvSpPr>
          <p:cNvPr id="7169" name="TextBox 7168">
            <a:extLst>
              <a:ext uri="{FF2B5EF4-FFF2-40B4-BE49-F238E27FC236}">
                <a16:creationId xmlns:a16="http://schemas.microsoft.com/office/drawing/2014/main" id="{91104943-2F02-90F6-75B5-0B6CFDED1C26}"/>
              </a:ext>
            </a:extLst>
          </p:cNvPr>
          <p:cNvSpPr txBox="1"/>
          <p:nvPr/>
        </p:nvSpPr>
        <p:spPr>
          <a:xfrm>
            <a:off x="2405684" y="5473870"/>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3</a:t>
            </a:r>
          </a:p>
        </p:txBody>
      </p:sp>
      <p:sp>
        <p:nvSpPr>
          <p:cNvPr id="7170" name="TextBox 7169">
            <a:extLst>
              <a:ext uri="{FF2B5EF4-FFF2-40B4-BE49-F238E27FC236}">
                <a16:creationId xmlns:a16="http://schemas.microsoft.com/office/drawing/2014/main" id="{50EB2C78-F90E-CF37-1B87-081B97B8B4D6}"/>
              </a:ext>
            </a:extLst>
          </p:cNvPr>
          <p:cNvSpPr txBox="1"/>
          <p:nvPr/>
        </p:nvSpPr>
        <p:spPr>
          <a:xfrm>
            <a:off x="3278921" y="5473870"/>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6</a:t>
            </a:r>
          </a:p>
        </p:txBody>
      </p:sp>
      <p:sp>
        <p:nvSpPr>
          <p:cNvPr id="7172" name="TextBox 7171">
            <a:extLst>
              <a:ext uri="{FF2B5EF4-FFF2-40B4-BE49-F238E27FC236}">
                <a16:creationId xmlns:a16="http://schemas.microsoft.com/office/drawing/2014/main" id="{FC9E0E14-29CD-94E8-CC38-B454C785BAB6}"/>
              </a:ext>
            </a:extLst>
          </p:cNvPr>
          <p:cNvSpPr txBox="1"/>
          <p:nvPr/>
        </p:nvSpPr>
        <p:spPr>
          <a:xfrm>
            <a:off x="2820324" y="5483506"/>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4</a:t>
            </a:r>
          </a:p>
        </p:txBody>
      </p:sp>
      <p:sp>
        <p:nvSpPr>
          <p:cNvPr id="7174" name="TextBox 7173">
            <a:extLst>
              <a:ext uri="{FF2B5EF4-FFF2-40B4-BE49-F238E27FC236}">
                <a16:creationId xmlns:a16="http://schemas.microsoft.com/office/drawing/2014/main" id="{ABFAA08A-98C0-4741-FB41-18F44295F583}"/>
              </a:ext>
            </a:extLst>
          </p:cNvPr>
          <p:cNvSpPr txBox="1"/>
          <p:nvPr/>
        </p:nvSpPr>
        <p:spPr>
          <a:xfrm>
            <a:off x="2240851" y="5710938"/>
            <a:ext cx="34176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b="1">
                <a:solidFill>
                  <a:schemeClr val="bg1"/>
                </a:solidFill>
                <a:latin typeface="Helvetica" pitchFamily="2" charset="0"/>
              </a:rPr>
              <a:t>,</a:t>
            </a:r>
            <a:endParaRPr lang="en-US" sz="5400" b="1">
              <a:solidFill>
                <a:schemeClr val="bg1"/>
              </a:solidFill>
              <a:latin typeface="Helvetica" pitchFamily="2" charset="0"/>
            </a:endParaRPr>
          </a:p>
        </p:txBody>
      </p:sp>
      <p:grpSp>
        <p:nvGrpSpPr>
          <p:cNvPr id="7175" name="Group 7174">
            <a:extLst>
              <a:ext uri="{FF2B5EF4-FFF2-40B4-BE49-F238E27FC236}">
                <a16:creationId xmlns:a16="http://schemas.microsoft.com/office/drawing/2014/main" id="{EE432E49-D983-216C-98F2-BCB6DE8DD28C}"/>
              </a:ext>
            </a:extLst>
          </p:cNvPr>
          <p:cNvGrpSpPr/>
          <p:nvPr/>
        </p:nvGrpSpPr>
        <p:grpSpPr>
          <a:xfrm>
            <a:off x="4243129" y="5686512"/>
            <a:ext cx="1481496" cy="590378"/>
            <a:chOff x="1395910" y="2724859"/>
            <a:chExt cx="1481496" cy="590378"/>
          </a:xfrm>
        </p:grpSpPr>
        <p:sp>
          <p:nvSpPr>
            <p:cNvPr id="7176" name="TextBox 7175">
              <a:extLst>
                <a:ext uri="{FF2B5EF4-FFF2-40B4-BE49-F238E27FC236}">
                  <a16:creationId xmlns:a16="http://schemas.microsoft.com/office/drawing/2014/main" id="{25F380D1-B91F-FDEC-2058-F2833556FD21}"/>
                </a:ext>
              </a:extLst>
            </p:cNvPr>
            <p:cNvSpPr txBox="1"/>
            <p:nvPr/>
          </p:nvSpPr>
          <p:spPr>
            <a:xfrm>
              <a:off x="1402633" y="2724859"/>
              <a:ext cx="530915" cy="400110"/>
            </a:xfrm>
            <a:prstGeom prst="rect">
              <a:avLst/>
            </a:prstGeom>
            <a:noFill/>
          </p:spPr>
          <p:txBody>
            <a:bodyPr wrap="none" rtlCol="0">
              <a:spAutoFit/>
            </a:bodyPr>
            <a:lstStyle/>
            <a:p>
              <a:r>
                <a:rPr lang="en-US" sz="2000" b="1">
                  <a:solidFill>
                    <a:schemeClr val="bg2">
                      <a:lumMod val="90000"/>
                    </a:schemeClr>
                  </a:solidFill>
                  <a:latin typeface="Helvetica" pitchFamily="2" charset="0"/>
                </a:rPr>
                <a:t>20'</a:t>
              </a:r>
            </a:p>
          </p:txBody>
        </p:sp>
        <p:sp>
          <p:nvSpPr>
            <p:cNvPr id="7177" name="TextBox 7176">
              <a:extLst>
                <a:ext uri="{FF2B5EF4-FFF2-40B4-BE49-F238E27FC236}">
                  <a16:creationId xmlns:a16="http://schemas.microsoft.com/office/drawing/2014/main" id="{875A42BB-FAB7-C30D-62F7-51E3BCDE2838}"/>
                </a:ext>
              </a:extLst>
            </p:cNvPr>
            <p:cNvSpPr txBox="1"/>
            <p:nvPr/>
          </p:nvSpPr>
          <p:spPr>
            <a:xfrm>
              <a:off x="1395910" y="2915127"/>
              <a:ext cx="1481496" cy="400110"/>
            </a:xfrm>
            <a:prstGeom prst="rect">
              <a:avLst/>
            </a:prstGeom>
            <a:noFill/>
          </p:spPr>
          <p:txBody>
            <a:bodyPr wrap="none" rtlCol="0">
              <a:spAutoFit/>
            </a:bodyPr>
            <a:lstStyle/>
            <a:p>
              <a:r>
                <a:rPr lang="en-US" sz="2000" b="1">
                  <a:solidFill>
                    <a:schemeClr val="bg2">
                      <a:lumMod val="90000"/>
                    </a:schemeClr>
                  </a:solidFill>
                  <a:latin typeface="Helvetica" pitchFamily="2" charset="0"/>
                </a:rPr>
                <a:t>containers</a:t>
              </a:r>
            </a:p>
          </p:txBody>
        </p:sp>
      </p:grpSp>
      <p:sp>
        <p:nvSpPr>
          <p:cNvPr id="7178" name="TextBox 7177">
            <a:extLst>
              <a:ext uri="{FF2B5EF4-FFF2-40B4-BE49-F238E27FC236}">
                <a16:creationId xmlns:a16="http://schemas.microsoft.com/office/drawing/2014/main" id="{48A3B05B-E8A7-214C-6A24-454A85C1C33A}"/>
              </a:ext>
            </a:extLst>
          </p:cNvPr>
          <p:cNvSpPr txBox="1"/>
          <p:nvPr/>
        </p:nvSpPr>
        <p:spPr>
          <a:xfrm>
            <a:off x="3885858" y="5525188"/>
            <a:ext cx="468398" cy="830997"/>
          </a:xfrm>
          <a:prstGeom prst="rect">
            <a:avLst/>
          </a:prstGeom>
          <a:noFill/>
        </p:spPr>
        <p:txBody>
          <a:bodyPr wrap="none" rtlCol="0">
            <a:spAutoFit/>
          </a:bodyPr>
          <a:lstStyle/>
          <a:p>
            <a:r>
              <a:rPr lang="en-US" sz="4800">
                <a:solidFill>
                  <a:srgbClr val="FFC002"/>
                </a:solidFill>
              </a:rPr>
              <a:t>|</a:t>
            </a:r>
          </a:p>
        </p:txBody>
      </p:sp>
      <p:sp>
        <p:nvSpPr>
          <p:cNvPr id="7179" name="TextBox 7178">
            <a:extLst>
              <a:ext uri="{FF2B5EF4-FFF2-40B4-BE49-F238E27FC236}">
                <a16:creationId xmlns:a16="http://schemas.microsoft.com/office/drawing/2014/main" id="{B51BB4AD-5F4E-3D83-D3BA-9E50CD851D66}"/>
              </a:ext>
            </a:extLst>
          </p:cNvPr>
          <p:cNvSpPr txBox="1"/>
          <p:nvPr/>
        </p:nvSpPr>
        <p:spPr>
          <a:xfrm>
            <a:off x="3890490" y="4802703"/>
            <a:ext cx="1468672"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a:solidFill>
                  <a:srgbClr val="FFC002"/>
                </a:solidFill>
                <a:latin typeface="Helvetica" pitchFamily="2" charset="0"/>
              </a:rPr>
              <a:t>Capacity</a:t>
            </a:r>
          </a:p>
        </p:txBody>
      </p:sp>
      <p:sp>
        <p:nvSpPr>
          <p:cNvPr id="7181" name="TextBox 7180">
            <a:extLst>
              <a:ext uri="{FF2B5EF4-FFF2-40B4-BE49-F238E27FC236}">
                <a16:creationId xmlns:a16="http://schemas.microsoft.com/office/drawing/2014/main" id="{19410595-5C1B-D747-F6ED-84C1B493F91F}"/>
              </a:ext>
            </a:extLst>
          </p:cNvPr>
          <p:cNvSpPr txBox="1"/>
          <p:nvPr/>
        </p:nvSpPr>
        <p:spPr>
          <a:xfrm>
            <a:off x="8001915" y="2407297"/>
            <a:ext cx="4506454"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b="1" spc="-170">
                <a:solidFill>
                  <a:schemeClr val="bg1"/>
                </a:solidFill>
                <a:latin typeface="Helvetica" pitchFamily="2" charset="0"/>
              </a:rPr>
              <a:t>GLOBAL</a:t>
            </a:r>
            <a:r>
              <a:rPr lang="en-US" sz="4400" b="1" spc="-170">
                <a:solidFill>
                  <a:schemeClr val="bg1"/>
                </a:solidFill>
                <a:latin typeface="Helvetica" pitchFamily="2" charset="0"/>
              </a:rPr>
              <a:t> </a:t>
            </a:r>
            <a:r>
              <a:rPr lang="en-US" sz="3600" b="1" spc="-170">
                <a:solidFill>
                  <a:schemeClr val="bg1"/>
                </a:solidFill>
                <a:latin typeface="Helvetica" pitchFamily="2" charset="0"/>
              </a:rPr>
              <a:t>WALNUT</a:t>
            </a:r>
          </a:p>
        </p:txBody>
      </p:sp>
      <p:sp>
        <p:nvSpPr>
          <p:cNvPr id="7182" name="TextBox 7181">
            <a:extLst>
              <a:ext uri="{FF2B5EF4-FFF2-40B4-BE49-F238E27FC236}">
                <a16:creationId xmlns:a16="http://schemas.microsoft.com/office/drawing/2014/main" id="{2666CAE5-C537-8C01-24CA-E4606754719E}"/>
              </a:ext>
            </a:extLst>
          </p:cNvPr>
          <p:cNvSpPr txBox="1"/>
          <p:nvPr/>
        </p:nvSpPr>
        <p:spPr>
          <a:xfrm>
            <a:off x="7755680" y="9712624"/>
            <a:ext cx="4501195"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b="1" spc="500">
                <a:solidFill>
                  <a:schemeClr val="bg1"/>
                </a:solidFill>
                <a:latin typeface="Helvetica" pitchFamily="2" charset="0"/>
              </a:rPr>
              <a:t>EXPORTS</a:t>
            </a:r>
            <a:endParaRPr lang="en-US" b="1" spc="500">
              <a:solidFill>
                <a:schemeClr val="bg1"/>
              </a:solidFill>
              <a:latin typeface="Helvetica" pitchFamily="2" charset="0"/>
            </a:endParaRPr>
          </a:p>
        </p:txBody>
      </p:sp>
      <p:sp>
        <p:nvSpPr>
          <p:cNvPr id="7183" name="TextBox 7182">
            <a:extLst>
              <a:ext uri="{FF2B5EF4-FFF2-40B4-BE49-F238E27FC236}">
                <a16:creationId xmlns:a16="http://schemas.microsoft.com/office/drawing/2014/main" id="{4D594F07-601E-E1AD-5D9C-0C4748CBA8CB}"/>
              </a:ext>
            </a:extLst>
          </p:cNvPr>
          <p:cNvSpPr txBox="1"/>
          <p:nvPr/>
        </p:nvSpPr>
        <p:spPr>
          <a:xfrm>
            <a:off x="7755680" y="9134121"/>
            <a:ext cx="4506454"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b="1" spc="-170">
                <a:solidFill>
                  <a:schemeClr val="bg1"/>
                </a:solidFill>
                <a:latin typeface="Helvetica" pitchFamily="2" charset="0"/>
              </a:rPr>
              <a:t>GLOBAL</a:t>
            </a:r>
            <a:r>
              <a:rPr lang="en-US" sz="4400" b="1" spc="-170">
                <a:solidFill>
                  <a:schemeClr val="bg1"/>
                </a:solidFill>
                <a:latin typeface="Helvetica" pitchFamily="2" charset="0"/>
              </a:rPr>
              <a:t> </a:t>
            </a:r>
            <a:r>
              <a:rPr lang="en-US" sz="3600" b="1" spc="-170">
                <a:solidFill>
                  <a:schemeClr val="bg1"/>
                </a:solidFill>
                <a:latin typeface="Helvetica" pitchFamily="2" charset="0"/>
              </a:rPr>
              <a:t>WALNUT</a:t>
            </a:r>
          </a:p>
        </p:txBody>
      </p:sp>
      <p:sp>
        <p:nvSpPr>
          <p:cNvPr id="7184" name="Rounded Rectangle 7183">
            <a:extLst>
              <a:ext uri="{FF2B5EF4-FFF2-40B4-BE49-F238E27FC236}">
                <a16:creationId xmlns:a16="http://schemas.microsoft.com/office/drawing/2014/main" id="{AE8820CF-878F-4DF6-5B8B-229D31B2A885}"/>
              </a:ext>
            </a:extLst>
          </p:cNvPr>
          <p:cNvSpPr/>
          <p:nvPr/>
        </p:nvSpPr>
        <p:spPr>
          <a:xfrm>
            <a:off x="7857127" y="2356620"/>
            <a:ext cx="15349943" cy="6294041"/>
          </a:xfrm>
          <a:prstGeom prst="roundRect">
            <a:avLst>
              <a:gd name="adj" fmla="val 799"/>
            </a:avLst>
          </a:prstGeom>
          <a:no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7186" name="Rounded Rectangle 7185">
            <a:extLst>
              <a:ext uri="{FF2B5EF4-FFF2-40B4-BE49-F238E27FC236}">
                <a16:creationId xmlns:a16="http://schemas.microsoft.com/office/drawing/2014/main" id="{5DC30506-4435-9DBC-D158-D21901353162}"/>
              </a:ext>
            </a:extLst>
          </p:cNvPr>
          <p:cNvSpPr/>
          <p:nvPr/>
        </p:nvSpPr>
        <p:spPr>
          <a:xfrm>
            <a:off x="7857127" y="8888483"/>
            <a:ext cx="4291062" cy="3738745"/>
          </a:xfrm>
          <a:prstGeom prst="roundRect">
            <a:avLst>
              <a:gd name="adj" fmla="val 799"/>
            </a:avLst>
          </a:prstGeom>
          <a:no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7187" name="TextBox 7186">
            <a:extLst>
              <a:ext uri="{FF2B5EF4-FFF2-40B4-BE49-F238E27FC236}">
                <a16:creationId xmlns:a16="http://schemas.microsoft.com/office/drawing/2014/main" id="{6C532EB7-E4D8-5E7B-2051-CC1D6200830F}"/>
              </a:ext>
            </a:extLst>
          </p:cNvPr>
          <p:cNvSpPr txBox="1"/>
          <p:nvPr/>
        </p:nvSpPr>
        <p:spPr>
          <a:xfrm>
            <a:off x="-3286608" y="11220677"/>
            <a:ext cx="2616294" cy="276999"/>
          </a:xfrm>
          <a:prstGeom prst="rect">
            <a:avLst/>
          </a:prstGeom>
          <a:noFill/>
        </p:spPr>
        <p:txBody>
          <a:bodyPr wrap="none" rtlCol="0">
            <a:spAutoFit/>
          </a:bodyPr>
          <a:lstStyle/>
          <a:p>
            <a:r>
              <a:rPr lang="en-US" sz="1200">
                <a:solidFill>
                  <a:schemeClr val="bg1"/>
                </a:solidFill>
                <a:latin typeface="Helvetica" pitchFamily="2" charset="0"/>
              </a:rPr>
              <a:t>Largest 2 importers </a:t>
            </a:r>
            <a:r>
              <a:rPr lang="en-US" sz="1200" b="1">
                <a:solidFill>
                  <a:schemeClr val="bg1"/>
                </a:solidFill>
                <a:latin typeface="Helvetica" pitchFamily="2" charset="0"/>
              </a:rPr>
              <a:t>EU and Turkey</a:t>
            </a:r>
          </a:p>
        </p:txBody>
      </p:sp>
      <p:sp>
        <p:nvSpPr>
          <p:cNvPr id="7188" name="TextBox 7187">
            <a:extLst>
              <a:ext uri="{FF2B5EF4-FFF2-40B4-BE49-F238E27FC236}">
                <a16:creationId xmlns:a16="http://schemas.microsoft.com/office/drawing/2014/main" id="{06FD81EB-CC2D-A61E-F409-3A1A2740F250}"/>
              </a:ext>
            </a:extLst>
          </p:cNvPr>
          <p:cNvSpPr txBox="1"/>
          <p:nvPr/>
        </p:nvSpPr>
        <p:spPr>
          <a:xfrm>
            <a:off x="-3286608" y="11401714"/>
            <a:ext cx="2667718" cy="276999"/>
          </a:xfrm>
          <a:prstGeom prst="rect">
            <a:avLst/>
          </a:prstGeom>
          <a:noFill/>
        </p:spPr>
        <p:txBody>
          <a:bodyPr wrap="none" rtlCol="0">
            <a:spAutoFit/>
          </a:bodyPr>
          <a:lstStyle/>
          <a:p>
            <a:r>
              <a:rPr lang="en-US" sz="1200">
                <a:solidFill>
                  <a:schemeClr val="bg1"/>
                </a:solidFill>
                <a:latin typeface="Helvetica" pitchFamily="2" charset="0"/>
              </a:rPr>
              <a:t>Covers 40 % of global export market</a:t>
            </a:r>
          </a:p>
        </p:txBody>
      </p:sp>
      <p:sp>
        <p:nvSpPr>
          <p:cNvPr id="7190" name="TextBox 7189">
            <a:extLst>
              <a:ext uri="{FF2B5EF4-FFF2-40B4-BE49-F238E27FC236}">
                <a16:creationId xmlns:a16="http://schemas.microsoft.com/office/drawing/2014/main" id="{054C9210-4D39-0C60-809D-4003302C2516}"/>
              </a:ext>
            </a:extLst>
          </p:cNvPr>
          <p:cNvSpPr txBox="1"/>
          <p:nvPr/>
        </p:nvSpPr>
        <p:spPr>
          <a:xfrm>
            <a:off x="17240588" y="8982120"/>
            <a:ext cx="2909013"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000" b="1">
                <a:solidFill>
                  <a:schemeClr val="accent4">
                    <a:lumMod val="75000"/>
                  </a:schemeClr>
                </a:solidFill>
                <a:latin typeface="Helvetica" pitchFamily="2" charset="0"/>
              </a:rPr>
              <a:t>40.4 %</a:t>
            </a:r>
          </a:p>
        </p:txBody>
      </p:sp>
      <p:sp>
        <p:nvSpPr>
          <p:cNvPr id="7191" name="TextBox 7190">
            <a:extLst>
              <a:ext uri="{FF2B5EF4-FFF2-40B4-BE49-F238E27FC236}">
                <a16:creationId xmlns:a16="http://schemas.microsoft.com/office/drawing/2014/main" id="{75FC6C9D-406D-EAAE-5DB8-2F9D1B22A29D}"/>
              </a:ext>
            </a:extLst>
          </p:cNvPr>
          <p:cNvSpPr txBox="1"/>
          <p:nvPr/>
        </p:nvSpPr>
        <p:spPr>
          <a:xfrm>
            <a:off x="17126177" y="9828926"/>
            <a:ext cx="3074056"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b="1" spc="-170">
                <a:solidFill>
                  <a:schemeClr val="accent4">
                    <a:lumMod val="75000"/>
                  </a:schemeClr>
                </a:solidFill>
                <a:latin typeface="Helvetica" pitchFamily="2" charset="0"/>
              </a:rPr>
              <a:t>global exports</a:t>
            </a:r>
          </a:p>
        </p:txBody>
      </p:sp>
      <p:pic>
        <p:nvPicPr>
          <p:cNvPr id="7192" name="Picture 10">
            <a:extLst>
              <a:ext uri="{FF2B5EF4-FFF2-40B4-BE49-F238E27FC236}">
                <a16:creationId xmlns:a16="http://schemas.microsoft.com/office/drawing/2014/main" id="{7C06A65E-160D-1A22-0620-F3958BC22E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61959" y="10205179"/>
            <a:ext cx="1111185" cy="741363"/>
          </a:xfrm>
          <a:prstGeom prst="rect">
            <a:avLst/>
          </a:prstGeom>
          <a:noFill/>
          <a:extLst>
            <a:ext uri="{909E8E84-426E-40DD-AFC4-6F175D3DCCD1}">
              <a14:hiddenFill xmlns:a14="http://schemas.microsoft.com/office/drawing/2010/main">
                <a:solidFill>
                  <a:srgbClr val="FFFFFF"/>
                </a:solidFill>
              </a14:hiddenFill>
            </a:ext>
          </a:extLst>
        </p:spPr>
      </p:pic>
      <p:pic>
        <p:nvPicPr>
          <p:cNvPr id="7193" name="Picture 12" descr="Flag of Turkey - Wikipedia">
            <a:extLst>
              <a:ext uri="{FF2B5EF4-FFF2-40B4-BE49-F238E27FC236}">
                <a16:creationId xmlns:a16="http://schemas.microsoft.com/office/drawing/2014/main" id="{483543A3-BA66-0195-23B7-2B7F788109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571716" y="11031319"/>
            <a:ext cx="1111185" cy="740789"/>
          </a:xfrm>
          <a:prstGeom prst="rect">
            <a:avLst/>
          </a:prstGeom>
          <a:noFill/>
          <a:extLst>
            <a:ext uri="{909E8E84-426E-40DD-AFC4-6F175D3DCCD1}">
              <a14:hiddenFill xmlns:a14="http://schemas.microsoft.com/office/drawing/2010/main">
                <a:solidFill>
                  <a:srgbClr val="FFFFFF"/>
                </a:solidFill>
              </a14:hiddenFill>
            </a:ext>
          </a:extLst>
        </p:spPr>
      </p:pic>
      <p:sp>
        <p:nvSpPr>
          <p:cNvPr id="7194" name="Rounded Rectangle 7193">
            <a:extLst>
              <a:ext uri="{FF2B5EF4-FFF2-40B4-BE49-F238E27FC236}">
                <a16:creationId xmlns:a16="http://schemas.microsoft.com/office/drawing/2014/main" id="{63846131-C2D9-B47F-C736-459FDE3219F6}"/>
              </a:ext>
            </a:extLst>
          </p:cNvPr>
          <p:cNvSpPr/>
          <p:nvPr/>
        </p:nvSpPr>
        <p:spPr>
          <a:xfrm>
            <a:off x="-2069054" y="12149565"/>
            <a:ext cx="1280883" cy="694499"/>
          </a:xfrm>
          <a:prstGeom prst="roundRect">
            <a:avLst>
              <a:gd name="adj" fmla="val 8058"/>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5" name="Rounded Rectangle 7194">
            <a:extLst>
              <a:ext uri="{FF2B5EF4-FFF2-40B4-BE49-F238E27FC236}">
                <a16:creationId xmlns:a16="http://schemas.microsoft.com/office/drawing/2014/main" id="{9F687250-95ED-0994-7545-426FB6706658}"/>
              </a:ext>
            </a:extLst>
          </p:cNvPr>
          <p:cNvSpPr/>
          <p:nvPr/>
        </p:nvSpPr>
        <p:spPr>
          <a:xfrm>
            <a:off x="12337433" y="8888483"/>
            <a:ext cx="4099195" cy="3738745"/>
          </a:xfrm>
          <a:prstGeom prst="roundRect">
            <a:avLst>
              <a:gd name="adj" fmla="val 799"/>
            </a:avLst>
          </a:prstGeom>
          <a:no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7197" name="TextBox 7196">
            <a:extLst>
              <a:ext uri="{FF2B5EF4-FFF2-40B4-BE49-F238E27FC236}">
                <a16:creationId xmlns:a16="http://schemas.microsoft.com/office/drawing/2014/main" id="{E103FBED-B81A-B21C-C6DE-D144D15FBE59}"/>
              </a:ext>
            </a:extLst>
          </p:cNvPr>
          <p:cNvSpPr txBox="1"/>
          <p:nvPr/>
        </p:nvSpPr>
        <p:spPr>
          <a:xfrm>
            <a:off x="12410829" y="8958513"/>
            <a:ext cx="3984003"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b="1" spc="-170">
                <a:solidFill>
                  <a:schemeClr val="bg1"/>
                </a:solidFill>
                <a:latin typeface="Helvetica" pitchFamily="2" charset="0"/>
              </a:rPr>
              <a:t>TOP 2  IMPORTERS</a:t>
            </a:r>
          </a:p>
        </p:txBody>
      </p:sp>
      <p:sp>
        <p:nvSpPr>
          <p:cNvPr id="7198" name="Rounded Rectangle 7197">
            <a:extLst>
              <a:ext uri="{FF2B5EF4-FFF2-40B4-BE49-F238E27FC236}">
                <a16:creationId xmlns:a16="http://schemas.microsoft.com/office/drawing/2014/main" id="{A71021A1-6650-85CD-2041-CE1791AECAFC}"/>
              </a:ext>
            </a:extLst>
          </p:cNvPr>
          <p:cNvSpPr/>
          <p:nvPr/>
        </p:nvSpPr>
        <p:spPr>
          <a:xfrm>
            <a:off x="16585323" y="8897211"/>
            <a:ext cx="4099196" cy="3738745"/>
          </a:xfrm>
          <a:prstGeom prst="roundRect">
            <a:avLst>
              <a:gd name="adj" fmla="val 799"/>
            </a:avLst>
          </a:prstGeom>
          <a:no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7199" name="TextBox 7198">
            <a:extLst>
              <a:ext uri="{FF2B5EF4-FFF2-40B4-BE49-F238E27FC236}">
                <a16:creationId xmlns:a16="http://schemas.microsoft.com/office/drawing/2014/main" id="{94CE1AE6-5E25-6B21-3E61-F48656A270B0}"/>
              </a:ext>
            </a:extLst>
          </p:cNvPr>
          <p:cNvSpPr txBox="1"/>
          <p:nvPr/>
        </p:nvSpPr>
        <p:spPr>
          <a:xfrm>
            <a:off x="13216593" y="10259352"/>
            <a:ext cx="2992297"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a:solidFill>
                  <a:schemeClr val="bg1"/>
                </a:solidFill>
                <a:latin typeface="Helvetica" pitchFamily="2" charset="0"/>
              </a:rPr>
              <a:t>310,000 t.</a:t>
            </a:r>
          </a:p>
        </p:txBody>
      </p:sp>
      <p:sp>
        <p:nvSpPr>
          <p:cNvPr id="7200" name="TextBox 7199">
            <a:extLst>
              <a:ext uri="{FF2B5EF4-FFF2-40B4-BE49-F238E27FC236}">
                <a16:creationId xmlns:a16="http://schemas.microsoft.com/office/drawing/2014/main" id="{91710681-D88F-DEDF-B43A-38CABA53CD4E}"/>
              </a:ext>
            </a:extLst>
          </p:cNvPr>
          <p:cNvSpPr txBox="1"/>
          <p:nvPr/>
        </p:nvSpPr>
        <p:spPr>
          <a:xfrm>
            <a:off x="13180159" y="11080457"/>
            <a:ext cx="2992297"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a:solidFill>
                  <a:schemeClr val="bg1"/>
                </a:solidFill>
                <a:latin typeface="Helvetica" pitchFamily="2" charset="0"/>
              </a:rPr>
              <a:t>125,000 t.</a:t>
            </a:r>
          </a:p>
        </p:txBody>
      </p:sp>
      <p:sp>
        <p:nvSpPr>
          <p:cNvPr id="7201" name="TextBox 7200">
            <a:extLst>
              <a:ext uri="{FF2B5EF4-FFF2-40B4-BE49-F238E27FC236}">
                <a16:creationId xmlns:a16="http://schemas.microsoft.com/office/drawing/2014/main" id="{14547EBA-2B5E-CB34-834D-73153F0A61C9}"/>
              </a:ext>
            </a:extLst>
          </p:cNvPr>
          <p:cNvSpPr txBox="1"/>
          <p:nvPr/>
        </p:nvSpPr>
        <p:spPr>
          <a:xfrm>
            <a:off x="13191302" y="11844790"/>
            <a:ext cx="2992297"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b="1">
                <a:solidFill>
                  <a:schemeClr val="accent4">
                    <a:lumMod val="75000"/>
                  </a:schemeClr>
                </a:solidFill>
                <a:latin typeface="Helvetica" pitchFamily="2" charset="0"/>
              </a:rPr>
              <a:t>435,000</a:t>
            </a:r>
            <a:r>
              <a:rPr lang="en-US">
                <a:solidFill>
                  <a:schemeClr val="bg1"/>
                </a:solidFill>
                <a:latin typeface="Helvetica" pitchFamily="2" charset="0"/>
              </a:rPr>
              <a:t> </a:t>
            </a:r>
            <a:r>
              <a:rPr lang="en-US">
                <a:solidFill>
                  <a:schemeClr val="accent4">
                    <a:lumMod val="75000"/>
                  </a:schemeClr>
                </a:solidFill>
                <a:latin typeface="Helvetica" pitchFamily="2" charset="0"/>
              </a:rPr>
              <a:t>t.</a:t>
            </a:r>
          </a:p>
        </p:txBody>
      </p:sp>
      <p:sp>
        <p:nvSpPr>
          <p:cNvPr id="7202" name="TextBox 7201">
            <a:extLst>
              <a:ext uri="{FF2B5EF4-FFF2-40B4-BE49-F238E27FC236}">
                <a16:creationId xmlns:a16="http://schemas.microsoft.com/office/drawing/2014/main" id="{D2B88406-3F21-4739-D7F9-867801BA08F9}"/>
              </a:ext>
            </a:extLst>
          </p:cNvPr>
          <p:cNvSpPr txBox="1"/>
          <p:nvPr/>
        </p:nvSpPr>
        <p:spPr>
          <a:xfrm>
            <a:off x="16923006" y="10435846"/>
            <a:ext cx="3239606"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4800">
                <a:solidFill>
                  <a:schemeClr val="bg1"/>
                </a:solidFill>
                <a:latin typeface="Helvetica" pitchFamily="2" charset="0"/>
              </a:rPr>
              <a:t>435,000</a:t>
            </a:r>
            <a:r>
              <a:rPr lang="en-US" sz="5400">
                <a:solidFill>
                  <a:schemeClr val="bg1"/>
                </a:solidFill>
                <a:latin typeface="Helvetica" pitchFamily="2" charset="0"/>
              </a:rPr>
              <a:t> </a:t>
            </a:r>
            <a:r>
              <a:rPr lang="en-US" sz="4400">
                <a:solidFill>
                  <a:schemeClr val="bg1"/>
                </a:solidFill>
                <a:latin typeface="Helvetica" pitchFamily="2" charset="0"/>
              </a:rPr>
              <a:t>t.</a:t>
            </a:r>
            <a:r>
              <a:rPr lang="en-US" sz="5400">
                <a:solidFill>
                  <a:schemeClr val="bg1"/>
                </a:solidFill>
                <a:latin typeface="Helvetica" pitchFamily="2" charset="0"/>
              </a:rPr>
              <a:t> </a:t>
            </a:r>
          </a:p>
        </p:txBody>
      </p:sp>
      <p:sp>
        <p:nvSpPr>
          <p:cNvPr id="7203" name="TextBox 7202">
            <a:extLst>
              <a:ext uri="{FF2B5EF4-FFF2-40B4-BE49-F238E27FC236}">
                <a16:creationId xmlns:a16="http://schemas.microsoft.com/office/drawing/2014/main" id="{4B9EEEB9-2890-689C-CE17-4A1FA9CFCE55}"/>
              </a:ext>
            </a:extLst>
          </p:cNvPr>
          <p:cNvSpPr txBox="1"/>
          <p:nvPr/>
        </p:nvSpPr>
        <p:spPr>
          <a:xfrm>
            <a:off x="16642176" y="11424482"/>
            <a:ext cx="2190805"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4800">
                <a:solidFill>
                  <a:schemeClr val="bg1"/>
                </a:solidFill>
                <a:latin typeface="Helvetica" pitchFamily="2" charset="0"/>
              </a:rPr>
              <a:t>44,000 </a:t>
            </a:r>
            <a:endParaRPr lang="en-US" sz="5400">
              <a:solidFill>
                <a:schemeClr val="bg1"/>
              </a:solidFill>
              <a:latin typeface="Helvetica" pitchFamily="2" charset="0"/>
            </a:endParaRPr>
          </a:p>
        </p:txBody>
      </p:sp>
      <p:grpSp>
        <p:nvGrpSpPr>
          <p:cNvPr id="7204" name="Group 7203">
            <a:extLst>
              <a:ext uri="{FF2B5EF4-FFF2-40B4-BE49-F238E27FC236}">
                <a16:creationId xmlns:a16="http://schemas.microsoft.com/office/drawing/2014/main" id="{02C850C7-7FB6-CC0F-7299-769D67C982D9}"/>
              </a:ext>
            </a:extLst>
          </p:cNvPr>
          <p:cNvGrpSpPr/>
          <p:nvPr/>
        </p:nvGrpSpPr>
        <p:grpSpPr>
          <a:xfrm>
            <a:off x="19046331" y="11536418"/>
            <a:ext cx="1481496" cy="590378"/>
            <a:chOff x="1395910" y="2724859"/>
            <a:chExt cx="1481496" cy="590378"/>
          </a:xfrm>
        </p:grpSpPr>
        <p:sp>
          <p:nvSpPr>
            <p:cNvPr id="7205" name="TextBox 7204">
              <a:extLst>
                <a:ext uri="{FF2B5EF4-FFF2-40B4-BE49-F238E27FC236}">
                  <a16:creationId xmlns:a16="http://schemas.microsoft.com/office/drawing/2014/main" id="{123F59F3-8354-288B-9DAE-195D4007D06D}"/>
                </a:ext>
              </a:extLst>
            </p:cNvPr>
            <p:cNvSpPr txBox="1"/>
            <p:nvPr/>
          </p:nvSpPr>
          <p:spPr>
            <a:xfrm>
              <a:off x="1402633" y="2724859"/>
              <a:ext cx="530915" cy="400110"/>
            </a:xfrm>
            <a:prstGeom prst="rect">
              <a:avLst/>
            </a:prstGeom>
            <a:noFill/>
          </p:spPr>
          <p:txBody>
            <a:bodyPr wrap="none" rtlCol="0">
              <a:spAutoFit/>
            </a:bodyPr>
            <a:lstStyle/>
            <a:p>
              <a:r>
                <a:rPr lang="en-US" sz="2000" b="1">
                  <a:solidFill>
                    <a:schemeClr val="bg2">
                      <a:lumMod val="90000"/>
                    </a:schemeClr>
                  </a:solidFill>
                  <a:latin typeface="Helvetica" pitchFamily="2" charset="0"/>
                </a:rPr>
                <a:t>20'</a:t>
              </a:r>
            </a:p>
          </p:txBody>
        </p:sp>
        <p:sp>
          <p:nvSpPr>
            <p:cNvPr id="7206" name="TextBox 7205">
              <a:extLst>
                <a:ext uri="{FF2B5EF4-FFF2-40B4-BE49-F238E27FC236}">
                  <a16:creationId xmlns:a16="http://schemas.microsoft.com/office/drawing/2014/main" id="{92996E37-1920-0917-EF1A-5BF0D5CACB14}"/>
                </a:ext>
              </a:extLst>
            </p:cNvPr>
            <p:cNvSpPr txBox="1"/>
            <p:nvPr/>
          </p:nvSpPr>
          <p:spPr>
            <a:xfrm>
              <a:off x="1395910" y="2915127"/>
              <a:ext cx="1481496" cy="400110"/>
            </a:xfrm>
            <a:prstGeom prst="rect">
              <a:avLst/>
            </a:prstGeom>
            <a:noFill/>
          </p:spPr>
          <p:txBody>
            <a:bodyPr wrap="none" rtlCol="0">
              <a:spAutoFit/>
            </a:bodyPr>
            <a:lstStyle/>
            <a:p>
              <a:r>
                <a:rPr lang="en-US" sz="2000" b="1">
                  <a:solidFill>
                    <a:schemeClr val="bg2">
                      <a:lumMod val="90000"/>
                    </a:schemeClr>
                  </a:solidFill>
                  <a:latin typeface="Helvetica" pitchFamily="2" charset="0"/>
                </a:rPr>
                <a:t>containers</a:t>
              </a:r>
            </a:p>
          </p:txBody>
        </p:sp>
      </p:grpSp>
      <p:sp>
        <p:nvSpPr>
          <p:cNvPr id="7207" name="TextBox 7206">
            <a:extLst>
              <a:ext uri="{FF2B5EF4-FFF2-40B4-BE49-F238E27FC236}">
                <a16:creationId xmlns:a16="http://schemas.microsoft.com/office/drawing/2014/main" id="{5084117B-D8FE-DADD-1D01-C63F22FD7520}"/>
              </a:ext>
            </a:extLst>
          </p:cNvPr>
          <p:cNvSpPr txBox="1"/>
          <p:nvPr/>
        </p:nvSpPr>
        <p:spPr>
          <a:xfrm>
            <a:off x="18670134" y="11396838"/>
            <a:ext cx="468398" cy="830997"/>
          </a:xfrm>
          <a:prstGeom prst="rect">
            <a:avLst/>
          </a:prstGeom>
          <a:noFill/>
        </p:spPr>
        <p:txBody>
          <a:bodyPr wrap="none" rtlCol="0">
            <a:spAutoFit/>
          </a:bodyPr>
          <a:lstStyle/>
          <a:p>
            <a:r>
              <a:rPr lang="en-US" sz="4800">
                <a:solidFill>
                  <a:srgbClr val="FFC002"/>
                </a:solidFill>
              </a:rPr>
              <a:t>|</a:t>
            </a:r>
          </a:p>
        </p:txBody>
      </p:sp>
      <p:sp>
        <p:nvSpPr>
          <p:cNvPr id="7208" name="TextBox 7207">
            <a:extLst>
              <a:ext uri="{FF2B5EF4-FFF2-40B4-BE49-F238E27FC236}">
                <a16:creationId xmlns:a16="http://schemas.microsoft.com/office/drawing/2014/main" id="{E86A7144-F99D-083F-AAF6-7C48AF283331}"/>
              </a:ext>
            </a:extLst>
          </p:cNvPr>
          <p:cNvSpPr txBox="1"/>
          <p:nvPr/>
        </p:nvSpPr>
        <p:spPr>
          <a:xfrm>
            <a:off x="8575176" y="3626377"/>
            <a:ext cx="3970482" cy="76944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accent4">
                    <a:lumMod val="75000"/>
                  </a:schemeClr>
                </a:solidFill>
              </a:rPr>
              <a:t>+ </a:t>
            </a:r>
            <a:r>
              <a:rPr lang="en-US" sz="4400" b="1">
                <a:solidFill>
                  <a:schemeClr val="accent4">
                    <a:lumMod val="75000"/>
                  </a:schemeClr>
                </a:solidFill>
              </a:rPr>
              <a:t>2,700,000</a:t>
            </a:r>
            <a:r>
              <a:rPr lang="en-US" sz="3200">
                <a:solidFill>
                  <a:schemeClr val="accent4">
                    <a:lumMod val="75000"/>
                  </a:schemeClr>
                </a:solidFill>
              </a:rPr>
              <a:t>  </a:t>
            </a:r>
            <a:r>
              <a:rPr lang="en-US" sz="2400">
                <a:solidFill>
                  <a:schemeClr val="accent4">
                    <a:lumMod val="75000"/>
                  </a:schemeClr>
                </a:solidFill>
              </a:rPr>
              <a:t>tons</a:t>
            </a:r>
            <a:endParaRPr lang="en-US" sz="6600">
              <a:solidFill>
                <a:schemeClr val="accent4">
                  <a:lumMod val="75000"/>
                </a:schemeClr>
              </a:solidFill>
            </a:endParaRPr>
          </a:p>
        </p:txBody>
      </p:sp>
      <p:cxnSp>
        <p:nvCxnSpPr>
          <p:cNvPr id="7210" name="Straight Connector 7209">
            <a:extLst>
              <a:ext uri="{FF2B5EF4-FFF2-40B4-BE49-F238E27FC236}">
                <a16:creationId xmlns:a16="http://schemas.microsoft.com/office/drawing/2014/main" id="{05FA11DC-38DD-207A-792A-71F37451EABC}"/>
              </a:ext>
            </a:extLst>
          </p:cNvPr>
          <p:cNvCxnSpPr/>
          <p:nvPr/>
        </p:nvCxnSpPr>
        <p:spPr>
          <a:xfrm>
            <a:off x="13108382" y="2652039"/>
            <a:ext cx="0" cy="5538644"/>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211" name="TextBox 7210">
            <a:extLst>
              <a:ext uri="{FF2B5EF4-FFF2-40B4-BE49-F238E27FC236}">
                <a16:creationId xmlns:a16="http://schemas.microsoft.com/office/drawing/2014/main" id="{C3F7C644-6094-FE08-6623-668FA6FBBE5C}"/>
              </a:ext>
            </a:extLst>
          </p:cNvPr>
          <p:cNvSpPr txBox="1"/>
          <p:nvPr/>
        </p:nvSpPr>
        <p:spPr>
          <a:xfrm>
            <a:off x="14842106" y="5420041"/>
            <a:ext cx="1602925"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a:solidFill>
                  <a:srgbClr val="FF0000"/>
                </a:solidFill>
                <a:latin typeface="Avenir Next Medium" panose="020B0503020202020204" pitchFamily="34" charset="0"/>
              </a:rPr>
              <a:t>CHINA</a:t>
            </a:r>
            <a:endParaRPr lang="en-US" sz="8000">
              <a:solidFill>
                <a:schemeClr val="accent4">
                  <a:lumMod val="75000"/>
                </a:schemeClr>
              </a:solidFill>
              <a:latin typeface="Avenir Next Medium" panose="020B0503020202020204" pitchFamily="34" charset="0"/>
            </a:endParaRPr>
          </a:p>
        </p:txBody>
      </p:sp>
      <p:sp>
        <p:nvSpPr>
          <p:cNvPr id="7212" name="TextBox 7211">
            <a:extLst>
              <a:ext uri="{FF2B5EF4-FFF2-40B4-BE49-F238E27FC236}">
                <a16:creationId xmlns:a16="http://schemas.microsoft.com/office/drawing/2014/main" id="{3311F8C9-FCE4-4C4A-67CD-E949308B86EF}"/>
              </a:ext>
            </a:extLst>
          </p:cNvPr>
          <p:cNvSpPr txBox="1"/>
          <p:nvPr/>
        </p:nvSpPr>
        <p:spPr>
          <a:xfrm>
            <a:off x="18586312" y="5414285"/>
            <a:ext cx="249956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a:solidFill>
                  <a:schemeClr val="bg1"/>
                </a:solidFill>
                <a:latin typeface="Avenir Next Medium" panose="020B0503020202020204" pitchFamily="34" charset="0"/>
              </a:rPr>
              <a:t>+     </a:t>
            </a:r>
            <a:r>
              <a:rPr lang="en-US" sz="3200">
                <a:solidFill>
                  <a:schemeClr val="accent4">
                    <a:lumMod val="75000"/>
                  </a:schemeClr>
                </a:solidFill>
                <a:latin typeface="Avenir Next Medium" panose="020B0503020202020204" pitchFamily="34" charset="0"/>
              </a:rPr>
              <a:t>CHILE</a:t>
            </a:r>
            <a:endParaRPr lang="en-US" sz="8000">
              <a:solidFill>
                <a:schemeClr val="accent4">
                  <a:lumMod val="75000"/>
                </a:schemeClr>
              </a:solidFill>
              <a:latin typeface="Avenir Next Medium" panose="020B0503020202020204" pitchFamily="34" charset="0"/>
            </a:endParaRPr>
          </a:p>
        </p:txBody>
      </p:sp>
    </p:spTree>
    <p:extLst>
      <p:ext uri="{BB962C8B-B14F-4D97-AF65-F5344CB8AC3E}">
        <p14:creationId xmlns:p14="http://schemas.microsoft.com/office/powerpoint/2010/main" val="2569435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81"/>
                                        </p:tgtEl>
                                        <p:attrNameLst>
                                          <p:attrName>style.visibility</p:attrName>
                                        </p:attrNameLst>
                                      </p:cBhvr>
                                      <p:to>
                                        <p:strVal val="visible"/>
                                      </p:to>
                                    </p:set>
                                    <p:animEffect transition="in" filter="fade">
                                      <p:cBhvr>
                                        <p:cTn id="7" dur="1000"/>
                                        <p:tgtEl>
                                          <p:spTgt spid="718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1000"/>
                                        <p:tgtEl>
                                          <p:spTgt spid="60"/>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7208"/>
                                        </p:tgtEl>
                                        <p:attrNameLst>
                                          <p:attrName>style.visibility</p:attrName>
                                        </p:attrNameLst>
                                      </p:cBhvr>
                                      <p:to>
                                        <p:strVal val="visible"/>
                                      </p:to>
                                    </p:set>
                                    <p:animEffect transition="in" filter="fade">
                                      <p:cBhvr>
                                        <p:cTn id="13" dur="1000"/>
                                        <p:tgtEl>
                                          <p:spTgt spid="7208"/>
                                        </p:tgtEl>
                                      </p:cBhvr>
                                    </p:animEffect>
                                  </p:childTnLst>
                                </p:cTn>
                              </p:par>
                              <p:par>
                                <p:cTn id="14" presetID="21" presetClass="entr" presetSubtype="1" fill="hold" grpId="0" nodeType="withEffect">
                                  <p:stCondLst>
                                    <p:cond delay="1500"/>
                                  </p:stCondLst>
                                  <p:childTnLst>
                                    <p:set>
                                      <p:cBhvr>
                                        <p:cTn id="15" dur="1" fill="hold">
                                          <p:stCondLst>
                                            <p:cond delay="0"/>
                                          </p:stCondLst>
                                        </p:cTn>
                                        <p:tgtEl>
                                          <p:spTgt spid="7184"/>
                                        </p:tgtEl>
                                        <p:attrNameLst>
                                          <p:attrName>style.visibility</p:attrName>
                                        </p:attrNameLst>
                                      </p:cBhvr>
                                      <p:to>
                                        <p:strVal val="visible"/>
                                      </p:to>
                                    </p:set>
                                    <p:animEffect transition="in" filter="wheel(1)">
                                      <p:cBhvr>
                                        <p:cTn id="16" dur="2000"/>
                                        <p:tgtEl>
                                          <p:spTgt spid="7184"/>
                                        </p:tgtEl>
                                      </p:cBhvr>
                                    </p:animEffect>
                                  </p:childTnLst>
                                </p:cTn>
                              </p:par>
                              <p:par>
                                <p:cTn id="17" presetID="10" presetClass="entr" presetSubtype="0" fill="hold" nodeType="withEffect">
                                  <p:stCondLst>
                                    <p:cond delay="400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2000"/>
                                        <p:tgtEl>
                                          <p:spTgt spid="50"/>
                                        </p:tgtEl>
                                      </p:cBhvr>
                                    </p:animEffect>
                                  </p:childTnLst>
                                </p:cTn>
                              </p:par>
                              <p:par>
                                <p:cTn id="20" presetID="10" presetClass="entr" presetSubtype="0" fill="hold" grpId="0" nodeType="withEffect">
                                  <p:stCondLst>
                                    <p:cond delay="400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1000"/>
                                        <p:tgtEl>
                                          <p:spTgt spid="58"/>
                                        </p:tgtEl>
                                      </p:cBhvr>
                                    </p:animEffect>
                                  </p:childTnLst>
                                </p:cTn>
                              </p:par>
                            </p:childTnLst>
                          </p:cTn>
                        </p:par>
                        <p:par>
                          <p:cTn id="23" fill="hold">
                            <p:stCondLst>
                              <p:cond delay="6000"/>
                            </p:stCondLst>
                            <p:childTnLst>
                              <p:par>
                                <p:cTn id="24" presetID="22" presetClass="entr" presetSubtype="1" fill="hold" nodeType="afterEffect">
                                  <p:stCondLst>
                                    <p:cond delay="500"/>
                                  </p:stCondLst>
                                  <p:childTnLst>
                                    <p:set>
                                      <p:cBhvr>
                                        <p:cTn id="25" dur="1" fill="hold">
                                          <p:stCondLst>
                                            <p:cond delay="0"/>
                                          </p:stCondLst>
                                        </p:cTn>
                                        <p:tgtEl>
                                          <p:spTgt spid="7210"/>
                                        </p:tgtEl>
                                        <p:attrNameLst>
                                          <p:attrName>style.visibility</p:attrName>
                                        </p:attrNameLst>
                                      </p:cBhvr>
                                      <p:to>
                                        <p:strVal val="visible"/>
                                      </p:to>
                                    </p:set>
                                    <p:animEffect transition="in" filter="wipe(up)">
                                      <p:cBhvr>
                                        <p:cTn id="26" dur="1000"/>
                                        <p:tgtEl>
                                          <p:spTgt spid="7210"/>
                                        </p:tgtEl>
                                      </p:cBhvr>
                                    </p:animEffect>
                                  </p:childTnLst>
                                </p:cTn>
                              </p:par>
                            </p:childTnLst>
                          </p:cTn>
                        </p:par>
                        <p:par>
                          <p:cTn id="27" fill="hold">
                            <p:stCondLst>
                              <p:cond delay="7500"/>
                            </p:stCondLst>
                            <p:childTnLst>
                              <p:par>
                                <p:cTn id="28" presetID="10" presetClass="entr" presetSubtype="0" fill="hold" grpId="0" nodeType="afterEffect">
                                  <p:stCondLst>
                                    <p:cond delay="0"/>
                                  </p:stCondLst>
                                  <p:childTnLst>
                                    <p:set>
                                      <p:cBhvr>
                                        <p:cTn id="29" dur="1" fill="hold">
                                          <p:stCondLst>
                                            <p:cond delay="0"/>
                                          </p:stCondLst>
                                        </p:cTn>
                                        <p:tgtEl>
                                          <p:spTgt spid="7211"/>
                                        </p:tgtEl>
                                        <p:attrNameLst>
                                          <p:attrName>style.visibility</p:attrName>
                                        </p:attrNameLst>
                                      </p:cBhvr>
                                      <p:to>
                                        <p:strVal val="visible"/>
                                      </p:to>
                                    </p:set>
                                    <p:animEffect transition="in" filter="fade">
                                      <p:cBhvr>
                                        <p:cTn id="30" dur="1000"/>
                                        <p:tgtEl>
                                          <p:spTgt spid="7211"/>
                                        </p:tgtEl>
                                      </p:cBhvr>
                                    </p:animEffect>
                                  </p:childTnLst>
                                </p:cTn>
                              </p:par>
                            </p:childTnLst>
                          </p:cTn>
                        </p:par>
                        <p:par>
                          <p:cTn id="31" fill="hold">
                            <p:stCondLst>
                              <p:cond delay="8500"/>
                            </p:stCondLst>
                            <p:childTnLst>
                              <p:par>
                                <p:cTn id="32" presetID="10" presetClass="entr" presetSubtype="0" fill="hold" grpId="0" nodeType="afterEffect">
                                  <p:stCondLst>
                                    <p:cond delay="0"/>
                                  </p:stCondLst>
                                  <p:childTnLst>
                                    <p:set>
                                      <p:cBhvr>
                                        <p:cTn id="33" dur="1" fill="hold">
                                          <p:stCondLst>
                                            <p:cond delay="0"/>
                                          </p:stCondLst>
                                        </p:cTn>
                                        <p:tgtEl>
                                          <p:spTgt spid="7171"/>
                                        </p:tgtEl>
                                        <p:attrNameLst>
                                          <p:attrName>style.visibility</p:attrName>
                                        </p:attrNameLst>
                                      </p:cBhvr>
                                      <p:to>
                                        <p:strVal val="visible"/>
                                      </p:to>
                                    </p:set>
                                    <p:animEffect transition="in" filter="fade">
                                      <p:cBhvr>
                                        <p:cTn id="34" dur="1000"/>
                                        <p:tgtEl>
                                          <p:spTgt spid="7171"/>
                                        </p:tgtEl>
                                      </p:cBhvr>
                                    </p:animEffect>
                                  </p:childTnLst>
                                </p:cTn>
                              </p:par>
                            </p:childTnLst>
                          </p:cTn>
                        </p:par>
                        <p:par>
                          <p:cTn id="35" fill="hold">
                            <p:stCondLst>
                              <p:cond delay="9500"/>
                            </p:stCondLst>
                            <p:childTnLst>
                              <p:par>
                                <p:cTn id="36" presetID="10" presetClass="entr" presetSubtype="0" fill="hold" grpId="0" nodeType="afterEffect">
                                  <p:stCondLst>
                                    <p:cond delay="0"/>
                                  </p:stCondLst>
                                  <p:childTnLst>
                                    <p:set>
                                      <p:cBhvr>
                                        <p:cTn id="37" dur="1" fill="hold">
                                          <p:stCondLst>
                                            <p:cond delay="0"/>
                                          </p:stCondLst>
                                        </p:cTn>
                                        <p:tgtEl>
                                          <p:spTgt spid="7212"/>
                                        </p:tgtEl>
                                        <p:attrNameLst>
                                          <p:attrName>style.visibility</p:attrName>
                                        </p:attrNameLst>
                                      </p:cBhvr>
                                      <p:to>
                                        <p:strVal val="visible"/>
                                      </p:to>
                                    </p:set>
                                    <p:animEffect transition="in" filter="fade">
                                      <p:cBhvr>
                                        <p:cTn id="38" dur="1000"/>
                                        <p:tgtEl>
                                          <p:spTgt spid="7212"/>
                                        </p:tgtEl>
                                      </p:cBhvr>
                                    </p:animEffect>
                                  </p:childTnLst>
                                </p:cTn>
                              </p:par>
                            </p:childTnLst>
                          </p:cTn>
                        </p:par>
                        <p:par>
                          <p:cTn id="39" fill="hold">
                            <p:stCondLst>
                              <p:cond delay="10500"/>
                            </p:stCondLst>
                            <p:childTnLst>
                              <p:par>
                                <p:cTn id="40" presetID="10" presetClass="entr" presetSubtype="0" fill="hold" grpId="0" nodeType="after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1000"/>
                                        <p:tgtEl>
                                          <p:spTgt spid="52"/>
                                        </p:tgtEl>
                                      </p:cBhvr>
                                    </p:animEffect>
                                  </p:childTnLst>
                                </p:cTn>
                              </p:par>
                            </p:childTnLst>
                          </p:cTn>
                        </p:par>
                        <p:par>
                          <p:cTn id="43" fill="hold">
                            <p:stCondLst>
                              <p:cond delay="11500"/>
                            </p:stCondLst>
                            <p:childTnLst>
                              <p:par>
                                <p:cTn id="44" presetID="10" presetClass="entr" presetSubtype="0"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1000"/>
                                        <p:tgtEl>
                                          <p:spTgt spid="5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1000"/>
                                        <p:tgtEl>
                                          <p:spTgt spid="54"/>
                                        </p:tgtEl>
                                      </p:cBhvr>
                                    </p:animEffect>
                                  </p:childTnLst>
                                </p:cTn>
                              </p:par>
                              <p:par>
                                <p:cTn id="50" presetID="42" presetClass="path" presetSubtype="0" accel="50000" decel="50000" fill="hold" grpId="1" nodeType="withEffect">
                                  <p:stCondLst>
                                    <p:cond delay="2000"/>
                                  </p:stCondLst>
                                  <p:childTnLst>
                                    <p:animMotion origin="layout" path="M 3.54167E-6 4.81481E-6 L -0.00404 0.14756 " pathEditMode="relative" rAng="0" ptsTypes="AA">
                                      <p:cBhvr>
                                        <p:cTn id="51" dur="1000" fill="hold"/>
                                        <p:tgtEl>
                                          <p:spTgt spid="7211"/>
                                        </p:tgtEl>
                                        <p:attrNameLst>
                                          <p:attrName>ppt_x</p:attrName>
                                          <p:attrName>ppt_y</p:attrName>
                                        </p:attrNameLst>
                                      </p:cBhvr>
                                      <p:rCtr x="-202" y="7373"/>
                                    </p:animMotion>
                                  </p:childTnLst>
                                </p:cTn>
                              </p:par>
                              <p:par>
                                <p:cTn id="52" presetID="42" presetClass="path" presetSubtype="0" accel="50000" decel="50000" fill="hold" grpId="1" nodeType="withEffect">
                                  <p:stCondLst>
                                    <p:cond delay="2000"/>
                                  </p:stCondLst>
                                  <p:childTnLst>
                                    <p:animMotion origin="layout" path="M 4.79167E-6 -9.25926E-7 L -0.01504 0.14803 " pathEditMode="relative" rAng="0" ptsTypes="AA">
                                      <p:cBhvr>
                                        <p:cTn id="53" dur="1000" fill="hold"/>
                                        <p:tgtEl>
                                          <p:spTgt spid="7171"/>
                                        </p:tgtEl>
                                        <p:attrNameLst>
                                          <p:attrName>ppt_x</p:attrName>
                                          <p:attrName>ppt_y</p:attrName>
                                        </p:attrNameLst>
                                      </p:cBhvr>
                                      <p:rCtr x="-755" y="7396"/>
                                    </p:animMotion>
                                  </p:childTnLst>
                                </p:cTn>
                              </p:par>
                              <p:par>
                                <p:cTn id="54" presetID="42" presetClass="path" presetSubtype="0" accel="50000" decel="50000" fill="hold" grpId="1" nodeType="withEffect">
                                  <p:stCondLst>
                                    <p:cond delay="2000"/>
                                  </p:stCondLst>
                                  <p:childTnLst>
                                    <p:animMotion origin="layout" path="M 3.4375E-6 2.03704E-6 L -0.00769 0.14849 " pathEditMode="relative" rAng="0" ptsTypes="AA">
                                      <p:cBhvr>
                                        <p:cTn id="55" dur="1000" fill="hold"/>
                                        <p:tgtEl>
                                          <p:spTgt spid="7212"/>
                                        </p:tgtEl>
                                        <p:attrNameLst>
                                          <p:attrName>ppt_x</p:attrName>
                                          <p:attrName>ppt_y</p:attrName>
                                        </p:attrNameLst>
                                      </p:cBhvr>
                                      <p:rCtr x="-384" y="7419"/>
                                    </p:animMotion>
                                  </p:childTnLst>
                                </p:cTn>
                              </p:par>
                              <p:par>
                                <p:cTn id="56" presetID="42" presetClass="path" presetSubtype="0" accel="50000" decel="50000" fill="hold" grpId="1" nodeType="withEffect">
                                  <p:stCondLst>
                                    <p:cond delay="2000"/>
                                  </p:stCondLst>
                                  <p:childTnLst>
                                    <p:animMotion origin="layout" path="M -2.08333E-6 4.62963E-6 L -0.12604 0.14768 " pathEditMode="relative" rAng="0" ptsTypes="AA">
                                      <p:cBhvr>
                                        <p:cTn id="57" dur="1000" fill="hold"/>
                                        <p:tgtEl>
                                          <p:spTgt spid="59"/>
                                        </p:tgtEl>
                                        <p:attrNameLst>
                                          <p:attrName>ppt_x</p:attrName>
                                          <p:attrName>ppt_y</p:attrName>
                                        </p:attrNameLst>
                                      </p:cBhvr>
                                      <p:rCtr x="-6302" y="7384"/>
                                    </p:animMotion>
                                  </p:childTnLst>
                                </p:cTn>
                              </p:par>
                              <p:par>
                                <p:cTn id="58" presetID="42" presetClass="path" presetSubtype="0" accel="50000" decel="50000" fill="hold" grpId="1" nodeType="withEffect">
                                  <p:stCondLst>
                                    <p:cond delay="2000"/>
                                  </p:stCondLst>
                                  <p:childTnLst>
                                    <p:animMotion origin="layout" path="M 3.22917E-6 2.22222E-6 L -0.04115 0.11805 " pathEditMode="relative" rAng="0" ptsTypes="AA">
                                      <p:cBhvr>
                                        <p:cTn id="59" dur="1000" fill="hold"/>
                                        <p:tgtEl>
                                          <p:spTgt spid="54"/>
                                        </p:tgtEl>
                                        <p:attrNameLst>
                                          <p:attrName>ppt_x</p:attrName>
                                          <p:attrName>ppt_y</p:attrName>
                                        </p:attrNameLst>
                                      </p:cBhvr>
                                      <p:rCtr x="-2057" y="5903"/>
                                    </p:animMotion>
                                  </p:childTnLst>
                                </p:cTn>
                              </p:par>
                              <p:par>
                                <p:cTn id="60" presetID="42" presetClass="path" presetSubtype="0" accel="50000" decel="50000" fill="hold" grpId="1" nodeType="withEffect">
                                  <p:stCondLst>
                                    <p:cond delay="2000"/>
                                  </p:stCondLst>
                                  <p:childTnLst>
                                    <p:animMotion origin="layout" path="M -1.04167E-7 0.01204 L 0.01615 0.06817 " pathEditMode="relative" rAng="0" ptsTypes="AA">
                                      <p:cBhvr>
                                        <p:cTn id="61" dur="1000" fill="hold"/>
                                        <p:tgtEl>
                                          <p:spTgt spid="52"/>
                                        </p:tgtEl>
                                        <p:attrNameLst>
                                          <p:attrName>ppt_x</p:attrName>
                                          <p:attrName>ppt_y</p:attrName>
                                        </p:attrNameLst>
                                      </p:cBhvr>
                                      <p:rCtr x="807" y="2801"/>
                                    </p:animMotion>
                                  </p:childTnLst>
                                </p:cTn>
                              </p:par>
                              <p:par>
                                <p:cTn id="62" presetID="10" presetClass="entr" presetSubtype="0" fill="hold" nodeType="withEffect">
                                  <p:stCondLst>
                                    <p:cond delay="200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2000"/>
                                        <p:tgtEl>
                                          <p:spTgt spid="5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183"/>
                                        </p:tgtEl>
                                        <p:attrNameLst>
                                          <p:attrName>style.visibility</p:attrName>
                                        </p:attrNameLst>
                                      </p:cBhvr>
                                      <p:to>
                                        <p:strVal val="visible"/>
                                      </p:to>
                                    </p:set>
                                    <p:animEffect transition="in" filter="fade">
                                      <p:cBhvr>
                                        <p:cTn id="69" dur="1000"/>
                                        <p:tgtEl>
                                          <p:spTgt spid="7183"/>
                                        </p:tgtEl>
                                      </p:cBhvr>
                                    </p:animEffect>
                                  </p:childTnLst>
                                </p:cTn>
                              </p:par>
                              <p:par>
                                <p:cTn id="70" presetID="21" presetClass="entr" presetSubtype="1" fill="hold" grpId="0" nodeType="withEffect">
                                  <p:stCondLst>
                                    <p:cond delay="1500"/>
                                  </p:stCondLst>
                                  <p:childTnLst>
                                    <p:set>
                                      <p:cBhvr>
                                        <p:cTn id="71" dur="1" fill="hold">
                                          <p:stCondLst>
                                            <p:cond delay="0"/>
                                          </p:stCondLst>
                                        </p:cTn>
                                        <p:tgtEl>
                                          <p:spTgt spid="7186"/>
                                        </p:tgtEl>
                                        <p:attrNameLst>
                                          <p:attrName>style.visibility</p:attrName>
                                        </p:attrNameLst>
                                      </p:cBhvr>
                                      <p:to>
                                        <p:strVal val="visible"/>
                                      </p:to>
                                    </p:set>
                                    <p:animEffect transition="in" filter="wheel(1)">
                                      <p:cBhvr>
                                        <p:cTn id="72" dur="2000"/>
                                        <p:tgtEl>
                                          <p:spTgt spid="7186"/>
                                        </p:tgtEl>
                                      </p:cBhvr>
                                    </p:animEffect>
                                  </p:childTnLst>
                                </p:cTn>
                              </p:par>
                              <p:par>
                                <p:cTn id="73" presetID="10" presetClass="entr" presetSubtype="0" fill="hold" grpId="0" nodeType="withEffect">
                                  <p:stCondLst>
                                    <p:cond delay="300"/>
                                  </p:stCondLst>
                                  <p:childTnLst>
                                    <p:set>
                                      <p:cBhvr>
                                        <p:cTn id="74" dur="1" fill="hold">
                                          <p:stCondLst>
                                            <p:cond delay="0"/>
                                          </p:stCondLst>
                                        </p:cTn>
                                        <p:tgtEl>
                                          <p:spTgt spid="7182"/>
                                        </p:tgtEl>
                                        <p:attrNameLst>
                                          <p:attrName>style.visibility</p:attrName>
                                        </p:attrNameLst>
                                      </p:cBhvr>
                                      <p:to>
                                        <p:strVal val="visible"/>
                                      </p:to>
                                    </p:set>
                                    <p:animEffect transition="in" filter="fade">
                                      <p:cBhvr>
                                        <p:cTn id="75" dur="1000"/>
                                        <p:tgtEl>
                                          <p:spTgt spid="7182"/>
                                        </p:tgtEl>
                                      </p:cBhvr>
                                    </p:animEffect>
                                  </p:childTnLst>
                                </p:cTn>
                              </p:par>
                              <p:par>
                                <p:cTn id="76" presetID="10" presetClass="entr" presetSubtype="0" fill="hold" grpId="0" nodeType="withEffect">
                                  <p:stCondLst>
                                    <p:cond delay="1500"/>
                                  </p:stCondLst>
                                  <p:childTnLst>
                                    <p:set>
                                      <p:cBhvr>
                                        <p:cTn id="77" dur="1" fill="hold">
                                          <p:stCondLst>
                                            <p:cond delay="0"/>
                                          </p:stCondLst>
                                        </p:cTn>
                                        <p:tgtEl>
                                          <p:spTgt spid="7168"/>
                                        </p:tgtEl>
                                        <p:attrNameLst>
                                          <p:attrName>style.visibility</p:attrName>
                                        </p:attrNameLst>
                                      </p:cBhvr>
                                      <p:to>
                                        <p:strVal val="visible"/>
                                      </p:to>
                                    </p:set>
                                    <p:animEffect transition="in" filter="fade">
                                      <p:cBhvr>
                                        <p:cTn id="78" dur="2000"/>
                                        <p:tgtEl>
                                          <p:spTgt spid="716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197"/>
                                        </p:tgtEl>
                                        <p:attrNameLst>
                                          <p:attrName>style.visibility</p:attrName>
                                        </p:attrNameLst>
                                      </p:cBhvr>
                                      <p:to>
                                        <p:strVal val="visible"/>
                                      </p:to>
                                    </p:set>
                                    <p:animEffect transition="in" filter="fade">
                                      <p:cBhvr>
                                        <p:cTn id="83" dur="1000"/>
                                        <p:tgtEl>
                                          <p:spTgt spid="7197"/>
                                        </p:tgtEl>
                                      </p:cBhvr>
                                    </p:animEffect>
                                  </p:childTnLst>
                                </p:cTn>
                              </p:par>
                              <p:par>
                                <p:cTn id="84" presetID="21" presetClass="entr" presetSubtype="1" fill="hold" grpId="0" nodeType="withEffect">
                                  <p:stCondLst>
                                    <p:cond delay="2500"/>
                                  </p:stCondLst>
                                  <p:childTnLst>
                                    <p:set>
                                      <p:cBhvr>
                                        <p:cTn id="85" dur="1" fill="hold">
                                          <p:stCondLst>
                                            <p:cond delay="0"/>
                                          </p:stCondLst>
                                        </p:cTn>
                                        <p:tgtEl>
                                          <p:spTgt spid="7195"/>
                                        </p:tgtEl>
                                        <p:attrNameLst>
                                          <p:attrName>style.visibility</p:attrName>
                                        </p:attrNameLst>
                                      </p:cBhvr>
                                      <p:to>
                                        <p:strVal val="visible"/>
                                      </p:to>
                                    </p:set>
                                    <p:animEffect transition="in" filter="wheel(1)">
                                      <p:cBhvr>
                                        <p:cTn id="86" dur="2000"/>
                                        <p:tgtEl>
                                          <p:spTgt spid="7195"/>
                                        </p:tgtEl>
                                      </p:cBhvr>
                                    </p:animEffect>
                                  </p:childTnLst>
                                </p:cTn>
                              </p:par>
                              <p:par>
                                <p:cTn id="87" presetID="10" presetClass="entr" presetSubtype="0" fill="hold" nodeType="withEffect">
                                  <p:stCondLst>
                                    <p:cond delay="1500"/>
                                  </p:stCondLst>
                                  <p:childTnLst>
                                    <p:set>
                                      <p:cBhvr>
                                        <p:cTn id="88" dur="1" fill="hold">
                                          <p:stCondLst>
                                            <p:cond delay="0"/>
                                          </p:stCondLst>
                                        </p:cTn>
                                        <p:tgtEl>
                                          <p:spTgt spid="7192"/>
                                        </p:tgtEl>
                                        <p:attrNameLst>
                                          <p:attrName>style.visibility</p:attrName>
                                        </p:attrNameLst>
                                      </p:cBhvr>
                                      <p:to>
                                        <p:strVal val="visible"/>
                                      </p:to>
                                    </p:set>
                                    <p:animEffect transition="in" filter="fade">
                                      <p:cBhvr>
                                        <p:cTn id="89" dur="1000"/>
                                        <p:tgtEl>
                                          <p:spTgt spid="7192"/>
                                        </p:tgtEl>
                                      </p:cBhvr>
                                    </p:animEffect>
                                  </p:childTnLst>
                                </p:cTn>
                              </p:par>
                              <p:par>
                                <p:cTn id="90" presetID="10" presetClass="entr" presetSubtype="0" fill="hold" grpId="0" nodeType="withEffect">
                                  <p:stCondLst>
                                    <p:cond delay="1500"/>
                                  </p:stCondLst>
                                  <p:childTnLst>
                                    <p:set>
                                      <p:cBhvr>
                                        <p:cTn id="91" dur="1" fill="hold">
                                          <p:stCondLst>
                                            <p:cond delay="0"/>
                                          </p:stCondLst>
                                        </p:cTn>
                                        <p:tgtEl>
                                          <p:spTgt spid="7199"/>
                                        </p:tgtEl>
                                        <p:attrNameLst>
                                          <p:attrName>style.visibility</p:attrName>
                                        </p:attrNameLst>
                                      </p:cBhvr>
                                      <p:to>
                                        <p:strVal val="visible"/>
                                      </p:to>
                                    </p:set>
                                    <p:animEffect transition="in" filter="fade">
                                      <p:cBhvr>
                                        <p:cTn id="92" dur="1500"/>
                                        <p:tgtEl>
                                          <p:spTgt spid="7199"/>
                                        </p:tgtEl>
                                      </p:cBhvr>
                                    </p:animEffect>
                                  </p:childTnLst>
                                </p:cTn>
                              </p:par>
                              <p:par>
                                <p:cTn id="93" presetID="10" presetClass="entr" presetSubtype="0" fill="hold" nodeType="withEffect">
                                  <p:stCondLst>
                                    <p:cond delay="3000"/>
                                  </p:stCondLst>
                                  <p:childTnLst>
                                    <p:set>
                                      <p:cBhvr>
                                        <p:cTn id="94" dur="1" fill="hold">
                                          <p:stCondLst>
                                            <p:cond delay="0"/>
                                          </p:stCondLst>
                                        </p:cTn>
                                        <p:tgtEl>
                                          <p:spTgt spid="7193"/>
                                        </p:tgtEl>
                                        <p:attrNameLst>
                                          <p:attrName>style.visibility</p:attrName>
                                        </p:attrNameLst>
                                      </p:cBhvr>
                                      <p:to>
                                        <p:strVal val="visible"/>
                                      </p:to>
                                    </p:set>
                                    <p:animEffect transition="in" filter="fade">
                                      <p:cBhvr>
                                        <p:cTn id="95" dur="1000"/>
                                        <p:tgtEl>
                                          <p:spTgt spid="7193"/>
                                        </p:tgtEl>
                                      </p:cBhvr>
                                    </p:animEffect>
                                  </p:childTnLst>
                                </p:cTn>
                              </p:par>
                              <p:par>
                                <p:cTn id="96" presetID="10" presetClass="entr" presetSubtype="0" fill="hold" grpId="0" nodeType="withEffect">
                                  <p:stCondLst>
                                    <p:cond delay="3500"/>
                                  </p:stCondLst>
                                  <p:childTnLst>
                                    <p:set>
                                      <p:cBhvr>
                                        <p:cTn id="97" dur="1" fill="hold">
                                          <p:stCondLst>
                                            <p:cond delay="0"/>
                                          </p:stCondLst>
                                        </p:cTn>
                                        <p:tgtEl>
                                          <p:spTgt spid="7200"/>
                                        </p:tgtEl>
                                        <p:attrNameLst>
                                          <p:attrName>style.visibility</p:attrName>
                                        </p:attrNameLst>
                                      </p:cBhvr>
                                      <p:to>
                                        <p:strVal val="visible"/>
                                      </p:to>
                                    </p:set>
                                    <p:animEffect transition="in" filter="fade">
                                      <p:cBhvr>
                                        <p:cTn id="98" dur="1000"/>
                                        <p:tgtEl>
                                          <p:spTgt spid="7200"/>
                                        </p:tgtEl>
                                      </p:cBhvr>
                                    </p:animEffect>
                                  </p:childTnLst>
                                </p:cTn>
                              </p:par>
                              <p:par>
                                <p:cTn id="99" presetID="10" presetClass="entr" presetSubtype="0" fill="hold" grpId="0" nodeType="withEffect">
                                  <p:stCondLst>
                                    <p:cond delay="4500"/>
                                  </p:stCondLst>
                                  <p:childTnLst>
                                    <p:set>
                                      <p:cBhvr>
                                        <p:cTn id="100" dur="1" fill="hold">
                                          <p:stCondLst>
                                            <p:cond delay="0"/>
                                          </p:stCondLst>
                                        </p:cTn>
                                        <p:tgtEl>
                                          <p:spTgt spid="7201"/>
                                        </p:tgtEl>
                                        <p:attrNameLst>
                                          <p:attrName>style.visibility</p:attrName>
                                        </p:attrNameLst>
                                      </p:cBhvr>
                                      <p:to>
                                        <p:strVal val="visible"/>
                                      </p:to>
                                    </p:set>
                                    <p:animEffect transition="in" filter="fade">
                                      <p:cBhvr>
                                        <p:cTn id="101" dur="1000"/>
                                        <p:tgtEl>
                                          <p:spTgt spid="720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190"/>
                                        </p:tgtEl>
                                        <p:attrNameLst>
                                          <p:attrName>style.visibility</p:attrName>
                                        </p:attrNameLst>
                                      </p:cBhvr>
                                      <p:to>
                                        <p:strVal val="visible"/>
                                      </p:to>
                                    </p:set>
                                    <p:animEffect transition="in" filter="fade">
                                      <p:cBhvr>
                                        <p:cTn id="106" dur="1000"/>
                                        <p:tgtEl>
                                          <p:spTgt spid="7190"/>
                                        </p:tgtEl>
                                      </p:cBhvr>
                                    </p:animEffect>
                                  </p:childTnLst>
                                </p:cTn>
                              </p:par>
                              <p:par>
                                <p:cTn id="107" presetID="10" presetClass="entr" presetSubtype="0" fill="hold" grpId="0" nodeType="withEffect">
                                  <p:stCondLst>
                                    <p:cond delay="1000"/>
                                  </p:stCondLst>
                                  <p:childTnLst>
                                    <p:set>
                                      <p:cBhvr>
                                        <p:cTn id="108" dur="1" fill="hold">
                                          <p:stCondLst>
                                            <p:cond delay="0"/>
                                          </p:stCondLst>
                                        </p:cTn>
                                        <p:tgtEl>
                                          <p:spTgt spid="7191"/>
                                        </p:tgtEl>
                                        <p:attrNameLst>
                                          <p:attrName>style.visibility</p:attrName>
                                        </p:attrNameLst>
                                      </p:cBhvr>
                                      <p:to>
                                        <p:strVal val="visible"/>
                                      </p:to>
                                    </p:set>
                                    <p:animEffect transition="in" filter="fade">
                                      <p:cBhvr>
                                        <p:cTn id="109" dur="1000"/>
                                        <p:tgtEl>
                                          <p:spTgt spid="7191"/>
                                        </p:tgtEl>
                                      </p:cBhvr>
                                    </p:animEffect>
                                  </p:childTnLst>
                                </p:cTn>
                              </p:par>
                              <p:par>
                                <p:cTn id="110" presetID="10" presetClass="entr" presetSubtype="0" fill="hold" grpId="0" nodeType="withEffect">
                                  <p:stCondLst>
                                    <p:cond delay="1500"/>
                                  </p:stCondLst>
                                  <p:childTnLst>
                                    <p:set>
                                      <p:cBhvr>
                                        <p:cTn id="111" dur="1" fill="hold">
                                          <p:stCondLst>
                                            <p:cond delay="0"/>
                                          </p:stCondLst>
                                        </p:cTn>
                                        <p:tgtEl>
                                          <p:spTgt spid="7202"/>
                                        </p:tgtEl>
                                        <p:attrNameLst>
                                          <p:attrName>style.visibility</p:attrName>
                                        </p:attrNameLst>
                                      </p:cBhvr>
                                      <p:to>
                                        <p:strVal val="visible"/>
                                      </p:to>
                                    </p:set>
                                    <p:animEffect transition="in" filter="fade">
                                      <p:cBhvr>
                                        <p:cTn id="112" dur="1000"/>
                                        <p:tgtEl>
                                          <p:spTgt spid="7202"/>
                                        </p:tgtEl>
                                      </p:cBhvr>
                                    </p:animEffect>
                                  </p:childTnLst>
                                </p:cTn>
                              </p:par>
                              <p:par>
                                <p:cTn id="113" presetID="21" presetClass="entr" presetSubtype="1" fill="hold" grpId="0" nodeType="withEffect">
                                  <p:stCondLst>
                                    <p:cond delay="1500"/>
                                  </p:stCondLst>
                                  <p:childTnLst>
                                    <p:set>
                                      <p:cBhvr>
                                        <p:cTn id="114" dur="1" fill="hold">
                                          <p:stCondLst>
                                            <p:cond delay="0"/>
                                          </p:stCondLst>
                                        </p:cTn>
                                        <p:tgtEl>
                                          <p:spTgt spid="7194"/>
                                        </p:tgtEl>
                                        <p:attrNameLst>
                                          <p:attrName>style.visibility</p:attrName>
                                        </p:attrNameLst>
                                      </p:cBhvr>
                                      <p:to>
                                        <p:strVal val="visible"/>
                                      </p:to>
                                    </p:set>
                                    <p:animEffect transition="in" filter="wheel(1)">
                                      <p:cBhvr>
                                        <p:cTn id="115" dur="2000"/>
                                        <p:tgtEl>
                                          <p:spTgt spid="7194"/>
                                        </p:tgtEl>
                                      </p:cBhvr>
                                    </p:animEffect>
                                  </p:childTnLst>
                                </p:cTn>
                              </p:par>
                              <p:par>
                                <p:cTn id="116" presetID="10" presetClass="entr" presetSubtype="0" fill="hold" grpId="0" nodeType="withEffect">
                                  <p:stCondLst>
                                    <p:cond delay="1500"/>
                                  </p:stCondLst>
                                  <p:childTnLst>
                                    <p:set>
                                      <p:cBhvr>
                                        <p:cTn id="117" dur="1" fill="hold">
                                          <p:stCondLst>
                                            <p:cond delay="0"/>
                                          </p:stCondLst>
                                        </p:cTn>
                                        <p:tgtEl>
                                          <p:spTgt spid="7203"/>
                                        </p:tgtEl>
                                        <p:attrNameLst>
                                          <p:attrName>style.visibility</p:attrName>
                                        </p:attrNameLst>
                                      </p:cBhvr>
                                      <p:to>
                                        <p:strVal val="visible"/>
                                      </p:to>
                                    </p:set>
                                    <p:animEffect transition="in" filter="fade">
                                      <p:cBhvr>
                                        <p:cTn id="118" dur="1000"/>
                                        <p:tgtEl>
                                          <p:spTgt spid="7203"/>
                                        </p:tgtEl>
                                      </p:cBhvr>
                                    </p:animEffect>
                                  </p:childTnLst>
                                </p:cTn>
                              </p:par>
                              <p:par>
                                <p:cTn id="119" presetID="10" presetClass="entr" presetSubtype="0" fill="hold" nodeType="withEffect">
                                  <p:stCondLst>
                                    <p:cond delay="1500"/>
                                  </p:stCondLst>
                                  <p:childTnLst>
                                    <p:set>
                                      <p:cBhvr>
                                        <p:cTn id="120" dur="1" fill="hold">
                                          <p:stCondLst>
                                            <p:cond delay="0"/>
                                          </p:stCondLst>
                                        </p:cTn>
                                        <p:tgtEl>
                                          <p:spTgt spid="7204"/>
                                        </p:tgtEl>
                                        <p:attrNameLst>
                                          <p:attrName>style.visibility</p:attrName>
                                        </p:attrNameLst>
                                      </p:cBhvr>
                                      <p:to>
                                        <p:strVal val="visible"/>
                                      </p:to>
                                    </p:set>
                                    <p:animEffect transition="in" filter="fade">
                                      <p:cBhvr>
                                        <p:cTn id="121" dur="500"/>
                                        <p:tgtEl>
                                          <p:spTgt spid="7204"/>
                                        </p:tgtEl>
                                      </p:cBhvr>
                                    </p:animEffect>
                                  </p:childTnLst>
                                </p:cTn>
                              </p:par>
                              <p:par>
                                <p:cTn id="122" presetID="10" presetClass="entr" presetSubtype="0" fill="hold" grpId="0" nodeType="withEffect">
                                  <p:stCondLst>
                                    <p:cond delay="2500"/>
                                  </p:stCondLst>
                                  <p:childTnLst>
                                    <p:set>
                                      <p:cBhvr>
                                        <p:cTn id="123" dur="1" fill="hold">
                                          <p:stCondLst>
                                            <p:cond delay="0"/>
                                          </p:stCondLst>
                                        </p:cTn>
                                        <p:tgtEl>
                                          <p:spTgt spid="7207"/>
                                        </p:tgtEl>
                                        <p:attrNameLst>
                                          <p:attrName>style.visibility</p:attrName>
                                        </p:attrNameLst>
                                      </p:cBhvr>
                                      <p:to>
                                        <p:strVal val="visible"/>
                                      </p:to>
                                    </p:set>
                                    <p:animEffect transition="in" filter="fade">
                                      <p:cBhvr>
                                        <p:cTn id="124" dur="500"/>
                                        <p:tgtEl>
                                          <p:spTgt spid="7207"/>
                                        </p:tgtEl>
                                      </p:cBhvr>
                                    </p:animEffect>
                                  </p:childTnLst>
                                </p:cTn>
                              </p:par>
                              <p:par>
                                <p:cTn id="125" presetID="21" presetClass="entr" presetSubtype="1" fill="hold" grpId="0" nodeType="withEffect">
                                  <p:stCondLst>
                                    <p:cond delay="0"/>
                                  </p:stCondLst>
                                  <p:childTnLst>
                                    <p:set>
                                      <p:cBhvr>
                                        <p:cTn id="126" dur="1" fill="hold">
                                          <p:stCondLst>
                                            <p:cond delay="0"/>
                                          </p:stCondLst>
                                        </p:cTn>
                                        <p:tgtEl>
                                          <p:spTgt spid="7198"/>
                                        </p:tgtEl>
                                        <p:attrNameLst>
                                          <p:attrName>style.visibility</p:attrName>
                                        </p:attrNameLst>
                                      </p:cBhvr>
                                      <p:to>
                                        <p:strVal val="visible"/>
                                      </p:to>
                                    </p:set>
                                    <p:animEffect transition="in" filter="wheel(1)">
                                      <p:cBhvr>
                                        <p:cTn id="127" dur="2000"/>
                                        <p:tgtEl>
                                          <p:spTgt spid="7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4" grpId="0"/>
      <p:bldP spid="54" grpId="1"/>
      <p:bldP spid="58" grpId="0"/>
      <p:bldP spid="59" grpId="0"/>
      <p:bldP spid="59" grpId="1"/>
      <p:bldP spid="60" grpId="0"/>
      <p:bldP spid="7168" grpId="0"/>
      <p:bldP spid="7171" grpId="0"/>
      <p:bldP spid="7171" grpId="1"/>
      <p:bldP spid="7181" grpId="0"/>
      <p:bldP spid="7182" grpId="0"/>
      <p:bldP spid="7183" grpId="0"/>
      <p:bldP spid="7184" grpId="0" animBg="1"/>
      <p:bldP spid="7186" grpId="0" animBg="1"/>
      <p:bldP spid="7190" grpId="0"/>
      <p:bldP spid="7191" grpId="0"/>
      <p:bldP spid="7194" grpId="0" animBg="1"/>
      <p:bldP spid="7195" grpId="0" animBg="1"/>
      <p:bldP spid="7197" grpId="0"/>
      <p:bldP spid="7198" grpId="0" animBg="1"/>
      <p:bldP spid="7199" grpId="0"/>
      <p:bldP spid="7200" grpId="0"/>
      <p:bldP spid="7201" grpId="0"/>
      <p:bldP spid="7202" grpId="0"/>
      <p:bldP spid="7203" grpId="0"/>
      <p:bldP spid="7207" grpId="0"/>
      <p:bldP spid="7208" grpId="0"/>
      <p:bldP spid="7211" grpId="0"/>
      <p:bldP spid="7211" grpId="1"/>
      <p:bldP spid="7212" grpId="0"/>
      <p:bldP spid="72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B8F4C-65BA-599D-66A0-84C1182F6578}"/>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2337B6CB-F3CE-5DE5-800A-D871EE60D5A4}"/>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2890"/>
            <a:ext cx="24384000" cy="13778561"/>
          </a:xfrm>
          <a:prstGeom prst="rect">
            <a:avLst/>
          </a:prstGeom>
        </p:spPr>
      </p:pic>
      <p:sp>
        <p:nvSpPr>
          <p:cNvPr id="30" name="Rectangle 29">
            <a:extLst>
              <a:ext uri="{FF2B5EF4-FFF2-40B4-BE49-F238E27FC236}">
                <a16:creationId xmlns:a16="http://schemas.microsoft.com/office/drawing/2014/main" id="{2FFC5827-8CB8-5ACB-C4D4-1BBC56BFDC0F}"/>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D388957B-D10B-D5DD-393F-1262BC9036A7}"/>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E166F300-74D0-02DB-DF88-98341D0854A8}"/>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87D92B92-4193-A1E2-10AE-1B33BE7726EE}"/>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B60FDDFF-FE49-6930-7118-71E83FC4F085}"/>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706DBB82-93D9-3DFE-1689-CE5B6DA638D5}"/>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7658C629-F40C-8FBE-A9B9-8B0287435CA6}"/>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D0E0A88F-CB54-6020-AFE7-F5ECFED12A75}"/>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96019A1F-5C22-AA4C-93F2-F54F28E7F6B1}"/>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cxnSp>
        <p:nvCxnSpPr>
          <p:cNvPr id="39" name="Straight Connector 38">
            <a:extLst>
              <a:ext uri="{FF2B5EF4-FFF2-40B4-BE49-F238E27FC236}">
                <a16:creationId xmlns:a16="http://schemas.microsoft.com/office/drawing/2014/main" id="{DB844F9F-44F8-E819-C879-6F9B715B4D30}"/>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08C1E356-DDE3-7FDA-EF36-FD328B392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486" y="1806491"/>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0B6BAB1B-6920-83F7-F59C-83DACC068522}"/>
              </a:ext>
            </a:extLst>
          </p:cNvPr>
          <p:cNvSpPr txBox="1"/>
          <p:nvPr/>
        </p:nvSpPr>
        <p:spPr>
          <a:xfrm>
            <a:off x="861185" y="3914199"/>
            <a:ext cx="2380215" cy="584775"/>
          </a:xfrm>
          <a:prstGeom prst="rect">
            <a:avLst/>
          </a:prstGeom>
          <a:noFill/>
          <a:effectLst>
            <a:softEdge rad="65707"/>
          </a:effectLst>
        </p:spPr>
        <p:txBody>
          <a:bodyPr wrap="square" rtlCol="0">
            <a:spAutoFit/>
          </a:bodyPr>
          <a:lstStyle/>
          <a:p>
            <a:pPr algn="ctr"/>
            <a:r>
              <a:rPr lang="en-US" sz="1600" spc="150" dirty="0">
                <a:solidFill>
                  <a:schemeClr val="bg1"/>
                </a:solidFill>
                <a:latin typeface="Avenir Next Medium" panose="020B0503020202020204" pitchFamily="34" charset="0"/>
              </a:rPr>
              <a:t>REPUBLIC OF MOLDOVA</a:t>
            </a:r>
          </a:p>
        </p:txBody>
      </p:sp>
      <p:graphicFrame>
        <p:nvGraphicFramePr>
          <p:cNvPr id="7173" name="Table 7172">
            <a:extLst>
              <a:ext uri="{FF2B5EF4-FFF2-40B4-BE49-F238E27FC236}">
                <a16:creationId xmlns:a16="http://schemas.microsoft.com/office/drawing/2014/main" id="{492C2988-27EA-FAB8-78D0-065D8A2170D2}"/>
              </a:ext>
            </a:extLst>
          </p:cNvPr>
          <p:cNvGraphicFramePr>
            <a:graphicFrameLocks noGrp="1"/>
          </p:cNvGraphicFramePr>
          <p:nvPr/>
        </p:nvGraphicFramePr>
        <p:xfrm>
          <a:off x="-18512274" y="9338653"/>
          <a:ext cx="17582376" cy="659130"/>
        </p:xfrm>
        <a:graphic>
          <a:graphicData uri="http://schemas.openxmlformats.org/drawingml/2006/table">
            <a:tbl>
              <a:tblPr>
                <a:tableStyleId>{5940675A-B579-460E-94D1-54222C63F5DA}</a:tableStyleId>
              </a:tblPr>
              <a:tblGrid>
                <a:gridCol w="1320469">
                  <a:extLst>
                    <a:ext uri="{9D8B030D-6E8A-4147-A177-3AD203B41FA5}">
                      <a16:colId xmlns:a16="http://schemas.microsoft.com/office/drawing/2014/main" val="448356001"/>
                    </a:ext>
                  </a:extLst>
                </a:gridCol>
                <a:gridCol w="686727">
                  <a:extLst>
                    <a:ext uri="{9D8B030D-6E8A-4147-A177-3AD203B41FA5}">
                      <a16:colId xmlns:a16="http://schemas.microsoft.com/office/drawing/2014/main" val="3524096564"/>
                    </a:ext>
                  </a:extLst>
                </a:gridCol>
                <a:gridCol w="703909">
                  <a:extLst>
                    <a:ext uri="{9D8B030D-6E8A-4147-A177-3AD203B41FA5}">
                      <a16:colId xmlns:a16="http://schemas.microsoft.com/office/drawing/2014/main" val="3526361569"/>
                    </a:ext>
                  </a:extLst>
                </a:gridCol>
                <a:gridCol w="751904">
                  <a:extLst>
                    <a:ext uri="{9D8B030D-6E8A-4147-A177-3AD203B41FA5}">
                      <a16:colId xmlns:a16="http://schemas.microsoft.com/office/drawing/2014/main" val="178812571"/>
                    </a:ext>
                  </a:extLst>
                </a:gridCol>
                <a:gridCol w="703909">
                  <a:extLst>
                    <a:ext uri="{9D8B030D-6E8A-4147-A177-3AD203B41FA5}">
                      <a16:colId xmlns:a16="http://schemas.microsoft.com/office/drawing/2014/main" val="1030272683"/>
                    </a:ext>
                  </a:extLst>
                </a:gridCol>
                <a:gridCol w="735905">
                  <a:extLst>
                    <a:ext uri="{9D8B030D-6E8A-4147-A177-3AD203B41FA5}">
                      <a16:colId xmlns:a16="http://schemas.microsoft.com/office/drawing/2014/main" val="2481001189"/>
                    </a:ext>
                  </a:extLst>
                </a:gridCol>
                <a:gridCol w="783899">
                  <a:extLst>
                    <a:ext uri="{9D8B030D-6E8A-4147-A177-3AD203B41FA5}">
                      <a16:colId xmlns:a16="http://schemas.microsoft.com/office/drawing/2014/main" val="1610725698"/>
                    </a:ext>
                  </a:extLst>
                </a:gridCol>
                <a:gridCol w="758877">
                  <a:extLst>
                    <a:ext uri="{9D8B030D-6E8A-4147-A177-3AD203B41FA5}">
                      <a16:colId xmlns:a16="http://schemas.microsoft.com/office/drawing/2014/main" val="2580183302"/>
                    </a:ext>
                  </a:extLst>
                </a:gridCol>
                <a:gridCol w="710068">
                  <a:extLst>
                    <a:ext uri="{9D8B030D-6E8A-4147-A177-3AD203B41FA5}">
                      <a16:colId xmlns:a16="http://schemas.microsoft.com/office/drawing/2014/main" val="1314617901"/>
                    </a:ext>
                  </a:extLst>
                </a:gridCol>
                <a:gridCol w="710068">
                  <a:extLst>
                    <a:ext uri="{9D8B030D-6E8A-4147-A177-3AD203B41FA5}">
                      <a16:colId xmlns:a16="http://schemas.microsoft.com/office/drawing/2014/main" val="2033929836"/>
                    </a:ext>
                  </a:extLst>
                </a:gridCol>
                <a:gridCol w="732611">
                  <a:extLst>
                    <a:ext uri="{9D8B030D-6E8A-4147-A177-3AD203B41FA5}">
                      <a16:colId xmlns:a16="http://schemas.microsoft.com/office/drawing/2014/main" val="505115796"/>
                    </a:ext>
                  </a:extLst>
                </a:gridCol>
                <a:gridCol w="799897">
                  <a:extLst>
                    <a:ext uri="{9D8B030D-6E8A-4147-A177-3AD203B41FA5}">
                      <a16:colId xmlns:a16="http://schemas.microsoft.com/office/drawing/2014/main" val="2521321622"/>
                    </a:ext>
                  </a:extLst>
                </a:gridCol>
                <a:gridCol w="703909">
                  <a:extLst>
                    <a:ext uri="{9D8B030D-6E8A-4147-A177-3AD203B41FA5}">
                      <a16:colId xmlns:a16="http://schemas.microsoft.com/office/drawing/2014/main" val="972667631"/>
                    </a:ext>
                  </a:extLst>
                </a:gridCol>
                <a:gridCol w="719908">
                  <a:extLst>
                    <a:ext uri="{9D8B030D-6E8A-4147-A177-3AD203B41FA5}">
                      <a16:colId xmlns:a16="http://schemas.microsoft.com/office/drawing/2014/main" val="1307689656"/>
                    </a:ext>
                  </a:extLst>
                </a:gridCol>
                <a:gridCol w="594017">
                  <a:extLst>
                    <a:ext uri="{9D8B030D-6E8A-4147-A177-3AD203B41FA5}">
                      <a16:colId xmlns:a16="http://schemas.microsoft.com/office/drawing/2014/main" val="4200177096"/>
                    </a:ext>
                  </a:extLst>
                </a:gridCol>
                <a:gridCol w="710068">
                  <a:extLst>
                    <a:ext uri="{9D8B030D-6E8A-4147-A177-3AD203B41FA5}">
                      <a16:colId xmlns:a16="http://schemas.microsoft.com/office/drawing/2014/main" val="2798975793"/>
                    </a:ext>
                  </a:extLst>
                </a:gridCol>
                <a:gridCol w="863492">
                  <a:extLst>
                    <a:ext uri="{9D8B030D-6E8A-4147-A177-3AD203B41FA5}">
                      <a16:colId xmlns:a16="http://schemas.microsoft.com/office/drawing/2014/main" val="1726934586"/>
                    </a:ext>
                  </a:extLst>
                </a:gridCol>
                <a:gridCol w="746174">
                  <a:extLst>
                    <a:ext uri="{9D8B030D-6E8A-4147-A177-3AD203B41FA5}">
                      <a16:colId xmlns:a16="http://schemas.microsoft.com/office/drawing/2014/main" val="3061716512"/>
                    </a:ext>
                  </a:extLst>
                </a:gridCol>
                <a:gridCol w="867835">
                  <a:extLst>
                    <a:ext uri="{9D8B030D-6E8A-4147-A177-3AD203B41FA5}">
                      <a16:colId xmlns:a16="http://schemas.microsoft.com/office/drawing/2014/main" val="391800366"/>
                    </a:ext>
                  </a:extLst>
                </a:gridCol>
                <a:gridCol w="785894">
                  <a:extLst>
                    <a:ext uri="{9D8B030D-6E8A-4147-A177-3AD203B41FA5}">
                      <a16:colId xmlns:a16="http://schemas.microsoft.com/office/drawing/2014/main" val="1802293479"/>
                    </a:ext>
                  </a:extLst>
                </a:gridCol>
                <a:gridCol w="753150">
                  <a:extLst>
                    <a:ext uri="{9D8B030D-6E8A-4147-A177-3AD203B41FA5}">
                      <a16:colId xmlns:a16="http://schemas.microsoft.com/office/drawing/2014/main" val="2880942688"/>
                    </a:ext>
                  </a:extLst>
                </a:gridCol>
                <a:gridCol w="788757">
                  <a:extLst>
                    <a:ext uri="{9D8B030D-6E8A-4147-A177-3AD203B41FA5}">
                      <a16:colId xmlns:a16="http://schemas.microsoft.com/office/drawing/2014/main" val="77959784"/>
                    </a:ext>
                  </a:extLst>
                </a:gridCol>
                <a:gridCol w="650929">
                  <a:extLst>
                    <a:ext uri="{9D8B030D-6E8A-4147-A177-3AD203B41FA5}">
                      <a16:colId xmlns:a16="http://schemas.microsoft.com/office/drawing/2014/main" val="3739768754"/>
                    </a:ext>
                  </a:extLst>
                </a:gridCol>
              </a:tblGrid>
              <a:tr h="44545">
                <a:tc>
                  <a:txBody>
                    <a:bodyPr/>
                    <a:lstStyle/>
                    <a:p>
                      <a:pPr algn="r" fontAlgn="b"/>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YEARS</a:t>
                      </a:r>
                      <a:endParaRPr lang="en-US" sz="1400" b="1" i="0" u="none" strike="noStrike">
                        <a:solidFill>
                          <a:schemeClr val="bg1"/>
                        </a:solidFill>
                        <a:effectLst/>
                        <a:latin typeface="Avenir Next" panose="020B0503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METRIC TONS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pic>
        <p:nvPicPr>
          <p:cNvPr id="7180" name="Picture 7179" descr="A graph of growth in chile&#10;&#10;AI-generated content may be incorrect.">
            <a:extLst>
              <a:ext uri="{FF2B5EF4-FFF2-40B4-BE49-F238E27FC236}">
                <a16:creationId xmlns:a16="http://schemas.microsoft.com/office/drawing/2014/main" id="{482E298B-F911-BDF5-8969-2155E8D86F72}"/>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25687501" y="2127533"/>
            <a:ext cx="17230109" cy="6501064"/>
          </a:xfrm>
          <a:prstGeom prst="rect">
            <a:avLst/>
          </a:prstGeom>
        </p:spPr>
      </p:pic>
      <p:pic>
        <p:nvPicPr>
          <p:cNvPr id="10242" name="Picture 2" descr="Flag of Moldova | History, Design &amp; Meaning | Britannica">
            <a:extLst>
              <a:ext uri="{FF2B5EF4-FFF2-40B4-BE49-F238E27FC236}">
                <a16:creationId xmlns:a16="http://schemas.microsoft.com/office/drawing/2014/main" id="{12BCBAE5-D754-5FB4-0577-6FC1B442DD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83"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2" name="Presenter">
            <a:extLst>
              <a:ext uri="{FF2B5EF4-FFF2-40B4-BE49-F238E27FC236}">
                <a16:creationId xmlns:a16="http://schemas.microsoft.com/office/drawing/2014/main" id="{F699F430-20FF-F821-F6A2-3788F0DA92E4}"/>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5" name="Presenter">
            <a:extLst>
              <a:ext uri="{FF2B5EF4-FFF2-40B4-BE49-F238E27FC236}">
                <a16:creationId xmlns:a16="http://schemas.microsoft.com/office/drawing/2014/main" id="{A477996B-7734-1D9F-ECC7-B7537EDA2185}"/>
              </a:ext>
            </a:extLst>
          </p:cNvPr>
          <p:cNvSpPr txBox="1"/>
          <p:nvPr/>
        </p:nvSpPr>
        <p:spPr>
          <a:xfrm>
            <a:off x="480372"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Status</a:t>
            </a:r>
            <a:endParaRPr lang="en-US" sz="1800" spc="550" dirty="0">
              <a:solidFill>
                <a:schemeClr val="bg1"/>
              </a:solidFill>
              <a:latin typeface="Avenir Next Medium" panose="020B0503020202020204" pitchFamily="34" charset="0"/>
            </a:endParaRPr>
          </a:p>
        </p:txBody>
      </p:sp>
      <p:sp>
        <p:nvSpPr>
          <p:cNvPr id="6" name="Presenter">
            <a:extLst>
              <a:ext uri="{FF2B5EF4-FFF2-40B4-BE49-F238E27FC236}">
                <a16:creationId xmlns:a16="http://schemas.microsoft.com/office/drawing/2014/main" id="{5FD2B313-9239-D51B-150F-6B884BBD0C1B}"/>
              </a:ext>
            </a:extLst>
          </p:cNvPr>
          <p:cNvSpPr txBox="1"/>
          <p:nvPr/>
        </p:nvSpPr>
        <p:spPr>
          <a:xfrm>
            <a:off x="-1848281" y="3259219"/>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graphicFrame>
        <p:nvGraphicFramePr>
          <p:cNvPr id="31" name="Table 30">
            <a:extLst>
              <a:ext uri="{FF2B5EF4-FFF2-40B4-BE49-F238E27FC236}">
                <a16:creationId xmlns:a16="http://schemas.microsoft.com/office/drawing/2014/main" id="{50A408D8-666E-485C-F861-B05D6843479E}"/>
              </a:ext>
            </a:extLst>
          </p:cNvPr>
          <p:cNvGraphicFramePr>
            <a:graphicFrameLocks noGrp="1"/>
          </p:cNvGraphicFramePr>
          <p:nvPr/>
        </p:nvGraphicFramePr>
        <p:xfrm>
          <a:off x="25115344" y="6311268"/>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548845611"/>
                    </a:ext>
                  </a:extLst>
                </a:gridCol>
                <a:gridCol w="837376">
                  <a:extLst>
                    <a:ext uri="{9D8B030D-6E8A-4147-A177-3AD203B41FA5}">
                      <a16:colId xmlns:a16="http://schemas.microsoft.com/office/drawing/2014/main" val="4112789432"/>
                    </a:ext>
                  </a:extLst>
                </a:gridCol>
                <a:gridCol w="837376">
                  <a:extLst>
                    <a:ext uri="{9D8B030D-6E8A-4147-A177-3AD203B41FA5}">
                      <a16:colId xmlns:a16="http://schemas.microsoft.com/office/drawing/2014/main" val="560511807"/>
                    </a:ext>
                  </a:extLst>
                </a:gridCol>
                <a:gridCol w="837376">
                  <a:extLst>
                    <a:ext uri="{9D8B030D-6E8A-4147-A177-3AD203B41FA5}">
                      <a16:colId xmlns:a16="http://schemas.microsoft.com/office/drawing/2014/main" val="1652216274"/>
                    </a:ext>
                  </a:extLst>
                </a:gridCol>
                <a:gridCol w="837376">
                  <a:extLst>
                    <a:ext uri="{9D8B030D-6E8A-4147-A177-3AD203B41FA5}">
                      <a16:colId xmlns:a16="http://schemas.microsoft.com/office/drawing/2014/main" val="1813111352"/>
                    </a:ext>
                  </a:extLst>
                </a:gridCol>
                <a:gridCol w="837376">
                  <a:extLst>
                    <a:ext uri="{9D8B030D-6E8A-4147-A177-3AD203B41FA5}">
                      <a16:colId xmlns:a16="http://schemas.microsoft.com/office/drawing/2014/main" val="783191426"/>
                    </a:ext>
                  </a:extLst>
                </a:gridCol>
                <a:gridCol w="837376">
                  <a:extLst>
                    <a:ext uri="{9D8B030D-6E8A-4147-A177-3AD203B41FA5}">
                      <a16:colId xmlns:a16="http://schemas.microsoft.com/office/drawing/2014/main" val="4176902674"/>
                    </a:ext>
                  </a:extLst>
                </a:gridCol>
                <a:gridCol w="837376">
                  <a:extLst>
                    <a:ext uri="{9D8B030D-6E8A-4147-A177-3AD203B41FA5}">
                      <a16:colId xmlns:a16="http://schemas.microsoft.com/office/drawing/2014/main" val="2318831453"/>
                    </a:ext>
                  </a:extLst>
                </a:gridCol>
                <a:gridCol w="837376">
                  <a:extLst>
                    <a:ext uri="{9D8B030D-6E8A-4147-A177-3AD203B41FA5}">
                      <a16:colId xmlns:a16="http://schemas.microsoft.com/office/drawing/2014/main" val="827594505"/>
                    </a:ext>
                  </a:extLst>
                </a:gridCol>
                <a:gridCol w="837376">
                  <a:extLst>
                    <a:ext uri="{9D8B030D-6E8A-4147-A177-3AD203B41FA5}">
                      <a16:colId xmlns:a16="http://schemas.microsoft.com/office/drawing/2014/main" val="328051899"/>
                    </a:ext>
                  </a:extLst>
                </a:gridCol>
                <a:gridCol w="837376">
                  <a:extLst>
                    <a:ext uri="{9D8B030D-6E8A-4147-A177-3AD203B41FA5}">
                      <a16:colId xmlns:a16="http://schemas.microsoft.com/office/drawing/2014/main" val="72101796"/>
                    </a:ext>
                  </a:extLst>
                </a:gridCol>
                <a:gridCol w="837376">
                  <a:extLst>
                    <a:ext uri="{9D8B030D-6E8A-4147-A177-3AD203B41FA5}">
                      <a16:colId xmlns:a16="http://schemas.microsoft.com/office/drawing/2014/main" val="3459792731"/>
                    </a:ext>
                  </a:extLst>
                </a:gridCol>
                <a:gridCol w="837376">
                  <a:extLst>
                    <a:ext uri="{9D8B030D-6E8A-4147-A177-3AD203B41FA5}">
                      <a16:colId xmlns:a16="http://schemas.microsoft.com/office/drawing/2014/main" val="3370713038"/>
                    </a:ext>
                  </a:extLst>
                </a:gridCol>
                <a:gridCol w="837376">
                  <a:extLst>
                    <a:ext uri="{9D8B030D-6E8A-4147-A177-3AD203B41FA5}">
                      <a16:colId xmlns:a16="http://schemas.microsoft.com/office/drawing/2014/main" val="3533184545"/>
                    </a:ext>
                  </a:extLst>
                </a:gridCol>
                <a:gridCol w="837376">
                  <a:extLst>
                    <a:ext uri="{9D8B030D-6E8A-4147-A177-3AD203B41FA5}">
                      <a16:colId xmlns:a16="http://schemas.microsoft.com/office/drawing/2014/main" val="2858446165"/>
                    </a:ext>
                  </a:extLst>
                </a:gridCol>
                <a:gridCol w="837376">
                  <a:extLst>
                    <a:ext uri="{9D8B030D-6E8A-4147-A177-3AD203B41FA5}">
                      <a16:colId xmlns:a16="http://schemas.microsoft.com/office/drawing/2014/main" val="1588834977"/>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13,742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9,829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11,583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9,062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12,688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13,115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11,036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18,520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18,247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17,706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14,669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20,590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graphicFrame>
        <p:nvGraphicFramePr>
          <p:cNvPr id="32" name="Table 31">
            <a:extLst>
              <a:ext uri="{FF2B5EF4-FFF2-40B4-BE49-F238E27FC236}">
                <a16:creationId xmlns:a16="http://schemas.microsoft.com/office/drawing/2014/main" id="{19612912-4047-3D45-86DA-8937CE338154}"/>
              </a:ext>
            </a:extLst>
          </p:cNvPr>
          <p:cNvGraphicFramePr>
            <a:graphicFrameLocks noGrp="1"/>
          </p:cNvGraphicFramePr>
          <p:nvPr/>
        </p:nvGraphicFramePr>
        <p:xfrm>
          <a:off x="-16182976" y="4864304"/>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674419101"/>
                    </a:ext>
                  </a:extLst>
                </a:gridCol>
                <a:gridCol w="837376">
                  <a:extLst>
                    <a:ext uri="{9D8B030D-6E8A-4147-A177-3AD203B41FA5}">
                      <a16:colId xmlns:a16="http://schemas.microsoft.com/office/drawing/2014/main" val="2385083303"/>
                    </a:ext>
                  </a:extLst>
                </a:gridCol>
                <a:gridCol w="837376">
                  <a:extLst>
                    <a:ext uri="{9D8B030D-6E8A-4147-A177-3AD203B41FA5}">
                      <a16:colId xmlns:a16="http://schemas.microsoft.com/office/drawing/2014/main" val="881614518"/>
                    </a:ext>
                  </a:extLst>
                </a:gridCol>
                <a:gridCol w="837376">
                  <a:extLst>
                    <a:ext uri="{9D8B030D-6E8A-4147-A177-3AD203B41FA5}">
                      <a16:colId xmlns:a16="http://schemas.microsoft.com/office/drawing/2014/main" val="3442856246"/>
                    </a:ext>
                  </a:extLst>
                </a:gridCol>
                <a:gridCol w="837376">
                  <a:extLst>
                    <a:ext uri="{9D8B030D-6E8A-4147-A177-3AD203B41FA5}">
                      <a16:colId xmlns:a16="http://schemas.microsoft.com/office/drawing/2014/main" val="3953194689"/>
                    </a:ext>
                  </a:extLst>
                </a:gridCol>
                <a:gridCol w="837376">
                  <a:extLst>
                    <a:ext uri="{9D8B030D-6E8A-4147-A177-3AD203B41FA5}">
                      <a16:colId xmlns:a16="http://schemas.microsoft.com/office/drawing/2014/main" val="1950487457"/>
                    </a:ext>
                  </a:extLst>
                </a:gridCol>
                <a:gridCol w="837376">
                  <a:extLst>
                    <a:ext uri="{9D8B030D-6E8A-4147-A177-3AD203B41FA5}">
                      <a16:colId xmlns:a16="http://schemas.microsoft.com/office/drawing/2014/main" val="3053953026"/>
                    </a:ext>
                  </a:extLst>
                </a:gridCol>
                <a:gridCol w="837376">
                  <a:extLst>
                    <a:ext uri="{9D8B030D-6E8A-4147-A177-3AD203B41FA5}">
                      <a16:colId xmlns:a16="http://schemas.microsoft.com/office/drawing/2014/main" val="528411161"/>
                    </a:ext>
                  </a:extLst>
                </a:gridCol>
                <a:gridCol w="837376">
                  <a:extLst>
                    <a:ext uri="{9D8B030D-6E8A-4147-A177-3AD203B41FA5}">
                      <a16:colId xmlns:a16="http://schemas.microsoft.com/office/drawing/2014/main" val="3490677614"/>
                    </a:ext>
                  </a:extLst>
                </a:gridCol>
                <a:gridCol w="837376">
                  <a:extLst>
                    <a:ext uri="{9D8B030D-6E8A-4147-A177-3AD203B41FA5}">
                      <a16:colId xmlns:a16="http://schemas.microsoft.com/office/drawing/2014/main" val="4070729832"/>
                    </a:ext>
                  </a:extLst>
                </a:gridCol>
                <a:gridCol w="837376">
                  <a:extLst>
                    <a:ext uri="{9D8B030D-6E8A-4147-A177-3AD203B41FA5}">
                      <a16:colId xmlns:a16="http://schemas.microsoft.com/office/drawing/2014/main" val="4204451540"/>
                    </a:ext>
                  </a:extLst>
                </a:gridCol>
                <a:gridCol w="837376">
                  <a:extLst>
                    <a:ext uri="{9D8B030D-6E8A-4147-A177-3AD203B41FA5}">
                      <a16:colId xmlns:a16="http://schemas.microsoft.com/office/drawing/2014/main" val="2079113722"/>
                    </a:ext>
                  </a:extLst>
                </a:gridCol>
                <a:gridCol w="837376">
                  <a:extLst>
                    <a:ext uri="{9D8B030D-6E8A-4147-A177-3AD203B41FA5}">
                      <a16:colId xmlns:a16="http://schemas.microsoft.com/office/drawing/2014/main" val="431921168"/>
                    </a:ext>
                  </a:extLst>
                </a:gridCol>
                <a:gridCol w="837376">
                  <a:extLst>
                    <a:ext uri="{9D8B030D-6E8A-4147-A177-3AD203B41FA5}">
                      <a16:colId xmlns:a16="http://schemas.microsoft.com/office/drawing/2014/main" val="1828273975"/>
                    </a:ext>
                  </a:extLst>
                </a:gridCol>
                <a:gridCol w="837376">
                  <a:extLst>
                    <a:ext uri="{9D8B030D-6E8A-4147-A177-3AD203B41FA5}">
                      <a16:colId xmlns:a16="http://schemas.microsoft.com/office/drawing/2014/main" val="716672445"/>
                    </a:ext>
                  </a:extLst>
                </a:gridCol>
                <a:gridCol w="837376">
                  <a:extLst>
                    <a:ext uri="{9D8B030D-6E8A-4147-A177-3AD203B41FA5}">
                      <a16:colId xmlns:a16="http://schemas.microsoft.com/office/drawing/2014/main" val="2727016315"/>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11,273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19,800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15,050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7,338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6,303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5,668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10,490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6,530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7,494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17,991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13,369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10,780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10,092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pic>
        <p:nvPicPr>
          <p:cNvPr id="7" name="Picture 6" descr="A blurry image of a colorful box&#10;&#10;Description automatically generated with medium confidence">
            <a:extLst>
              <a:ext uri="{FF2B5EF4-FFF2-40B4-BE49-F238E27FC236}">
                <a16:creationId xmlns:a16="http://schemas.microsoft.com/office/drawing/2014/main" id="{84A1450E-7649-0587-1441-EAA325804338}"/>
              </a:ext>
            </a:extLst>
          </p:cNvPr>
          <p:cNvPicPr>
            <a:picLocks noChangeAspect="1"/>
          </p:cNvPicPr>
          <p:nvPr/>
        </p:nvPicPr>
        <p:blipFill>
          <a:blip r:embed="rId8"/>
          <a:srcRect l="15596" r="4207"/>
          <a:stretch/>
        </p:blipFill>
        <p:spPr>
          <a:xfrm>
            <a:off x="25362639" y="6654228"/>
            <a:ext cx="18384252" cy="3393482"/>
          </a:xfrm>
          <a:prstGeom prst="rect">
            <a:avLst/>
          </a:prstGeom>
        </p:spPr>
      </p:pic>
      <p:cxnSp>
        <p:nvCxnSpPr>
          <p:cNvPr id="17" name="Straight Connector 16">
            <a:extLst>
              <a:ext uri="{FF2B5EF4-FFF2-40B4-BE49-F238E27FC236}">
                <a16:creationId xmlns:a16="http://schemas.microsoft.com/office/drawing/2014/main" id="{3D8452A3-B1DA-01EE-075B-7BD9E6D64606}"/>
              </a:ext>
            </a:extLst>
          </p:cNvPr>
          <p:cNvCxnSpPr>
            <a:cxnSpLocks/>
          </p:cNvCxnSpPr>
          <p:nvPr/>
        </p:nvCxnSpPr>
        <p:spPr>
          <a:xfrm>
            <a:off x="25044792" y="10478054"/>
            <a:ext cx="17440751" cy="0"/>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FBB93FA-8882-EDFF-40A7-924009A4F58B}"/>
              </a:ext>
            </a:extLst>
          </p:cNvPr>
          <p:cNvSpPr txBox="1"/>
          <p:nvPr/>
        </p:nvSpPr>
        <p:spPr>
          <a:xfrm>
            <a:off x="32054442" y="10509840"/>
            <a:ext cx="1710725" cy="646331"/>
          </a:xfrm>
          <a:prstGeom prst="rect">
            <a:avLst/>
          </a:prstGeom>
          <a:noFill/>
        </p:spPr>
        <p:txBody>
          <a:bodyPr wrap="none" rtlCol="0">
            <a:spAutoFit/>
          </a:bodyPr>
          <a:lstStyle/>
          <a:p>
            <a:r>
              <a:rPr lang="en-US" sz="3600">
                <a:solidFill>
                  <a:schemeClr val="bg1"/>
                </a:solidFill>
              </a:rPr>
              <a:t>399.9 m</a:t>
            </a:r>
          </a:p>
        </p:txBody>
      </p:sp>
      <p:cxnSp>
        <p:nvCxnSpPr>
          <p:cNvPr id="19" name="Straight Connector 18">
            <a:extLst>
              <a:ext uri="{FF2B5EF4-FFF2-40B4-BE49-F238E27FC236}">
                <a16:creationId xmlns:a16="http://schemas.microsoft.com/office/drawing/2014/main" id="{167E493D-65C5-F99E-1D4C-1637CC3C57C9}"/>
              </a:ext>
            </a:extLst>
          </p:cNvPr>
          <p:cNvCxnSpPr>
            <a:cxnSpLocks/>
          </p:cNvCxnSpPr>
          <p:nvPr/>
        </p:nvCxnSpPr>
        <p:spPr>
          <a:xfrm>
            <a:off x="24855401" y="6969003"/>
            <a:ext cx="0" cy="3319188"/>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0FB1F64-FECD-635E-C1A5-9542B3961E88}"/>
              </a:ext>
            </a:extLst>
          </p:cNvPr>
          <p:cNvSpPr txBox="1"/>
          <p:nvPr/>
        </p:nvSpPr>
        <p:spPr>
          <a:xfrm>
            <a:off x="24913055" y="8815433"/>
            <a:ext cx="1192955" cy="523220"/>
          </a:xfrm>
          <a:prstGeom prst="rect">
            <a:avLst/>
          </a:prstGeom>
          <a:noFill/>
        </p:spPr>
        <p:txBody>
          <a:bodyPr wrap="none" rtlCol="0">
            <a:spAutoFit/>
          </a:bodyPr>
          <a:lstStyle/>
          <a:p>
            <a:r>
              <a:rPr lang="en-US" sz="2800">
                <a:solidFill>
                  <a:schemeClr val="bg1"/>
                </a:solidFill>
              </a:rPr>
              <a:t>61.3 m</a:t>
            </a:r>
          </a:p>
        </p:txBody>
      </p:sp>
      <p:pic>
        <p:nvPicPr>
          <p:cNvPr id="22" name="Picture 21" descr="A football field with a white circle&#10;&#10;Description automatically generated">
            <a:extLst>
              <a:ext uri="{FF2B5EF4-FFF2-40B4-BE49-F238E27FC236}">
                <a16:creationId xmlns:a16="http://schemas.microsoft.com/office/drawing/2014/main" id="{CCF7D0EC-C4E9-EEDA-8A80-1F7CC1A8AB6E}"/>
              </a:ext>
            </a:extLst>
          </p:cNvPr>
          <p:cNvPicPr>
            <a:picLocks noChangeAspect="1"/>
          </p:cNvPicPr>
          <p:nvPr/>
        </p:nvPicPr>
        <p:blipFill>
          <a:blip r:embed="rId9"/>
          <a:stretch>
            <a:fillRect/>
          </a:stretch>
        </p:blipFill>
        <p:spPr>
          <a:xfrm>
            <a:off x="31882161" y="3464088"/>
            <a:ext cx="4117914" cy="2651414"/>
          </a:xfrm>
          <a:prstGeom prst="rect">
            <a:avLst/>
          </a:prstGeom>
          <a:ln w="25400">
            <a:solidFill>
              <a:schemeClr val="bg1"/>
            </a:solidFill>
          </a:ln>
        </p:spPr>
      </p:pic>
      <p:pic>
        <p:nvPicPr>
          <p:cNvPr id="23" name="Picture 22" descr="A football field with a white circle&#10;&#10;Description automatically generated">
            <a:extLst>
              <a:ext uri="{FF2B5EF4-FFF2-40B4-BE49-F238E27FC236}">
                <a16:creationId xmlns:a16="http://schemas.microsoft.com/office/drawing/2014/main" id="{9648F1D3-3C26-EC04-68DE-692E9E43386F}"/>
              </a:ext>
            </a:extLst>
          </p:cNvPr>
          <p:cNvPicPr>
            <a:picLocks noChangeAspect="1"/>
          </p:cNvPicPr>
          <p:nvPr/>
        </p:nvPicPr>
        <p:blipFill>
          <a:blip r:embed="rId9"/>
          <a:stretch>
            <a:fillRect/>
          </a:stretch>
        </p:blipFill>
        <p:spPr>
          <a:xfrm>
            <a:off x="41687934" y="3593070"/>
            <a:ext cx="4117914" cy="2651414"/>
          </a:xfrm>
          <a:prstGeom prst="rect">
            <a:avLst/>
          </a:prstGeom>
          <a:ln w="25400">
            <a:solidFill>
              <a:schemeClr val="bg1"/>
            </a:solidFill>
          </a:ln>
        </p:spPr>
      </p:pic>
      <p:pic>
        <p:nvPicPr>
          <p:cNvPr id="24" name="Picture 23" descr="A football field with a white circle&#10;&#10;Description automatically generated">
            <a:extLst>
              <a:ext uri="{FF2B5EF4-FFF2-40B4-BE49-F238E27FC236}">
                <a16:creationId xmlns:a16="http://schemas.microsoft.com/office/drawing/2014/main" id="{55810C43-3733-E105-2D0E-9D5DC8B3FFF4}"/>
              </a:ext>
            </a:extLst>
          </p:cNvPr>
          <p:cNvPicPr>
            <a:picLocks noChangeAspect="1"/>
          </p:cNvPicPr>
          <p:nvPr/>
        </p:nvPicPr>
        <p:blipFill>
          <a:blip r:embed="rId9"/>
          <a:stretch>
            <a:fillRect/>
          </a:stretch>
        </p:blipFill>
        <p:spPr>
          <a:xfrm>
            <a:off x="47894346" y="3330287"/>
            <a:ext cx="4117914" cy="2651414"/>
          </a:xfrm>
          <a:prstGeom prst="rect">
            <a:avLst/>
          </a:prstGeom>
          <a:ln w="25400">
            <a:solidFill>
              <a:schemeClr val="bg1"/>
            </a:solidFill>
          </a:ln>
        </p:spPr>
      </p:pic>
      <p:pic>
        <p:nvPicPr>
          <p:cNvPr id="25" name="Picture 24" descr="A football field with a white circle&#10;&#10;Description automatically generated">
            <a:extLst>
              <a:ext uri="{FF2B5EF4-FFF2-40B4-BE49-F238E27FC236}">
                <a16:creationId xmlns:a16="http://schemas.microsoft.com/office/drawing/2014/main" id="{D3103A3C-52BC-1B26-F6CF-F49C53DB2897}"/>
              </a:ext>
            </a:extLst>
          </p:cNvPr>
          <p:cNvPicPr>
            <a:picLocks noChangeAspect="1"/>
          </p:cNvPicPr>
          <p:nvPr/>
        </p:nvPicPr>
        <p:blipFill>
          <a:blip r:embed="rId9"/>
          <a:stretch>
            <a:fillRect/>
          </a:stretch>
        </p:blipFill>
        <p:spPr>
          <a:xfrm>
            <a:off x="61106910" y="3350490"/>
            <a:ext cx="4117914" cy="2651414"/>
          </a:xfrm>
          <a:prstGeom prst="rect">
            <a:avLst/>
          </a:prstGeom>
          <a:ln w="25400">
            <a:solidFill>
              <a:schemeClr val="bg1"/>
            </a:solidFill>
          </a:ln>
        </p:spPr>
      </p:pic>
      <p:sp>
        <p:nvSpPr>
          <p:cNvPr id="26" name="TextBox 25">
            <a:extLst>
              <a:ext uri="{FF2B5EF4-FFF2-40B4-BE49-F238E27FC236}">
                <a16:creationId xmlns:a16="http://schemas.microsoft.com/office/drawing/2014/main" id="{0940C7E3-AD2F-9EB7-EFC9-0BF5473DDB6E}"/>
              </a:ext>
            </a:extLst>
          </p:cNvPr>
          <p:cNvSpPr txBox="1"/>
          <p:nvPr/>
        </p:nvSpPr>
        <p:spPr>
          <a:xfrm>
            <a:off x="1392003" y="4777113"/>
            <a:ext cx="2441694" cy="584775"/>
          </a:xfrm>
          <a:prstGeom prst="rect">
            <a:avLst/>
          </a:prstGeom>
          <a:noFill/>
        </p:spPr>
        <p:txBody>
          <a:bodyPr wrap="none" rtlCol="0">
            <a:spAutoFit/>
          </a:bodyPr>
          <a:lstStyle/>
          <a:p>
            <a:r>
              <a:rPr lang="en-US" sz="3200" b="1">
                <a:solidFill>
                  <a:schemeClr val="bg1"/>
                </a:solidFill>
                <a:latin typeface="Helvetica" pitchFamily="2" charset="0"/>
              </a:rPr>
              <a:t>MSC  IRINA</a:t>
            </a:r>
          </a:p>
        </p:txBody>
      </p:sp>
      <p:sp>
        <p:nvSpPr>
          <p:cNvPr id="42" name="AutoShape 4" descr="Shipping Container; Orange Images | Free Photos, PNG Stickers, Wallpapers &amp;  Backgrounds - rawpixel">
            <a:extLst>
              <a:ext uri="{FF2B5EF4-FFF2-40B4-BE49-F238E27FC236}">
                <a16:creationId xmlns:a16="http://schemas.microsoft.com/office/drawing/2014/main" id="{C912C783-B9F9-FE53-57D0-AFC9368AC9D6}"/>
              </a:ext>
            </a:extLst>
          </p:cNvPr>
          <p:cNvSpPr>
            <a:spLocks noChangeAspect="1" noChangeArrowheads="1"/>
          </p:cNvSpPr>
          <p:nvPr/>
        </p:nvSpPr>
        <p:spPr bwMode="auto">
          <a:xfrm>
            <a:off x="11338372" y="64817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3" name="Picture 42" descr="A close-up of a container&#10;&#10;Description automatically generated">
            <a:extLst>
              <a:ext uri="{FF2B5EF4-FFF2-40B4-BE49-F238E27FC236}">
                <a16:creationId xmlns:a16="http://schemas.microsoft.com/office/drawing/2014/main" id="{D481D79E-041A-33B7-70B4-2D2DFD5831EB}"/>
              </a:ext>
            </a:extLst>
          </p:cNvPr>
          <p:cNvPicPr>
            <a:picLocks noChangeAspect="1"/>
          </p:cNvPicPr>
          <p:nvPr/>
        </p:nvPicPr>
        <p:blipFill>
          <a:blip r:embed="rId10"/>
          <a:stretch>
            <a:fillRect/>
          </a:stretch>
        </p:blipFill>
        <p:spPr>
          <a:xfrm>
            <a:off x="1392003" y="6595782"/>
            <a:ext cx="4276267" cy="2836592"/>
          </a:xfrm>
          <a:prstGeom prst="rect">
            <a:avLst/>
          </a:prstGeom>
          <a:effectLst>
            <a:outerShdw blurRad="50800" dist="104819" dir="2700000" algn="tl" rotWithShape="0">
              <a:prstClr val="black">
                <a:alpha val="40000"/>
              </a:prstClr>
            </a:outerShdw>
          </a:effectLst>
        </p:spPr>
      </p:pic>
      <p:sp>
        <p:nvSpPr>
          <p:cNvPr id="47" name="TextBox 46">
            <a:extLst>
              <a:ext uri="{FF2B5EF4-FFF2-40B4-BE49-F238E27FC236}">
                <a16:creationId xmlns:a16="http://schemas.microsoft.com/office/drawing/2014/main" id="{3740CAA2-95A6-9213-7840-85669E87199B}"/>
              </a:ext>
            </a:extLst>
          </p:cNvPr>
          <p:cNvSpPr txBox="1"/>
          <p:nvPr/>
        </p:nvSpPr>
        <p:spPr>
          <a:xfrm>
            <a:off x="1478090" y="5482649"/>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2</a:t>
            </a:r>
            <a:endParaRPr lang="en-US" sz="7200" b="1">
              <a:solidFill>
                <a:schemeClr val="bg1"/>
              </a:solidFill>
              <a:latin typeface="Helvetica" pitchFamily="2" charset="0"/>
            </a:endParaRPr>
          </a:p>
        </p:txBody>
      </p:sp>
      <p:sp>
        <p:nvSpPr>
          <p:cNvPr id="62" name="TextBox 61">
            <a:extLst>
              <a:ext uri="{FF2B5EF4-FFF2-40B4-BE49-F238E27FC236}">
                <a16:creationId xmlns:a16="http://schemas.microsoft.com/office/drawing/2014/main" id="{753E9457-C0E4-16B1-EB3F-D06DE8B03796}"/>
              </a:ext>
            </a:extLst>
          </p:cNvPr>
          <p:cNvSpPr txBox="1"/>
          <p:nvPr/>
        </p:nvSpPr>
        <p:spPr>
          <a:xfrm>
            <a:off x="1888144" y="5482649"/>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4</a:t>
            </a:r>
            <a:endParaRPr lang="en-US" sz="7200" b="1">
              <a:solidFill>
                <a:schemeClr val="bg1"/>
              </a:solidFill>
              <a:latin typeface="Helvetica" pitchFamily="2" charset="0"/>
            </a:endParaRPr>
          </a:p>
        </p:txBody>
      </p:sp>
      <p:sp>
        <p:nvSpPr>
          <p:cNvPr id="7169" name="TextBox 7168">
            <a:extLst>
              <a:ext uri="{FF2B5EF4-FFF2-40B4-BE49-F238E27FC236}">
                <a16:creationId xmlns:a16="http://schemas.microsoft.com/office/drawing/2014/main" id="{B5698A11-5989-9F6E-D19C-2B8DF2A604CF}"/>
              </a:ext>
            </a:extLst>
          </p:cNvPr>
          <p:cNvSpPr txBox="1"/>
          <p:nvPr/>
        </p:nvSpPr>
        <p:spPr>
          <a:xfrm>
            <a:off x="2405684" y="5473870"/>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3</a:t>
            </a:r>
          </a:p>
        </p:txBody>
      </p:sp>
      <p:sp>
        <p:nvSpPr>
          <p:cNvPr id="7170" name="TextBox 7169">
            <a:extLst>
              <a:ext uri="{FF2B5EF4-FFF2-40B4-BE49-F238E27FC236}">
                <a16:creationId xmlns:a16="http://schemas.microsoft.com/office/drawing/2014/main" id="{532F9B56-06C3-C6C8-2815-432969CE9642}"/>
              </a:ext>
            </a:extLst>
          </p:cNvPr>
          <p:cNvSpPr txBox="1"/>
          <p:nvPr/>
        </p:nvSpPr>
        <p:spPr>
          <a:xfrm>
            <a:off x="3278921" y="5473870"/>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6</a:t>
            </a:r>
          </a:p>
        </p:txBody>
      </p:sp>
      <p:sp>
        <p:nvSpPr>
          <p:cNvPr id="7172" name="TextBox 7171">
            <a:extLst>
              <a:ext uri="{FF2B5EF4-FFF2-40B4-BE49-F238E27FC236}">
                <a16:creationId xmlns:a16="http://schemas.microsoft.com/office/drawing/2014/main" id="{45E66761-3440-7201-4515-D5AA5772BDCB}"/>
              </a:ext>
            </a:extLst>
          </p:cNvPr>
          <p:cNvSpPr txBox="1"/>
          <p:nvPr/>
        </p:nvSpPr>
        <p:spPr>
          <a:xfrm>
            <a:off x="2820324" y="5483506"/>
            <a:ext cx="612668"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a:solidFill>
                  <a:schemeClr val="bg1"/>
                </a:solidFill>
                <a:latin typeface="Helvetica" pitchFamily="2" charset="0"/>
              </a:rPr>
              <a:t>4</a:t>
            </a:r>
          </a:p>
        </p:txBody>
      </p:sp>
      <p:sp>
        <p:nvSpPr>
          <p:cNvPr id="7174" name="TextBox 7173">
            <a:extLst>
              <a:ext uri="{FF2B5EF4-FFF2-40B4-BE49-F238E27FC236}">
                <a16:creationId xmlns:a16="http://schemas.microsoft.com/office/drawing/2014/main" id="{C81D2435-747D-2B1B-5353-C9B54CFACE48}"/>
              </a:ext>
            </a:extLst>
          </p:cNvPr>
          <p:cNvSpPr txBox="1"/>
          <p:nvPr/>
        </p:nvSpPr>
        <p:spPr>
          <a:xfrm>
            <a:off x="2240851" y="5710938"/>
            <a:ext cx="34176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b="1">
                <a:solidFill>
                  <a:schemeClr val="bg1"/>
                </a:solidFill>
                <a:latin typeface="Helvetica" pitchFamily="2" charset="0"/>
              </a:rPr>
              <a:t>,</a:t>
            </a:r>
            <a:endParaRPr lang="en-US" sz="5400" b="1">
              <a:solidFill>
                <a:schemeClr val="bg1"/>
              </a:solidFill>
              <a:latin typeface="Helvetica" pitchFamily="2" charset="0"/>
            </a:endParaRPr>
          </a:p>
        </p:txBody>
      </p:sp>
      <p:grpSp>
        <p:nvGrpSpPr>
          <p:cNvPr id="7175" name="Group 7174">
            <a:extLst>
              <a:ext uri="{FF2B5EF4-FFF2-40B4-BE49-F238E27FC236}">
                <a16:creationId xmlns:a16="http://schemas.microsoft.com/office/drawing/2014/main" id="{11BA3C92-B921-25E6-6237-E3F11A9093F1}"/>
              </a:ext>
            </a:extLst>
          </p:cNvPr>
          <p:cNvGrpSpPr/>
          <p:nvPr/>
        </p:nvGrpSpPr>
        <p:grpSpPr>
          <a:xfrm>
            <a:off x="4243129" y="5686512"/>
            <a:ext cx="1481496" cy="590378"/>
            <a:chOff x="1395910" y="2724859"/>
            <a:chExt cx="1481496" cy="590378"/>
          </a:xfrm>
        </p:grpSpPr>
        <p:sp>
          <p:nvSpPr>
            <p:cNvPr id="7176" name="TextBox 7175">
              <a:extLst>
                <a:ext uri="{FF2B5EF4-FFF2-40B4-BE49-F238E27FC236}">
                  <a16:creationId xmlns:a16="http://schemas.microsoft.com/office/drawing/2014/main" id="{8BF5D6C4-59BD-D33B-6788-6ACB7ADB92B8}"/>
                </a:ext>
              </a:extLst>
            </p:cNvPr>
            <p:cNvSpPr txBox="1"/>
            <p:nvPr/>
          </p:nvSpPr>
          <p:spPr>
            <a:xfrm>
              <a:off x="1402633" y="2724859"/>
              <a:ext cx="530915" cy="400110"/>
            </a:xfrm>
            <a:prstGeom prst="rect">
              <a:avLst/>
            </a:prstGeom>
            <a:noFill/>
          </p:spPr>
          <p:txBody>
            <a:bodyPr wrap="none" rtlCol="0">
              <a:spAutoFit/>
            </a:bodyPr>
            <a:lstStyle/>
            <a:p>
              <a:r>
                <a:rPr lang="en-US" sz="2000" b="1">
                  <a:solidFill>
                    <a:schemeClr val="bg2">
                      <a:lumMod val="90000"/>
                    </a:schemeClr>
                  </a:solidFill>
                  <a:latin typeface="Helvetica" pitchFamily="2" charset="0"/>
                </a:rPr>
                <a:t>20'</a:t>
              </a:r>
            </a:p>
          </p:txBody>
        </p:sp>
        <p:sp>
          <p:nvSpPr>
            <p:cNvPr id="7177" name="TextBox 7176">
              <a:extLst>
                <a:ext uri="{FF2B5EF4-FFF2-40B4-BE49-F238E27FC236}">
                  <a16:creationId xmlns:a16="http://schemas.microsoft.com/office/drawing/2014/main" id="{4E1070D8-87CC-285C-D688-0F580FAE2C48}"/>
                </a:ext>
              </a:extLst>
            </p:cNvPr>
            <p:cNvSpPr txBox="1"/>
            <p:nvPr/>
          </p:nvSpPr>
          <p:spPr>
            <a:xfrm>
              <a:off x="1395910" y="2915127"/>
              <a:ext cx="1481496" cy="400110"/>
            </a:xfrm>
            <a:prstGeom prst="rect">
              <a:avLst/>
            </a:prstGeom>
            <a:noFill/>
          </p:spPr>
          <p:txBody>
            <a:bodyPr wrap="none" rtlCol="0">
              <a:spAutoFit/>
            </a:bodyPr>
            <a:lstStyle/>
            <a:p>
              <a:r>
                <a:rPr lang="en-US" sz="2000" b="1">
                  <a:solidFill>
                    <a:schemeClr val="bg2">
                      <a:lumMod val="90000"/>
                    </a:schemeClr>
                  </a:solidFill>
                  <a:latin typeface="Helvetica" pitchFamily="2" charset="0"/>
                </a:rPr>
                <a:t>containers</a:t>
              </a:r>
            </a:p>
          </p:txBody>
        </p:sp>
      </p:grpSp>
      <p:sp>
        <p:nvSpPr>
          <p:cNvPr id="7178" name="TextBox 7177">
            <a:extLst>
              <a:ext uri="{FF2B5EF4-FFF2-40B4-BE49-F238E27FC236}">
                <a16:creationId xmlns:a16="http://schemas.microsoft.com/office/drawing/2014/main" id="{CA756298-A0C3-21F7-ECDB-99A08B19F036}"/>
              </a:ext>
            </a:extLst>
          </p:cNvPr>
          <p:cNvSpPr txBox="1"/>
          <p:nvPr/>
        </p:nvSpPr>
        <p:spPr>
          <a:xfrm>
            <a:off x="3885858" y="5525188"/>
            <a:ext cx="468398" cy="830997"/>
          </a:xfrm>
          <a:prstGeom prst="rect">
            <a:avLst/>
          </a:prstGeom>
          <a:noFill/>
        </p:spPr>
        <p:txBody>
          <a:bodyPr wrap="none" rtlCol="0">
            <a:spAutoFit/>
          </a:bodyPr>
          <a:lstStyle/>
          <a:p>
            <a:r>
              <a:rPr lang="en-US" sz="4800">
                <a:solidFill>
                  <a:srgbClr val="FFC002"/>
                </a:solidFill>
              </a:rPr>
              <a:t>|</a:t>
            </a:r>
          </a:p>
        </p:txBody>
      </p:sp>
      <p:sp>
        <p:nvSpPr>
          <p:cNvPr id="7179" name="TextBox 7178">
            <a:extLst>
              <a:ext uri="{FF2B5EF4-FFF2-40B4-BE49-F238E27FC236}">
                <a16:creationId xmlns:a16="http://schemas.microsoft.com/office/drawing/2014/main" id="{E79CEA5D-E6B3-C2DF-8FF6-2BB5EE0F14E7}"/>
              </a:ext>
            </a:extLst>
          </p:cNvPr>
          <p:cNvSpPr txBox="1"/>
          <p:nvPr/>
        </p:nvSpPr>
        <p:spPr>
          <a:xfrm>
            <a:off x="3890490" y="4802703"/>
            <a:ext cx="1468672"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a:solidFill>
                  <a:srgbClr val="FFC002"/>
                </a:solidFill>
                <a:latin typeface="Helvetica" pitchFamily="2" charset="0"/>
              </a:rPr>
              <a:t>Capacity</a:t>
            </a:r>
          </a:p>
        </p:txBody>
      </p:sp>
      <p:sp>
        <p:nvSpPr>
          <p:cNvPr id="7187" name="TextBox 7186">
            <a:extLst>
              <a:ext uri="{FF2B5EF4-FFF2-40B4-BE49-F238E27FC236}">
                <a16:creationId xmlns:a16="http://schemas.microsoft.com/office/drawing/2014/main" id="{C7F45FB8-E691-84BA-824F-FF8E477AF664}"/>
              </a:ext>
            </a:extLst>
          </p:cNvPr>
          <p:cNvSpPr txBox="1"/>
          <p:nvPr/>
        </p:nvSpPr>
        <p:spPr>
          <a:xfrm>
            <a:off x="-3286608" y="11220677"/>
            <a:ext cx="2616294" cy="276999"/>
          </a:xfrm>
          <a:prstGeom prst="rect">
            <a:avLst/>
          </a:prstGeom>
          <a:noFill/>
        </p:spPr>
        <p:txBody>
          <a:bodyPr wrap="none" rtlCol="0">
            <a:spAutoFit/>
          </a:bodyPr>
          <a:lstStyle/>
          <a:p>
            <a:r>
              <a:rPr lang="en-US" sz="1200">
                <a:solidFill>
                  <a:schemeClr val="bg1"/>
                </a:solidFill>
                <a:latin typeface="Helvetica" pitchFamily="2" charset="0"/>
              </a:rPr>
              <a:t>Largest 2 importers </a:t>
            </a:r>
            <a:r>
              <a:rPr lang="en-US" sz="1200" b="1">
                <a:solidFill>
                  <a:schemeClr val="bg1"/>
                </a:solidFill>
                <a:latin typeface="Helvetica" pitchFamily="2" charset="0"/>
              </a:rPr>
              <a:t>EU and Turkey</a:t>
            </a:r>
          </a:p>
        </p:txBody>
      </p:sp>
      <p:sp>
        <p:nvSpPr>
          <p:cNvPr id="7188" name="TextBox 7187">
            <a:extLst>
              <a:ext uri="{FF2B5EF4-FFF2-40B4-BE49-F238E27FC236}">
                <a16:creationId xmlns:a16="http://schemas.microsoft.com/office/drawing/2014/main" id="{6D5FBA84-F2BD-6764-8D04-062C383541F1}"/>
              </a:ext>
            </a:extLst>
          </p:cNvPr>
          <p:cNvSpPr txBox="1"/>
          <p:nvPr/>
        </p:nvSpPr>
        <p:spPr>
          <a:xfrm>
            <a:off x="-3286608" y="11401714"/>
            <a:ext cx="2667718" cy="276999"/>
          </a:xfrm>
          <a:prstGeom prst="rect">
            <a:avLst/>
          </a:prstGeom>
          <a:noFill/>
        </p:spPr>
        <p:txBody>
          <a:bodyPr wrap="none" rtlCol="0">
            <a:spAutoFit/>
          </a:bodyPr>
          <a:lstStyle/>
          <a:p>
            <a:r>
              <a:rPr lang="en-US" sz="1200">
                <a:solidFill>
                  <a:schemeClr val="bg1"/>
                </a:solidFill>
                <a:latin typeface="Helvetica" pitchFamily="2" charset="0"/>
              </a:rPr>
              <a:t>Covers 40 % of global export market</a:t>
            </a:r>
          </a:p>
        </p:txBody>
      </p:sp>
      <p:pic>
        <p:nvPicPr>
          <p:cNvPr id="7192" name="Picture 10">
            <a:extLst>
              <a:ext uri="{FF2B5EF4-FFF2-40B4-BE49-F238E27FC236}">
                <a16:creationId xmlns:a16="http://schemas.microsoft.com/office/drawing/2014/main" id="{7D224CE7-AB11-B840-569F-B1FF6F9E8A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95345" y="5293471"/>
            <a:ext cx="1111185" cy="741363"/>
          </a:xfrm>
          <a:prstGeom prst="rect">
            <a:avLst/>
          </a:prstGeom>
          <a:noFill/>
          <a:extLst>
            <a:ext uri="{909E8E84-426E-40DD-AFC4-6F175D3DCCD1}">
              <a14:hiddenFill xmlns:a14="http://schemas.microsoft.com/office/drawing/2010/main">
                <a:solidFill>
                  <a:srgbClr val="FFFFFF"/>
                </a:solidFill>
              </a14:hiddenFill>
            </a:ext>
          </a:extLst>
        </p:spPr>
      </p:pic>
      <p:pic>
        <p:nvPicPr>
          <p:cNvPr id="7193" name="Picture 12" descr="Flag of Turkey - Wikipedia">
            <a:extLst>
              <a:ext uri="{FF2B5EF4-FFF2-40B4-BE49-F238E27FC236}">
                <a16:creationId xmlns:a16="http://schemas.microsoft.com/office/drawing/2014/main" id="{27B9AE26-7A28-7EA2-939C-7A48A47E7F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87187" y="6173532"/>
            <a:ext cx="1111185" cy="740789"/>
          </a:xfrm>
          <a:prstGeom prst="rect">
            <a:avLst/>
          </a:prstGeom>
          <a:noFill/>
          <a:extLst>
            <a:ext uri="{909E8E84-426E-40DD-AFC4-6F175D3DCCD1}">
              <a14:hiddenFill xmlns:a14="http://schemas.microsoft.com/office/drawing/2010/main">
                <a:solidFill>
                  <a:srgbClr val="FFFFFF"/>
                </a:solidFill>
              </a14:hiddenFill>
            </a:ext>
          </a:extLst>
        </p:spPr>
      </p:pic>
      <p:sp>
        <p:nvSpPr>
          <p:cNvPr id="7194" name="Rounded Rectangle 7193">
            <a:extLst>
              <a:ext uri="{FF2B5EF4-FFF2-40B4-BE49-F238E27FC236}">
                <a16:creationId xmlns:a16="http://schemas.microsoft.com/office/drawing/2014/main" id="{B0F3EF3B-4807-20BC-9873-CB580CCF40B4}"/>
              </a:ext>
            </a:extLst>
          </p:cNvPr>
          <p:cNvSpPr/>
          <p:nvPr/>
        </p:nvSpPr>
        <p:spPr>
          <a:xfrm>
            <a:off x="-2069054" y="12149565"/>
            <a:ext cx="1280883" cy="694499"/>
          </a:xfrm>
          <a:prstGeom prst="roundRect">
            <a:avLst>
              <a:gd name="adj" fmla="val 8058"/>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7" name="TextBox 7196">
            <a:extLst>
              <a:ext uri="{FF2B5EF4-FFF2-40B4-BE49-F238E27FC236}">
                <a16:creationId xmlns:a16="http://schemas.microsoft.com/office/drawing/2014/main" id="{CD5B0AEA-ED03-0560-3686-E59CD5F8857A}"/>
              </a:ext>
            </a:extLst>
          </p:cNvPr>
          <p:cNvSpPr txBox="1"/>
          <p:nvPr/>
        </p:nvSpPr>
        <p:spPr>
          <a:xfrm>
            <a:off x="16866849" y="3840509"/>
            <a:ext cx="3984003"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b="1" spc="-170">
                <a:solidFill>
                  <a:schemeClr val="bg1"/>
                </a:solidFill>
                <a:latin typeface="Helvetica" pitchFamily="2" charset="0"/>
              </a:rPr>
              <a:t>TOP 2  IMPORTERS</a:t>
            </a:r>
          </a:p>
        </p:txBody>
      </p:sp>
      <p:sp>
        <p:nvSpPr>
          <p:cNvPr id="7199" name="TextBox 7198">
            <a:extLst>
              <a:ext uri="{FF2B5EF4-FFF2-40B4-BE49-F238E27FC236}">
                <a16:creationId xmlns:a16="http://schemas.microsoft.com/office/drawing/2014/main" id="{F314F182-EBB7-8319-5370-5B0819075CCD}"/>
              </a:ext>
            </a:extLst>
          </p:cNvPr>
          <p:cNvSpPr txBox="1"/>
          <p:nvPr/>
        </p:nvSpPr>
        <p:spPr>
          <a:xfrm>
            <a:off x="17949979" y="5347644"/>
            <a:ext cx="2992297"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a:solidFill>
                  <a:schemeClr val="bg1"/>
                </a:solidFill>
                <a:latin typeface="Helvetica" pitchFamily="2" charset="0"/>
              </a:rPr>
              <a:t>310,000 t.</a:t>
            </a:r>
          </a:p>
        </p:txBody>
      </p:sp>
      <p:sp>
        <p:nvSpPr>
          <p:cNvPr id="7200" name="TextBox 7199">
            <a:extLst>
              <a:ext uri="{FF2B5EF4-FFF2-40B4-BE49-F238E27FC236}">
                <a16:creationId xmlns:a16="http://schemas.microsoft.com/office/drawing/2014/main" id="{402DDA9D-0A91-ADF6-604B-265BC5E1133B}"/>
              </a:ext>
            </a:extLst>
          </p:cNvPr>
          <p:cNvSpPr txBox="1"/>
          <p:nvPr/>
        </p:nvSpPr>
        <p:spPr>
          <a:xfrm>
            <a:off x="17895630" y="6222670"/>
            <a:ext cx="2992297"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a:solidFill>
                  <a:schemeClr val="bg1"/>
                </a:solidFill>
                <a:latin typeface="Helvetica" pitchFamily="2" charset="0"/>
              </a:rPr>
              <a:t>125,000 t.</a:t>
            </a:r>
          </a:p>
        </p:txBody>
      </p:sp>
      <p:sp>
        <p:nvSpPr>
          <p:cNvPr id="7201" name="TextBox 7200">
            <a:extLst>
              <a:ext uri="{FF2B5EF4-FFF2-40B4-BE49-F238E27FC236}">
                <a16:creationId xmlns:a16="http://schemas.microsoft.com/office/drawing/2014/main" id="{ED2EE489-64F3-F771-574A-4554CEDAC039}"/>
              </a:ext>
            </a:extLst>
          </p:cNvPr>
          <p:cNvSpPr txBox="1"/>
          <p:nvPr/>
        </p:nvSpPr>
        <p:spPr>
          <a:xfrm>
            <a:off x="17973556" y="7034474"/>
            <a:ext cx="2992297"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b="1">
                <a:solidFill>
                  <a:schemeClr val="accent4">
                    <a:lumMod val="75000"/>
                  </a:schemeClr>
                </a:solidFill>
                <a:latin typeface="Helvetica" pitchFamily="2" charset="0"/>
              </a:rPr>
              <a:t>435,000</a:t>
            </a:r>
            <a:r>
              <a:rPr lang="en-US">
                <a:solidFill>
                  <a:schemeClr val="bg1"/>
                </a:solidFill>
                <a:latin typeface="Helvetica" pitchFamily="2" charset="0"/>
              </a:rPr>
              <a:t> </a:t>
            </a:r>
            <a:r>
              <a:rPr lang="en-US">
                <a:solidFill>
                  <a:schemeClr val="accent4">
                    <a:lumMod val="75000"/>
                  </a:schemeClr>
                </a:solidFill>
                <a:latin typeface="Helvetica" pitchFamily="2" charset="0"/>
              </a:rPr>
              <a:t>t.</a:t>
            </a:r>
          </a:p>
        </p:txBody>
      </p:sp>
      <p:sp>
        <p:nvSpPr>
          <p:cNvPr id="7203" name="TextBox 7202">
            <a:extLst>
              <a:ext uri="{FF2B5EF4-FFF2-40B4-BE49-F238E27FC236}">
                <a16:creationId xmlns:a16="http://schemas.microsoft.com/office/drawing/2014/main" id="{527B3893-7FEE-A80C-38E6-7C373CBD2BA1}"/>
              </a:ext>
            </a:extLst>
          </p:cNvPr>
          <p:cNvSpPr txBox="1"/>
          <p:nvPr/>
        </p:nvSpPr>
        <p:spPr>
          <a:xfrm>
            <a:off x="18482066" y="8208254"/>
            <a:ext cx="2190805"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4800">
                <a:solidFill>
                  <a:schemeClr val="bg1"/>
                </a:solidFill>
                <a:latin typeface="Helvetica" pitchFamily="2" charset="0"/>
              </a:rPr>
              <a:t>44,000 </a:t>
            </a:r>
            <a:endParaRPr lang="en-US" sz="5400">
              <a:solidFill>
                <a:schemeClr val="bg1"/>
              </a:solidFill>
              <a:latin typeface="Helvetica" pitchFamily="2" charset="0"/>
            </a:endParaRPr>
          </a:p>
        </p:txBody>
      </p:sp>
      <p:grpSp>
        <p:nvGrpSpPr>
          <p:cNvPr id="7204" name="Group 7203">
            <a:extLst>
              <a:ext uri="{FF2B5EF4-FFF2-40B4-BE49-F238E27FC236}">
                <a16:creationId xmlns:a16="http://schemas.microsoft.com/office/drawing/2014/main" id="{F091BF71-4F14-C7CD-F7D2-FB89E52B5C3A}"/>
              </a:ext>
            </a:extLst>
          </p:cNvPr>
          <p:cNvGrpSpPr/>
          <p:nvPr/>
        </p:nvGrpSpPr>
        <p:grpSpPr>
          <a:xfrm>
            <a:off x="21122455" y="8225055"/>
            <a:ext cx="1481496" cy="590378"/>
            <a:chOff x="1395910" y="2724859"/>
            <a:chExt cx="1481496" cy="590378"/>
          </a:xfrm>
        </p:grpSpPr>
        <p:sp>
          <p:nvSpPr>
            <p:cNvPr id="7205" name="TextBox 7204">
              <a:extLst>
                <a:ext uri="{FF2B5EF4-FFF2-40B4-BE49-F238E27FC236}">
                  <a16:creationId xmlns:a16="http://schemas.microsoft.com/office/drawing/2014/main" id="{1641B2C3-CA81-8B81-E446-F6E07F20442B}"/>
                </a:ext>
              </a:extLst>
            </p:cNvPr>
            <p:cNvSpPr txBox="1"/>
            <p:nvPr/>
          </p:nvSpPr>
          <p:spPr>
            <a:xfrm>
              <a:off x="1402633" y="2724859"/>
              <a:ext cx="530915" cy="400110"/>
            </a:xfrm>
            <a:prstGeom prst="rect">
              <a:avLst/>
            </a:prstGeom>
            <a:noFill/>
          </p:spPr>
          <p:txBody>
            <a:bodyPr wrap="none" rtlCol="0">
              <a:spAutoFit/>
            </a:bodyPr>
            <a:lstStyle/>
            <a:p>
              <a:r>
                <a:rPr lang="en-US" sz="2000" b="1">
                  <a:solidFill>
                    <a:schemeClr val="bg2">
                      <a:lumMod val="90000"/>
                    </a:schemeClr>
                  </a:solidFill>
                  <a:latin typeface="Helvetica" pitchFamily="2" charset="0"/>
                </a:rPr>
                <a:t>20'</a:t>
              </a:r>
            </a:p>
          </p:txBody>
        </p:sp>
        <p:sp>
          <p:nvSpPr>
            <p:cNvPr id="7206" name="TextBox 7205">
              <a:extLst>
                <a:ext uri="{FF2B5EF4-FFF2-40B4-BE49-F238E27FC236}">
                  <a16:creationId xmlns:a16="http://schemas.microsoft.com/office/drawing/2014/main" id="{7503CD2D-278B-00B4-1324-8F1799730D41}"/>
                </a:ext>
              </a:extLst>
            </p:cNvPr>
            <p:cNvSpPr txBox="1"/>
            <p:nvPr/>
          </p:nvSpPr>
          <p:spPr>
            <a:xfrm>
              <a:off x="1395910" y="2915127"/>
              <a:ext cx="1481496" cy="400110"/>
            </a:xfrm>
            <a:prstGeom prst="rect">
              <a:avLst/>
            </a:prstGeom>
            <a:noFill/>
          </p:spPr>
          <p:txBody>
            <a:bodyPr wrap="none" rtlCol="0">
              <a:spAutoFit/>
            </a:bodyPr>
            <a:lstStyle/>
            <a:p>
              <a:r>
                <a:rPr lang="en-US" sz="2000" b="1">
                  <a:solidFill>
                    <a:schemeClr val="bg2">
                      <a:lumMod val="90000"/>
                    </a:schemeClr>
                  </a:solidFill>
                  <a:latin typeface="Helvetica" pitchFamily="2" charset="0"/>
                </a:rPr>
                <a:t>containers</a:t>
              </a:r>
            </a:p>
          </p:txBody>
        </p:sp>
      </p:grpSp>
      <p:sp>
        <p:nvSpPr>
          <p:cNvPr id="7207" name="TextBox 7206">
            <a:extLst>
              <a:ext uri="{FF2B5EF4-FFF2-40B4-BE49-F238E27FC236}">
                <a16:creationId xmlns:a16="http://schemas.microsoft.com/office/drawing/2014/main" id="{1F44AEAE-C99D-BBD4-E592-E51A77DAA8B4}"/>
              </a:ext>
            </a:extLst>
          </p:cNvPr>
          <p:cNvSpPr txBox="1"/>
          <p:nvPr/>
        </p:nvSpPr>
        <p:spPr>
          <a:xfrm>
            <a:off x="20585337" y="8060895"/>
            <a:ext cx="468398" cy="830997"/>
          </a:xfrm>
          <a:prstGeom prst="rect">
            <a:avLst/>
          </a:prstGeom>
          <a:noFill/>
        </p:spPr>
        <p:txBody>
          <a:bodyPr wrap="none" rtlCol="0">
            <a:spAutoFit/>
          </a:bodyPr>
          <a:lstStyle/>
          <a:p>
            <a:r>
              <a:rPr lang="en-US" sz="4800">
                <a:solidFill>
                  <a:srgbClr val="FFC002"/>
                </a:solidFill>
              </a:rPr>
              <a:t>|</a:t>
            </a:r>
          </a:p>
        </p:txBody>
      </p:sp>
      <p:pic>
        <p:nvPicPr>
          <p:cNvPr id="8" name="Picture 7" descr="A large container ship with many stacked containers&#10;&#10;Description automatically generated">
            <a:extLst>
              <a:ext uri="{FF2B5EF4-FFF2-40B4-BE49-F238E27FC236}">
                <a16:creationId xmlns:a16="http://schemas.microsoft.com/office/drawing/2014/main" id="{8021F1A1-535E-4B76-8FF0-176BA1A3E79E}"/>
              </a:ext>
            </a:extLst>
          </p:cNvPr>
          <p:cNvPicPr>
            <a:picLocks noChangeAspect="1"/>
          </p:cNvPicPr>
          <p:nvPr/>
        </p:nvPicPr>
        <p:blipFill>
          <a:blip r:embed="rId13"/>
          <a:stretch>
            <a:fillRect/>
          </a:stretch>
        </p:blipFill>
        <p:spPr>
          <a:xfrm>
            <a:off x="7745371" y="3428352"/>
            <a:ext cx="9232076" cy="6647095"/>
          </a:xfrm>
          <a:prstGeom prst="rect">
            <a:avLst/>
          </a:prstGeom>
        </p:spPr>
      </p:pic>
      <p:sp>
        <p:nvSpPr>
          <p:cNvPr id="27" name="TextBox 26">
            <a:extLst>
              <a:ext uri="{FF2B5EF4-FFF2-40B4-BE49-F238E27FC236}">
                <a16:creationId xmlns:a16="http://schemas.microsoft.com/office/drawing/2014/main" id="{32F18299-55D4-3241-E8BF-E643D0EAB08D}"/>
              </a:ext>
            </a:extLst>
          </p:cNvPr>
          <p:cNvSpPr txBox="1"/>
          <p:nvPr/>
        </p:nvSpPr>
        <p:spPr>
          <a:xfrm>
            <a:off x="13056684" y="10509840"/>
            <a:ext cx="5262979" cy="1200329"/>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7200" b="1">
                <a:solidFill>
                  <a:schemeClr val="accent4">
                    <a:lumMod val="75000"/>
                  </a:schemeClr>
                </a:solidFill>
                <a:latin typeface="Helvetica" pitchFamily="2" charset="0"/>
              </a:rPr>
              <a:t>MSC  IRINA</a:t>
            </a:r>
          </a:p>
        </p:txBody>
      </p:sp>
      <p:sp>
        <p:nvSpPr>
          <p:cNvPr id="28" name="TextBox 27">
            <a:extLst>
              <a:ext uri="{FF2B5EF4-FFF2-40B4-BE49-F238E27FC236}">
                <a16:creationId xmlns:a16="http://schemas.microsoft.com/office/drawing/2014/main" id="{DC7DAB3D-0184-E876-139D-C55118CA8137}"/>
              </a:ext>
            </a:extLst>
          </p:cNvPr>
          <p:cNvSpPr txBox="1"/>
          <p:nvPr/>
        </p:nvSpPr>
        <p:spPr>
          <a:xfrm>
            <a:off x="11114325" y="10478384"/>
            <a:ext cx="1638590" cy="1200329"/>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7200" b="1">
                <a:solidFill>
                  <a:schemeClr val="accent4">
                    <a:lumMod val="75000"/>
                  </a:schemeClr>
                </a:solidFill>
                <a:latin typeface="Helvetica" pitchFamily="2" charset="0"/>
              </a:rPr>
              <a:t>2  </a:t>
            </a:r>
            <a:r>
              <a:rPr lang="en-US" sz="5400" b="1">
                <a:solidFill>
                  <a:schemeClr val="accent4">
                    <a:lumMod val="75000"/>
                  </a:schemeClr>
                </a:solidFill>
                <a:latin typeface="Helvetica" pitchFamily="2" charset="0"/>
              </a:rPr>
              <a:t>x</a:t>
            </a:r>
            <a:endParaRPr lang="en-US" sz="7200" b="1">
              <a:solidFill>
                <a:schemeClr val="accent4">
                  <a:lumMod val="75000"/>
                </a:schemeClr>
              </a:solidFill>
              <a:latin typeface="Helvetica" pitchFamily="2" charset="0"/>
            </a:endParaRPr>
          </a:p>
        </p:txBody>
      </p:sp>
    </p:spTree>
    <p:extLst>
      <p:ext uri="{BB962C8B-B14F-4D97-AF65-F5344CB8AC3E}">
        <p14:creationId xmlns:p14="http://schemas.microsoft.com/office/powerpoint/2010/main" val="725653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2D44D-14D3-3558-507A-400995FB7333}"/>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973FC33E-C7CA-9969-C9F3-C1911ECBF255}"/>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0961"/>
            <a:ext cx="24384000" cy="13778561"/>
          </a:xfrm>
          <a:prstGeom prst="rect">
            <a:avLst/>
          </a:prstGeom>
        </p:spPr>
      </p:pic>
      <p:sp>
        <p:nvSpPr>
          <p:cNvPr id="30" name="Rectangle 29">
            <a:extLst>
              <a:ext uri="{FF2B5EF4-FFF2-40B4-BE49-F238E27FC236}">
                <a16:creationId xmlns:a16="http://schemas.microsoft.com/office/drawing/2014/main" id="{D397EA1F-9AB6-00BC-DAE8-AC7F8C4205D4}"/>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D822A6C6-9003-0AD9-C743-53DC435AFBBA}"/>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BED23B0D-6208-2F7D-ED97-ABF62FE37F23}"/>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1FF9FF08-BEA9-71DF-21E7-DC0E3E6FABEE}"/>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57592E57-F0EE-E6FC-A7C2-E5EC7C71DC6F}"/>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CFB195FA-09B2-DD0C-AE95-B588929CFCA4}"/>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2CE0AE94-2911-6ED1-4805-4054AA65788F}"/>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4F705BD1-87D9-B88A-0705-F776BD13A1B2}"/>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207241E4-E4AF-07B1-2A2D-72FEA63C4AC0}"/>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cxnSp>
        <p:nvCxnSpPr>
          <p:cNvPr id="39" name="Straight Connector 38">
            <a:extLst>
              <a:ext uri="{FF2B5EF4-FFF2-40B4-BE49-F238E27FC236}">
                <a16:creationId xmlns:a16="http://schemas.microsoft.com/office/drawing/2014/main" id="{4D76D522-3B73-0E9B-BCEA-31B8ED0A9E31}"/>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ABD38B53-9E04-5596-4385-C9A48D3430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486" y="1806491"/>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2374F8A8-4A75-6721-12F1-A5F93E3981A1}"/>
              </a:ext>
            </a:extLst>
          </p:cNvPr>
          <p:cNvSpPr txBox="1"/>
          <p:nvPr/>
        </p:nvSpPr>
        <p:spPr>
          <a:xfrm>
            <a:off x="861185" y="3914199"/>
            <a:ext cx="2380215" cy="584775"/>
          </a:xfrm>
          <a:prstGeom prst="rect">
            <a:avLst/>
          </a:prstGeom>
          <a:noFill/>
          <a:effectLst>
            <a:softEdge rad="65707"/>
          </a:effectLst>
        </p:spPr>
        <p:txBody>
          <a:bodyPr wrap="square" rtlCol="0">
            <a:spAutoFit/>
          </a:bodyPr>
          <a:lstStyle/>
          <a:p>
            <a:pPr algn="ctr"/>
            <a:r>
              <a:rPr lang="en-US" sz="1600" spc="150" dirty="0">
                <a:solidFill>
                  <a:schemeClr val="bg1"/>
                </a:solidFill>
                <a:latin typeface="Avenir Next Medium" panose="020B0503020202020204" pitchFamily="34" charset="0"/>
              </a:rPr>
              <a:t>REPUBLIC OF MOLDOVA</a:t>
            </a:r>
          </a:p>
        </p:txBody>
      </p:sp>
      <p:graphicFrame>
        <p:nvGraphicFramePr>
          <p:cNvPr id="7173" name="Table 7172">
            <a:extLst>
              <a:ext uri="{FF2B5EF4-FFF2-40B4-BE49-F238E27FC236}">
                <a16:creationId xmlns:a16="http://schemas.microsoft.com/office/drawing/2014/main" id="{6231B8DC-EF4A-E096-E667-7FA9A1ADB805}"/>
              </a:ext>
            </a:extLst>
          </p:cNvPr>
          <p:cNvGraphicFramePr>
            <a:graphicFrameLocks noGrp="1"/>
          </p:cNvGraphicFramePr>
          <p:nvPr/>
        </p:nvGraphicFramePr>
        <p:xfrm>
          <a:off x="-18512274" y="9338653"/>
          <a:ext cx="17582376" cy="659130"/>
        </p:xfrm>
        <a:graphic>
          <a:graphicData uri="http://schemas.openxmlformats.org/drawingml/2006/table">
            <a:tbl>
              <a:tblPr>
                <a:tableStyleId>{5940675A-B579-460E-94D1-54222C63F5DA}</a:tableStyleId>
              </a:tblPr>
              <a:tblGrid>
                <a:gridCol w="1320469">
                  <a:extLst>
                    <a:ext uri="{9D8B030D-6E8A-4147-A177-3AD203B41FA5}">
                      <a16:colId xmlns:a16="http://schemas.microsoft.com/office/drawing/2014/main" val="448356001"/>
                    </a:ext>
                  </a:extLst>
                </a:gridCol>
                <a:gridCol w="686727">
                  <a:extLst>
                    <a:ext uri="{9D8B030D-6E8A-4147-A177-3AD203B41FA5}">
                      <a16:colId xmlns:a16="http://schemas.microsoft.com/office/drawing/2014/main" val="3524096564"/>
                    </a:ext>
                  </a:extLst>
                </a:gridCol>
                <a:gridCol w="703909">
                  <a:extLst>
                    <a:ext uri="{9D8B030D-6E8A-4147-A177-3AD203B41FA5}">
                      <a16:colId xmlns:a16="http://schemas.microsoft.com/office/drawing/2014/main" val="3526361569"/>
                    </a:ext>
                  </a:extLst>
                </a:gridCol>
                <a:gridCol w="751904">
                  <a:extLst>
                    <a:ext uri="{9D8B030D-6E8A-4147-A177-3AD203B41FA5}">
                      <a16:colId xmlns:a16="http://schemas.microsoft.com/office/drawing/2014/main" val="178812571"/>
                    </a:ext>
                  </a:extLst>
                </a:gridCol>
                <a:gridCol w="703909">
                  <a:extLst>
                    <a:ext uri="{9D8B030D-6E8A-4147-A177-3AD203B41FA5}">
                      <a16:colId xmlns:a16="http://schemas.microsoft.com/office/drawing/2014/main" val="1030272683"/>
                    </a:ext>
                  </a:extLst>
                </a:gridCol>
                <a:gridCol w="735905">
                  <a:extLst>
                    <a:ext uri="{9D8B030D-6E8A-4147-A177-3AD203B41FA5}">
                      <a16:colId xmlns:a16="http://schemas.microsoft.com/office/drawing/2014/main" val="2481001189"/>
                    </a:ext>
                  </a:extLst>
                </a:gridCol>
                <a:gridCol w="783899">
                  <a:extLst>
                    <a:ext uri="{9D8B030D-6E8A-4147-A177-3AD203B41FA5}">
                      <a16:colId xmlns:a16="http://schemas.microsoft.com/office/drawing/2014/main" val="1610725698"/>
                    </a:ext>
                  </a:extLst>
                </a:gridCol>
                <a:gridCol w="758877">
                  <a:extLst>
                    <a:ext uri="{9D8B030D-6E8A-4147-A177-3AD203B41FA5}">
                      <a16:colId xmlns:a16="http://schemas.microsoft.com/office/drawing/2014/main" val="2580183302"/>
                    </a:ext>
                  </a:extLst>
                </a:gridCol>
                <a:gridCol w="710068">
                  <a:extLst>
                    <a:ext uri="{9D8B030D-6E8A-4147-A177-3AD203B41FA5}">
                      <a16:colId xmlns:a16="http://schemas.microsoft.com/office/drawing/2014/main" val="1314617901"/>
                    </a:ext>
                  </a:extLst>
                </a:gridCol>
                <a:gridCol w="710068">
                  <a:extLst>
                    <a:ext uri="{9D8B030D-6E8A-4147-A177-3AD203B41FA5}">
                      <a16:colId xmlns:a16="http://schemas.microsoft.com/office/drawing/2014/main" val="2033929836"/>
                    </a:ext>
                  </a:extLst>
                </a:gridCol>
                <a:gridCol w="732611">
                  <a:extLst>
                    <a:ext uri="{9D8B030D-6E8A-4147-A177-3AD203B41FA5}">
                      <a16:colId xmlns:a16="http://schemas.microsoft.com/office/drawing/2014/main" val="505115796"/>
                    </a:ext>
                  </a:extLst>
                </a:gridCol>
                <a:gridCol w="799897">
                  <a:extLst>
                    <a:ext uri="{9D8B030D-6E8A-4147-A177-3AD203B41FA5}">
                      <a16:colId xmlns:a16="http://schemas.microsoft.com/office/drawing/2014/main" val="2521321622"/>
                    </a:ext>
                  </a:extLst>
                </a:gridCol>
                <a:gridCol w="703909">
                  <a:extLst>
                    <a:ext uri="{9D8B030D-6E8A-4147-A177-3AD203B41FA5}">
                      <a16:colId xmlns:a16="http://schemas.microsoft.com/office/drawing/2014/main" val="972667631"/>
                    </a:ext>
                  </a:extLst>
                </a:gridCol>
                <a:gridCol w="719908">
                  <a:extLst>
                    <a:ext uri="{9D8B030D-6E8A-4147-A177-3AD203B41FA5}">
                      <a16:colId xmlns:a16="http://schemas.microsoft.com/office/drawing/2014/main" val="1307689656"/>
                    </a:ext>
                  </a:extLst>
                </a:gridCol>
                <a:gridCol w="594017">
                  <a:extLst>
                    <a:ext uri="{9D8B030D-6E8A-4147-A177-3AD203B41FA5}">
                      <a16:colId xmlns:a16="http://schemas.microsoft.com/office/drawing/2014/main" val="4200177096"/>
                    </a:ext>
                  </a:extLst>
                </a:gridCol>
                <a:gridCol w="710068">
                  <a:extLst>
                    <a:ext uri="{9D8B030D-6E8A-4147-A177-3AD203B41FA5}">
                      <a16:colId xmlns:a16="http://schemas.microsoft.com/office/drawing/2014/main" val="2798975793"/>
                    </a:ext>
                  </a:extLst>
                </a:gridCol>
                <a:gridCol w="863492">
                  <a:extLst>
                    <a:ext uri="{9D8B030D-6E8A-4147-A177-3AD203B41FA5}">
                      <a16:colId xmlns:a16="http://schemas.microsoft.com/office/drawing/2014/main" val="1726934586"/>
                    </a:ext>
                  </a:extLst>
                </a:gridCol>
                <a:gridCol w="746174">
                  <a:extLst>
                    <a:ext uri="{9D8B030D-6E8A-4147-A177-3AD203B41FA5}">
                      <a16:colId xmlns:a16="http://schemas.microsoft.com/office/drawing/2014/main" val="3061716512"/>
                    </a:ext>
                  </a:extLst>
                </a:gridCol>
                <a:gridCol w="867835">
                  <a:extLst>
                    <a:ext uri="{9D8B030D-6E8A-4147-A177-3AD203B41FA5}">
                      <a16:colId xmlns:a16="http://schemas.microsoft.com/office/drawing/2014/main" val="391800366"/>
                    </a:ext>
                  </a:extLst>
                </a:gridCol>
                <a:gridCol w="785894">
                  <a:extLst>
                    <a:ext uri="{9D8B030D-6E8A-4147-A177-3AD203B41FA5}">
                      <a16:colId xmlns:a16="http://schemas.microsoft.com/office/drawing/2014/main" val="1802293479"/>
                    </a:ext>
                  </a:extLst>
                </a:gridCol>
                <a:gridCol w="753150">
                  <a:extLst>
                    <a:ext uri="{9D8B030D-6E8A-4147-A177-3AD203B41FA5}">
                      <a16:colId xmlns:a16="http://schemas.microsoft.com/office/drawing/2014/main" val="2880942688"/>
                    </a:ext>
                  </a:extLst>
                </a:gridCol>
                <a:gridCol w="788757">
                  <a:extLst>
                    <a:ext uri="{9D8B030D-6E8A-4147-A177-3AD203B41FA5}">
                      <a16:colId xmlns:a16="http://schemas.microsoft.com/office/drawing/2014/main" val="77959784"/>
                    </a:ext>
                  </a:extLst>
                </a:gridCol>
                <a:gridCol w="650929">
                  <a:extLst>
                    <a:ext uri="{9D8B030D-6E8A-4147-A177-3AD203B41FA5}">
                      <a16:colId xmlns:a16="http://schemas.microsoft.com/office/drawing/2014/main" val="3739768754"/>
                    </a:ext>
                  </a:extLst>
                </a:gridCol>
              </a:tblGrid>
              <a:tr h="44545">
                <a:tc>
                  <a:txBody>
                    <a:bodyPr/>
                    <a:lstStyle/>
                    <a:p>
                      <a:pPr algn="r" fontAlgn="b"/>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YEARS</a:t>
                      </a:r>
                      <a:endParaRPr lang="en-US" sz="1400" b="1" i="0" u="none" strike="noStrike">
                        <a:solidFill>
                          <a:schemeClr val="bg1"/>
                        </a:solidFill>
                        <a:effectLst/>
                        <a:latin typeface="Avenir Next" panose="020B0503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METRIC TONS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pic>
        <p:nvPicPr>
          <p:cNvPr id="7180" name="Picture 7179" descr="A graph of growth in chile&#10;&#10;AI-generated content may be incorrect.">
            <a:extLst>
              <a:ext uri="{FF2B5EF4-FFF2-40B4-BE49-F238E27FC236}">
                <a16:creationId xmlns:a16="http://schemas.microsoft.com/office/drawing/2014/main" id="{1FBD86AC-8A03-18DE-C939-24EDC142F481}"/>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25687501" y="2127533"/>
            <a:ext cx="17230109" cy="6501064"/>
          </a:xfrm>
          <a:prstGeom prst="rect">
            <a:avLst/>
          </a:prstGeom>
        </p:spPr>
      </p:pic>
      <p:pic>
        <p:nvPicPr>
          <p:cNvPr id="10242" name="Picture 2" descr="Flag of Moldova | History, Design &amp; Meaning | Britannica">
            <a:extLst>
              <a:ext uri="{FF2B5EF4-FFF2-40B4-BE49-F238E27FC236}">
                <a16:creationId xmlns:a16="http://schemas.microsoft.com/office/drawing/2014/main" id="{A60362FC-C07F-9ED4-71B9-FC0C6FE6C4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83"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2" name="Presenter">
            <a:extLst>
              <a:ext uri="{FF2B5EF4-FFF2-40B4-BE49-F238E27FC236}">
                <a16:creationId xmlns:a16="http://schemas.microsoft.com/office/drawing/2014/main" id="{C8B47337-52AB-FB68-CF4B-CEE0D7CF9953}"/>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5" name="Presenter">
            <a:extLst>
              <a:ext uri="{FF2B5EF4-FFF2-40B4-BE49-F238E27FC236}">
                <a16:creationId xmlns:a16="http://schemas.microsoft.com/office/drawing/2014/main" id="{52BBCFFB-52A4-1303-5AB6-E70824410694}"/>
              </a:ext>
            </a:extLst>
          </p:cNvPr>
          <p:cNvSpPr txBox="1"/>
          <p:nvPr/>
        </p:nvSpPr>
        <p:spPr>
          <a:xfrm>
            <a:off x="480372"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Status</a:t>
            </a:r>
            <a:endParaRPr lang="en-US" sz="1800" spc="550" dirty="0">
              <a:solidFill>
                <a:schemeClr val="bg1"/>
              </a:solidFill>
              <a:latin typeface="Avenir Next Medium" panose="020B0503020202020204" pitchFamily="34" charset="0"/>
            </a:endParaRPr>
          </a:p>
        </p:txBody>
      </p:sp>
      <p:sp>
        <p:nvSpPr>
          <p:cNvPr id="6" name="Presenter">
            <a:extLst>
              <a:ext uri="{FF2B5EF4-FFF2-40B4-BE49-F238E27FC236}">
                <a16:creationId xmlns:a16="http://schemas.microsoft.com/office/drawing/2014/main" id="{80DFCF6A-8213-6D62-9AFE-68E54A47659A}"/>
              </a:ext>
            </a:extLst>
          </p:cNvPr>
          <p:cNvSpPr txBox="1"/>
          <p:nvPr/>
        </p:nvSpPr>
        <p:spPr>
          <a:xfrm>
            <a:off x="-1848281" y="3259219"/>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graphicFrame>
        <p:nvGraphicFramePr>
          <p:cNvPr id="31" name="Table 30">
            <a:extLst>
              <a:ext uri="{FF2B5EF4-FFF2-40B4-BE49-F238E27FC236}">
                <a16:creationId xmlns:a16="http://schemas.microsoft.com/office/drawing/2014/main" id="{8358F268-18A8-55FF-1AB9-128A926682E9}"/>
              </a:ext>
            </a:extLst>
          </p:cNvPr>
          <p:cNvGraphicFramePr>
            <a:graphicFrameLocks noGrp="1"/>
          </p:cNvGraphicFramePr>
          <p:nvPr/>
        </p:nvGraphicFramePr>
        <p:xfrm>
          <a:off x="25115344" y="6311268"/>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548845611"/>
                    </a:ext>
                  </a:extLst>
                </a:gridCol>
                <a:gridCol w="837376">
                  <a:extLst>
                    <a:ext uri="{9D8B030D-6E8A-4147-A177-3AD203B41FA5}">
                      <a16:colId xmlns:a16="http://schemas.microsoft.com/office/drawing/2014/main" val="4112789432"/>
                    </a:ext>
                  </a:extLst>
                </a:gridCol>
                <a:gridCol w="837376">
                  <a:extLst>
                    <a:ext uri="{9D8B030D-6E8A-4147-A177-3AD203B41FA5}">
                      <a16:colId xmlns:a16="http://schemas.microsoft.com/office/drawing/2014/main" val="560511807"/>
                    </a:ext>
                  </a:extLst>
                </a:gridCol>
                <a:gridCol w="837376">
                  <a:extLst>
                    <a:ext uri="{9D8B030D-6E8A-4147-A177-3AD203B41FA5}">
                      <a16:colId xmlns:a16="http://schemas.microsoft.com/office/drawing/2014/main" val="1652216274"/>
                    </a:ext>
                  </a:extLst>
                </a:gridCol>
                <a:gridCol w="837376">
                  <a:extLst>
                    <a:ext uri="{9D8B030D-6E8A-4147-A177-3AD203B41FA5}">
                      <a16:colId xmlns:a16="http://schemas.microsoft.com/office/drawing/2014/main" val="1813111352"/>
                    </a:ext>
                  </a:extLst>
                </a:gridCol>
                <a:gridCol w="837376">
                  <a:extLst>
                    <a:ext uri="{9D8B030D-6E8A-4147-A177-3AD203B41FA5}">
                      <a16:colId xmlns:a16="http://schemas.microsoft.com/office/drawing/2014/main" val="783191426"/>
                    </a:ext>
                  </a:extLst>
                </a:gridCol>
                <a:gridCol w="837376">
                  <a:extLst>
                    <a:ext uri="{9D8B030D-6E8A-4147-A177-3AD203B41FA5}">
                      <a16:colId xmlns:a16="http://schemas.microsoft.com/office/drawing/2014/main" val="4176902674"/>
                    </a:ext>
                  </a:extLst>
                </a:gridCol>
                <a:gridCol w="837376">
                  <a:extLst>
                    <a:ext uri="{9D8B030D-6E8A-4147-A177-3AD203B41FA5}">
                      <a16:colId xmlns:a16="http://schemas.microsoft.com/office/drawing/2014/main" val="2318831453"/>
                    </a:ext>
                  </a:extLst>
                </a:gridCol>
                <a:gridCol w="837376">
                  <a:extLst>
                    <a:ext uri="{9D8B030D-6E8A-4147-A177-3AD203B41FA5}">
                      <a16:colId xmlns:a16="http://schemas.microsoft.com/office/drawing/2014/main" val="827594505"/>
                    </a:ext>
                  </a:extLst>
                </a:gridCol>
                <a:gridCol w="837376">
                  <a:extLst>
                    <a:ext uri="{9D8B030D-6E8A-4147-A177-3AD203B41FA5}">
                      <a16:colId xmlns:a16="http://schemas.microsoft.com/office/drawing/2014/main" val="328051899"/>
                    </a:ext>
                  </a:extLst>
                </a:gridCol>
                <a:gridCol w="837376">
                  <a:extLst>
                    <a:ext uri="{9D8B030D-6E8A-4147-A177-3AD203B41FA5}">
                      <a16:colId xmlns:a16="http://schemas.microsoft.com/office/drawing/2014/main" val="72101796"/>
                    </a:ext>
                  </a:extLst>
                </a:gridCol>
                <a:gridCol w="837376">
                  <a:extLst>
                    <a:ext uri="{9D8B030D-6E8A-4147-A177-3AD203B41FA5}">
                      <a16:colId xmlns:a16="http://schemas.microsoft.com/office/drawing/2014/main" val="3459792731"/>
                    </a:ext>
                  </a:extLst>
                </a:gridCol>
                <a:gridCol w="837376">
                  <a:extLst>
                    <a:ext uri="{9D8B030D-6E8A-4147-A177-3AD203B41FA5}">
                      <a16:colId xmlns:a16="http://schemas.microsoft.com/office/drawing/2014/main" val="3370713038"/>
                    </a:ext>
                  </a:extLst>
                </a:gridCol>
                <a:gridCol w="837376">
                  <a:extLst>
                    <a:ext uri="{9D8B030D-6E8A-4147-A177-3AD203B41FA5}">
                      <a16:colId xmlns:a16="http://schemas.microsoft.com/office/drawing/2014/main" val="3533184545"/>
                    </a:ext>
                  </a:extLst>
                </a:gridCol>
                <a:gridCol w="837376">
                  <a:extLst>
                    <a:ext uri="{9D8B030D-6E8A-4147-A177-3AD203B41FA5}">
                      <a16:colId xmlns:a16="http://schemas.microsoft.com/office/drawing/2014/main" val="2858446165"/>
                    </a:ext>
                  </a:extLst>
                </a:gridCol>
                <a:gridCol w="837376">
                  <a:extLst>
                    <a:ext uri="{9D8B030D-6E8A-4147-A177-3AD203B41FA5}">
                      <a16:colId xmlns:a16="http://schemas.microsoft.com/office/drawing/2014/main" val="1588834977"/>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13,742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9,829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11,583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9,062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12,688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13,115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11,036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18,520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18,247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17,706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14,669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20,590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graphicFrame>
        <p:nvGraphicFramePr>
          <p:cNvPr id="32" name="Table 31">
            <a:extLst>
              <a:ext uri="{FF2B5EF4-FFF2-40B4-BE49-F238E27FC236}">
                <a16:creationId xmlns:a16="http://schemas.microsoft.com/office/drawing/2014/main" id="{FC65E97C-AFD5-5F67-A932-CD8D51A0B268}"/>
              </a:ext>
            </a:extLst>
          </p:cNvPr>
          <p:cNvGraphicFramePr>
            <a:graphicFrameLocks noGrp="1"/>
          </p:cNvGraphicFramePr>
          <p:nvPr/>
        </p:nvGraphicFramePr>
        <p:xfrm>
          <a:off x="-16182976" y="4864304"/>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674419101"/>
                    </a:ext>
                  </a:extLst>
                </a:gridCol>
                <a:gridCol w="837376">
                  <a:extLst>
                    <a:ext uri="{9D8B030D-6E8A-4147-A177-3AD203B41FA5}">
                      <a16:colId xmlns:a16="http://schemas.microsoft.com/office/drawing/2014/main" val="2385083303"/>
                    </a:ext>
                  </a:extLst>
                </a:gridCol>
                <a:gridCol w="837376">
                  <a:extLst>
                    <a:ext uri="{9D8B030D-6E8A-4147-A177-3AD203B41FA5}">
                      <a16:colId xmlns:a16="http://schemas.microsoft.com/office/drawing/2014/main" val="881614518"/>
                    </a:ext>
                  </a:extLst>
                </a:gridCol>
                <a:gridCol w="837376">
                  <a:extLst>
                    <a:ext uri="{9D8B030D-6E8A-4147-A177-3AD203B41FA5}">
                      <a16:colId xmlns:a16="http://schemas.microsoft.com/office/drawing/2014/main" val="3442856246"/>
                    </a:ext>
                  </a:extLst>
                </a:gridCol>
                <a:gridCol w="837376">
                  <a:extLst>
                    <a:ext uri="{9D8B030D-6E8A-4147-A177-3AD203B41FA5}">
                      <a16:colId xmlns:a16="http://schemas.microsoft.com/office/drawing/2014/main" val="3953194689"/>
                    </a:ext>
                  </a:extLst>
                </a:gridCol>
                <a:gridCol w="837376">
                  <a:extLst>
                    <a:ext uri="{9D8B030D-6E8A-4147-A177-3AD203B41FA5}">
                      <a16:colId xmlns:a16="http://schemas.microsoft.com/office/drawing/2014/main" val="1950487457"/>
                    </a:ext>
                  </a:extLst>
                </a:gridCol>
                <a:gridCol w="837376">
                  <a:extLst>
                    <a:ext uri="{9D8B030D-6E8A-4147-A177-3AD203B41FA5}">
                      <a16:colId xmlns:a16="http://schemas.microsoft.com/office/drawing/2014/main" val="3053953026"/>
                    </a:ext>
                  </a:extLst>
                </a:gridCol>
                <a:gridCol w="837376">
                  <a:extLst>
                    <a:ext uri="{9D8B030D-6E8A-4147-A177-3AD203B41FA5}">
                      <a16:colId xmlns:a16="http://schemas.microsoft.com/office/drawing/2014/main" val="528411161"/>
                    </a:ext>
                  </a:extLst>
                </a:gridCol>
                <a:gridCol w="837376">
                  <a:extLst>
                    <a:ext uri="{9D8B030D-6E8A-4147-A177-3AD203B41FA5}">
                      <a16:colId xmlns:a16="http://schemas.microsoft.com/office/drawing/2014/main" val="3490677614"/>
                    </a:ext>
                  </a:extLst>
                </a:gridCol>
                <a:gridCol w="837376">
                  <a:extLst>
                    <a:ext uri="{9D8B030D-6E8A-4147-A177-3AD203B41FA5}">
                      <a16:colId xmlns:a16="http://schemas.microsoft.com/office/drawing/2014/main" val="4070729832"/>
                    </a:ext>
                  </a:extLst>
                </a:gridCol>
                <a:gridCol w="837376">
                  <a:extLst>
                    <a:ext uri="{9D8B030D-6E8A-4147-A177-3AD203B41FA5}">
                      <a16:colId xmlns:a16="http://schemas.microsoft.com/office/drawing/2014/main" val="4204451540"/>
                    </a:ext>
                  </a:extLst>
                </a:gridCol>
                <a:gridCol w="837376">
                  <a:extLst>
                    <a:ext uri="{9D8B030D-6E8A-4147-A177-3AD203B41FA5}">
                      <a16:colId xmlns:a16="http://schemas.microsoft.com/office/drawing/2014/main" val="2079113722"/>
                    </a:ext>
                  </a:extLst>
                </a:gridCol>
                <a:gridCol w="837376">
                  <a:extLst>
                    <a:ext uri="{9D8B030D-6E8A-4147-A177-3AD203B41FA5}">
                      <a16:colId xmlns:a16="http://schemas.microsoft.com/office/drawing/2014/main" val="431921168"/>
                    </a:ext>
                  </a:extLst>
                </a:gridCol>
                <a:gridCol w="837376">
                  <a:extLst>
                    <a:ext uri="{9D8B030D-6E8A-4147-A177-3AD203B41FA5}">
                      <a16:colId xmlns:a16="http://schemas.microsoft.com/office/drawing/2014/main" val="1828273975"/>
                    </a:ext>
                  </a:extLst>
                </a:gridCol>
                <a:gridCol w="837376">
                  <a:extLst>
                    <a:ext uri="{9D8B030D-6E8A-4147-A177-3AD203B41FA5}">
                      <a16:colId xmlns:a16="http://schemas.microsoft.com/office/drawing/2014/main" val="716672445"/>
                    </a:ext>
                  </a:extLst>
                </a:gridCol>
                <a:gridCol w="837376">
                  <a:extLst>
                    <a:ext uri="{9D8B030D-6E8A-4147-A177-3AD203B41FA5}">
                      <a16:colId xmlns:a16="http://schemas.microsoft.com/office/drawing/2014/main" val="2727016315"/>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11,273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19,800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15,050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7,338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6,303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5,668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10,490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6,530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7,494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17,991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13,369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10,780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10,092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pic>
        <p:nvPicPr>
          <p:cNvPr id="7" name="Picture 6" descr="A blurry image of a colorful box&#10;&#10;Description automatically generated with medium confidence">
            <a:extLst>
              <a:ext uri="{FF2B5EF4-FFF2-40B4-BE49-F238E27FC236}">
                <a16:creationId xmlns:a16="http://schemas.microsoft.com/office/drawing/2014/main" id="{561284A8-8354-63CE-512F-406B19B0FC0A}"/>
              </a:ext>
            </a:extLst>
          </p:cNvPr>
          <p:cNvPicPr>
            <a:picLocks noChangeAspect="1"/>
          </p:cNvPicPr>
          <p:nvPr/>
        </p:nvPicPr>
        <p:blipFill>
          <a:blip r:embed="rId8"/>
          <a:srcRect l="15596" r="4207"/>
          <a:stretch/>
        </p:blipFill>
        <p:spPr>
          <a:xfrm>
            <a:off x="25362639" y="6654228"/>
            <a:ext cx="18384252" cy="3393482"/>
          </a:xfrm>
          <a:prstGeom prst="rect">
            <a:avLst/>
          </a:prstGeom>
        </p:spPr>
      </p:pic>
      <p:cxnSp>
        <p:nvCxnSpPr>
          <p:cNvPr id="17" name="Straight Connector 16">
            <a:extLst>
              <a:ext uri="{FF2B5EF4-FFF2-40B4-BE49-F238E27FC236}">
                <a16:creationId xmlns:a16="http://schemas.microsoft.com/office/drawing/2014/main" id="{C9E6EBBA-8C13-3346-C4FB-E271095F7371}"/>
              </a:ext>
            </a:extLst>
          </p:cNvPr>
          <p:cNvCxnSpPr>
            <a:cxnSpLocks/>
          </p:cNvCxnSpPr>
          <p:nvPr/>
        </p:nvCxnSpPr>
        <p:spPr>
          <a:xfrm>
            <a:off x="25044792" y="10478054"/>
            <a:ext cx="17440751" cy="0"/>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C71CCA3-EB0B-CA56-41BA-BC7F7A999489}"/>
              </a:ext>
            </a:extLst>
          </p:cNvPr>
          <p:cNvSpPr txBox="1"/>
          <p:nvPr/>
        </p:nvSpPr>
        <p:spPr>
          <a:xfrm>
            <a:off x="32054442" y="10509840"/>
            <a:ext cx="1710725" cy="646331"/>
          </a:xfrm>
          <a:prstGeom prst="rect">
            <a:avLst/>
          </a:prstGeom>
          <a:noFill/>
        </p:spPr>
        <p:txBody>
          <a:bodyPr wrap="none" rtlCol="0">
            <a:spAutoFit/>
          </a:bodyPr>
          <a:lstStyle/>
          <a:p>
            <a:r>
              <a:rPr lang="en-US" sz="3600">
                <a:solidFill>
                  <a:schemeClr val="bg1"/>
                </a:solidFill>
              </a:rPr>
              <a:t>399.9 m</a:t>
            </a:r>
          </a:p>
        </p:txBody>
      </p:sp>
      <p:cxnSp>
        <p:nvCxnSpPr>
          <p:cNvPr id="19" name="Straight Connector 18">
            <a:extLst>
              <a:ext uri="{FF2B5EF4-FFF2-40B4-BE49-F238E27FC236}">
                <a16:creationId xmlns:a16="http://schemas.microsoft.com/office/drawing/2014/main" id="{34F88DEE-02F4-FF4B-3A68-2DE988692B0B}"/>
              </a:ext>
            </a:extLst>
          </p:cNvPr>
          <p:cNvCxnSpPr>
            <a:cxnSpLocks/>
          </p:cNvCxnSpPr>
          <p:nvPr/>
        </p:nvCxnSpPr>
        <p:spPr>
          <a:xfrm>
            <a:off x="24855401" y="6969003"/>
            <a:ext cx="0" cy="3319188"/>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FCC5D0E-B868-9DFF-BDA4-FA0A8CD7FC95}"/>
              </a:ext>
            </a:extLst>
          </p:cNvPr>
          <p:cNvSpPr txBox="1"/>
          <p:nvPr/>
        </p:nvSpPr>
        <p:spPr>
          <a:xfrm>
            <a:off x="24913055" y="8815433"/>
            <a:ext cx="1192955" cy="523220"/>
          </a:xfrm>
          <a:prstGeom prst="rect">
            <a:avLst/>
          </a:prstGeom>
          <a:noFill/>
        </p:spPr>
        <p:txBody>
          <a:bodyPr wrap="none" rtlCol="0">
            <a:spAutoFit/>
          </a:bodyPr>
          <a:lstStyle/>
          <a:p>
            <a:r>
              <a:rPr lang="en-US" sz="2800">
                <a:solidFill>
                  <a:schemeClr val="bg1"/>
                </a:solidFill>
              </a:rPr>
              <a:t>61.3 m</a:t>
            </a:r>
          </a:p>
        </p:txBody>
      </p:sp>
      <p:pic>
        <p:nvPicPr>
          <p:cNvPr id="22" name="Picture 21" descr="A football field with a white circle&#10;&#10;Description automatically generated">
            <a:extLst>
              <a:ext uri="{FF2B5EF4-FFF2-40B4-BE49-F238E27FC236}">
                <a16:creationId xmlns:a16="http://schemas.microsoft.com/office/drawing/2014/main" id="{18F8ACA4-5BDA-36E5-35A1-3BC6F5715FC1}"/>
              </a:ext>
            </a:extLst>
          </p:cNvPr>
          <p:cNvPicPr>
            <a:picLocks noChangeAspect="1"/>
          </p:cNvPicPr>
          <p:nvPr/>
        </p:nvPicPr>
        <p:blipFill>
          <a:blip r:embed="rId9"/>
          <a:stretch>
            <a:fillRect/>
          </a:stretch>
        </p:blipFill>
        <p:spPr>
          <a:xfrm>
            <a:off x="31882161" y="3464088"/>
            <a:ext cx="4117914" cy="2651414"/>
          </a:xfrm>
          <a:prstGeom prst="rect">
            <a:avLst/>
          </a:prstGeom>
          <a:ln w="25400">
            <a:solidFill>
              <a:schemeClr val="bg1"/>
            </a:solidFill>
          </a:ln>
        </p:spPr>
      </p:pic>
      <p:pic>
        <p:nvPicPr>
          <p:cNvPr id="23" name="Picture 22" descr="A football field with a white circle&#10;&#10;Description automatically generated">
            <a:extLst>
              <a:ext uri="{FF2B5EF4-FFF2-40B4-BE49-F238E27FC236}">
                <a16:creationId xmlns:a16="http://schemas.microsoft.com/office/drawing/2014/main" id="{68F60288-2847-E2F9-545E-773802313894}"/>
              </a:ext>
            </a:extLst>
          </p:cNvPr>
          <p:cNvPicPr>
            <a:picLocks noChangeAspect="1"/>
          </p:cNvPicPr>
          <p:nvPr/>
        </p:nvPicPr>
        <p:blipFill>
          <a:blip r:embed="rId9"/>
          <a:stretch>
            <a:fillRect/>
          </a:stretch>
        </p:blipFill>
        <p:spPr>
          <a:xfrm>
            <a:off x="41687934" y="3593070"/>
            <a:ext cx="4117914" cy="2651414"/>
          </a:xfrm>
          <a:prstGeom prst="rect">
            <a:avLst/>
          </a:prstGeom>
          <a:ln w="25400">
            <a:solidFill>
              <a:schemeClr val="bg1"/>
            </a:solidFill>
          </a:ln>
        </p:spPr>
      </p:pic>
      <p:pic>
        <p:nvPicPr>
          <p:cNvPr id="24" name="Picture 23" descr="A football field with a white circle&#10;&#10;Description automatically generated">
            <a:extLst>
              <a:ext uri="{FF2B5EF4-FFF2-40B4-BE49-F238E27FC236}">
                <a16:creationId xmlns:a16="http://schemas.microsoft.com/office/drawing/2014/main" id="{B9426901-E8B3-19D7-5812-D163651A194E}"/>
              </a:ext>
            </a:extLst>
          </p:cNvPr>
          <p:cNvPicPr>
            <a:picLocks noChangeAspect="1"/>
          </p:cNvPicPr>
          <p:nvPr/>
        </p:nvPicPr>
        <p:blipFill>
          <a:blip r:embed="rId9"/>
          <a:stretch>
            <a:fillRect/>
          </a:stretch>
        </p:blipFill>
        <p:spPr>
          <a:xfrm>
            <a:off x="47894346" y="3330287"/>
            <a:ext cx="4117914" cy="2651414"/>
          </a:xfrm>
          <a:prstGeom prst="rect">
            <a:avLst/>
          </a:prstGeom>
          <a:ln w="25400">
            <a:solidFill>
              <a:schemeClr val="bg1"/>
            </a:solidFill>
          </a:ln>
        </p:spPr>
      </p:pic>
      <p:pic>
        <p:nvPicPr>
          <p:cNvPr id="25" name="Picture 24" descr="A football field with a white circle&#10;&#10;Description automatically generated">
            <a:extLst>
              <a:ext uri="{FF2B5EF4-FFF2-40B4-BE49-F238E27FC236}">
                <a16:creationId xmlns:a16="http://schemas.microsoft.com/office/drawing/2014/main" id="{350017B9-4C4D-795A-2313-EC6D6F8FA7CB}"/>
              </a:ext>
            </a:extLst>
          </p:cNvPr>
          <p:cNvPicPr>
            <a:picLocks noChangeAspect="1"/>
          </p:cNvPicPr>
          <p:nvPr/>
        </p:nvPicPr>
        <p:blipFill>
          <a:blip r:embed="rId9"/>
          <a:stretch>
            <a:fillRect/>
          </a:stretch>
        </p:blipFill>
        <p:spPr>
          <a:xfrm>
            <a:off x="61106910" y="3350490"/>
            <a:ext cx="4117914" cy="2651414"/>
          </a:xfrm>
          <a:prstGeom prst="rect">
            <a:avLst/>
          </a:prstGeom>
          <a:ln w="25400">
            <a:solidFill>
              <a:schemeClr val="bg1"/>
            </a:solidFill>
          </a:ln>
        </p:spPr>
      </p:pic>
      <p:sp>
        <p:nvSpPr>
          <p:cNvPr id="42" name="AutoShape 4" descr="Shipping Container; Orange Images | Free Photos, PNG Stickers, Wallpapers &amp;  Backgrounds - rawpixel">
            <a:extLst>
              <a:ext uri="{FF2B5EF4-FFF2-40B4-BE49-F238E27FC236}">
                <a16:creationId xmlns:a16="http://schemas.microsoft.com/office/drawing/2014/main" id="{00CDC4C0-3F80-7D2F-663D-21DE4F6ADF3D}"/>
              </a:ext>
            </a:extLst>
          </p:cNvPr>
          <p:cNvSpPr>
            <a:spLocks noChangeAspect="1" noChangeArrowheads="1"/>
          </p:cNvSpPr>
          <p:nvPr/>
        </p:nvSpPr>
        <p:spPr bwMode="auto">
          <a:xfrm>
            <a:off x="11338372" y="64817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87" name="TextBox 7186">
            <a:extLst>
              <a:ext uri="{FF2B5EF4-FFF2-40B4-BE49-F238E27FC236}">
                <a16:creationId xmlns:a16="http://schemas.microsoft.com/office/drawing/2014/main" id="{98D8EC35-F17E-4A5E-5872-88B5933BADB7}"/>
              </a:ext>
            </a:extLst>
          </p:cNvPr>
          <p:cNvSpPr txBox="1"/>
          <p:nvPr/>
        </p:nvSpPr>
        <p:spPr>
          <a:xfrm>
            <a:off x="-3286608" y="11220677"/>
            <a:ext cx="2616294" cy="276999"/>
          </a:xfrm>
          <a:prstGeom prst="rect">
            <a:avLst/>
          </a:prstGeom>
          <a:noFill/>
        </p:spPr>
        <p:txBody>
          <a:bodyPr wrap="none" rtlCol="0">
            <a:spAutoFit/>
          </a:bodyPr>
          <a:lstStyle/>
          <a:p>
            <a:r>
              <a:rPr lang="en-US" sz="1200">
                <a:solidFill>
                  <a:schemeClr val="bg1"/>
                </a:solidFill>
                <a:latin typeface="Helvetica" pitchFamily="2" charset="0"/>
              </a:rPr>
              <a:t>Largest 2 importers </a:t>
            </a:r>
            <a:r>
              <a:rPr lang="en-US" sz="1200" b="1">
                <a:solidFill>
                  <a:schemeClr val="bg1"/>
                </a:solidFill>
                <a:latin typeface="Helvetica" pitchFamily="2" charset="0"/>
              </a:rPr>
              <a:t>EU and Turkey</a:t>
            </a:r>
          </a:p>
        </p:txBody>
      </p:sp>
      <p:sp>
        <p:nvSpPr>
          <p:cNvPr id="7188" name="TextBox 7187">
            <a:extLst>
              <a:ext uri="{FF2B5EF4-FFF2-40B4-BE49-F238E27FC236}">
                <a16:creationId xmlns:a16="http://schemas.microsoft.com/office/drawing/2014/main" id="{20A809F6-6DDC-F80F-0751-62F7030F6F96}"/>
              </a:ext>
            </a:extLst>
          </p:cNvPr>
          <p:cNvSpPr txBox="1"/>
          <p:nvPr/>
        </p:nvSpPr>
        <p:spPr>
          <a:xfrm>
            <a:off x="-3286608" y="11401714"/>
            <a:ext cx="2667718" cy="276999"/>
          </a:xfrm>
          <a:prstGeom prst="rect">
            <a:avLst/>
          </a:prstGeom>
          <a:noFill/>
        </p:spPr>
        <p:txBody>
          <a:bodyPr wrap="none" rtlCol="0">
            <a:spAutoFit/>
          </a:bodyPr>
          <a:lstStyle/>
          <a:p>
            <a:r>
              <a:rPr lang="en-US" sz="1200">
                <a:solidFill>
                  <a:schemeClr val="bg1"/>
                </a:solidFill>
                <a:latin typeface="Helvetica" pitchFamily="2" charset="0"/>
              </a:rPr>
              <a:t>Covers 40 % of global export market</a:t>
            </a:r>
          </a:p>
        </p:txBody>
      </p:sp>
      <p:sp>
        <p:nvSpPr>
          <p:cNvPr id="7194" name="Rounded Rectangle 7193">
            <a:extLst>
              <a:ext uri="{FF2B5EF4-FFF2-40B4-BE49-F238E27FC236}">
                <a16:creationId xmlns:a16="http://schemas.microsoft.com/office/drawing/2014/main" id="{4D02BC3C-9DA1-EF2C-173F-E61574811B6C}"/>
              </a:ext>
            </a:extLst>
          </p:cNvPr>
          <p:cNvSpPr/>
          <p:nvPr/>
        </p:nvSpPr>
        <p:spPr>
          <a:xfrm>
            <a:off x="-2069054" y="12149565"/>
            <a:ext cx="1280883" cy="694499"/>
          </a:xfrm>
          <a:prstGeom prst="roundRect">
            <a:avLst>
              <a:gd name="adj" fmla="val 8058"/>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Map3">
            <a:extLst>
              <a:ext uri="{FF2B5EF4-FFF2-40B4-BE49-F238E27FC236}">
                <a16:creationId xmlns:a16="http://schemas.microsoft.com/office/drawing/2014/main" id="{6822D050-D466-F4F0-F83F-E224EF683AD0}"/>
              </a:ext>
            </a:extLst>
          </p:cNvPr>
          <p:cNvPicPr>
            <a:picLocks noChangeAspect="1"/>
          </p:cNvPicPr>
          <p:nvPr/>
        </p:nvPicPr>
        <p:blipFill>
          <a:blip r:embed="rId10">
            <a:extLst>
              <a:ext uri="{96DAC541-7B7A-43D3-8B79-37D633B846F1}">
                <asvg:svgBlip xmlns:asvg="http://schemas.microsoft.com/office/drawing/2016/SVG/main" r:embed="rId11"/>
              </a:ext>
            </a:extLst>
          </a:blip>
          <a:srcRect l="10329" t="15158" r="8267"/>
          <a:stretch/>
        </p:blipFill>
        <p:spPr>
          <a:xfrm>
            <a:off x="4565359" y="2792029"/>
            <a:ext cx="17913701" cy="9835199"/>
          </a:xfrm>
          <a:prstGeom prst="rect">
            <a:avLst/>
          </a:prstGeom>
        </p:spPr>
      </p:pic>
      <p:pic>
        <p:nvPicPr>
          <p:cNvPr id="33" name="MD_Flag">
            <a:extLst>
              <a:ext uri="{FF2B5EF4-FFF2-40B4-BE49-F238E27FC236}">
                <a16:creationId xmlns:a16="http://schemas.microsoft.com/office/drawing/2014/main" id="{0BA18DCF-2BA5-AC57-6E5A-8C0317BD22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75190" y="3594959"/>
            <a:ext cx="4903185" cy="58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243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500" fill="hold"/>
                                        <p:tgtEl>
                                          <p:spTgt spid="33"/>
                                        </p:tgtEl>
                                      </p:cBhvr>
                                      <p:by x="7000" y="7000"/>
                                    </p:animScale>
                                  </p:childTnLst>
                                </p:cTn>
                              </p:par>
                              <p:par>
                                <p:cTn id="12" presetID="42" presetClass="path" presetSubtype="0" accel="50000" decel="50000" fill="hold" nodeType="withEffect">
                                  <p:stCondLst>
                                    <p:cond delay="0"/>
                                  </p:stCondLst>
                                  <p:childTnLst>
                                    <p:animMotion origin="layout" path="M -1.04167E-6 -3.7037E-7 L 0.06654 -0.09699 " pathEditMode="relative" rAng="0" ptsTypes="AA">
                                      <p:cBhvr>
                                        <p:cTn id="13" dur="2500" fill="hold"/>
                                        <p:tgtEl>
                                          <p:spTgt spid="33"/>
                                        </p:tgtEl>
                                        <p:attrNameLst>
                                          <p:attrName>ppt_x</p:attrName>
                                          <p:attrName>ppt_y</p:attrName>
                                        </p:attrNameLst>
                                      </p:cBhvr>
                                      <p:rCtr x="3327" y="-48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A2C22-E2AE-5136-1E87-52946C0AB26F}"/>
            </a:ext>
          </a:extLst>
        </p:cNvPr>
        <p:cNvGrpSpPr/>
        <p:nvPr/>
      </p:nvGrpSpPr>
      <p:grpSpPr>
        <a:xfrm>
          <a:off x="0" y="0"/>
          <a:ext cx="0" cy="0"/>
          <a:chOff x="0" y="0"/>
          <a:chExt cx="0" cy="0"/>
        </a:xfrm>
      </p:grpSpPr>
      <p:pic>
        <p:nvPicPr>
          <p:cNvPr id="6" name="Picture 5" descr="A green and black background&#10;&#10;AI-generated content may be incorrect.">
            <a:extLst>
              <a:ext uri="{FF2B5EF4-FFF2-40B4-BE49-F238E27FC236}">
                <a16:creationId xmlns:a16="http://schemas.microsoft.com/office/drawing/2014/main" id="{D61CCE44-2FD4-AAD4-F936-F506028188AD}"/>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938EB1D9-6E4C-297F-D79C-735520220A87}"/>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49" name="Picture 48" descr="A logo with blue red and yellow colors&#10;&#10;AI-generated content may be incorrect.">
            <a:extLst>
              <a:ext uri="{FF2B5EF4-FFF2-40B4-BE49-F238E27FC236}">
                <a16:creationId xmlns:a16="http://schemas.microsoft.com/office/drawing/2014/main" id="{9868505F-84DD-CDD7-CAA7-88C23C7055C0}"/>
              </a:ext>
            </a:extLst>
          </p:cNvPr>
          <p:cNvPicPr>
            <a:picLocks noChangeAspect="1"/>
          </p:cNvPicPr>
          <p:nvPr/>
        </p:nvPicPr>
        <p:blipFill>
          <a:blip r:embed="rId4">
            <a:extLst>
              <a:ext uri="{28A0092B-C50C-407E-A947-70E740481C1C}">
                <a14:useLocalDpi xmlns:a14="http://schemas.microsoft.com/office/drawing/2010/main" val="0"/>
              </a:ext>
            </a:extLst>
          </a:blip>
          <a:srcRect l="8742" t="12556" r="12063" b="12719"/>
          <a:stretch/>
        </p:blipFill>
        <p:spPr>
          <a:xfrm>
            <a:off x="8208315" y="6577949"/>
            <a:ext cx="2750018" cy="1440000"/>
          </a:xfrm>
          <a:prstGeom prst="rect">
            <a:avLst/>
          </a:prstGeom>
          <a:solidFill>
            <a:srgbClr val="FFFFFF"/>
          </a:solidFill>
        </p:spPr>
      </p:pic>
      <p:pic>
        <p:nvPicPr>
          <p:cNvPr id="51" name="Picture 50" descr="A green and blue logo&#10;&#10;AI-generated content may be incorrect.">
            <a:extLst>
              <a:ext uri="{FF2B5EF4-FFF2-40B4-BE49-F238E27FC236}">
                <a16:creationId xmlns:a16="http://schemas.microsoft.com/office/drawing/2014/main" id="{3ECBF2A0-9DC5-36C7-FF33-6CBE96E42AF3}"/>
              </a:ext>
            </a:extLst>
          </p:cNvPr>
          <p:cNvPicPr>
            <a:picLocks noChangeAspect="1"/>
          </p:cNvPicPr>
          <p:nvPr/>
        </p:nvPicPr>
        <p:blipFill>
          <a:blip r:embed="rId5">
            <a:extLst>
              <a:ext uri="{28A0092B-C50C-407E-A947-70E740481C1C}">
                <a14:useLocalDpi xmlns:a14="http://schemas.microsoft.com/office/drawing/2010/main" val="0"/>
              </a:ext>
            </a:extLst>
          </a:blip>
          <a:srcRect l="9057" t="5180" r="10538" b="4012"/>
          <a:stretch/>
        </p:blipFill>
        <p:spPr>
          <a:xfrm>
            <a:off x="16211967" y="6577949"/>
            <a:ext cx="1912568" cy="1440000"/>
          </a:xfrm>
          <a:prstGeom prst="rect">
            <a:avLst/>
          </a:prstGeom>
          <a:solidFill>
            <a:srgbClr val="FFFFFF"/>
          </a:solidFill>
        </p:spPr>
      </p:pic>
      <p:pic>
        <p:nvPicPr>
          <p:cNvPr id="53" name="Picture 52" descr="A logo for a company&#10;&#10;AI-generated content may be incorrect.">
            <a:extLst>
              <a:ext uri="{FF2B5EF4-FFF2-40B4-BE49-F238E27FC236}">
                <a16:creationId xmlns:a16="http://schemas.microsoft.com/office/drawing/2014/main" id="{EC8882B4-46A1-0D90-0B16-8B9F69E85BEF}"/>
              </a:ext>
            </a:extLst>
          </p:cNvPr>
          <p:cNvPicPr>
            <a:picLocks noChangeAspect="1"/>
          </p:cNvPicPr>
          <p:nvPr/>
        </p:nvPicPr>
        <p:blipFill>
          <a:blip r:embed="rId6">
            <a:extLst>
              <a:ext uri="{28A0092B-C50C-407E-A947-70E740481C1C}">
                <a14:useLocalDpi xmlns:a14="http://schemas.microsoft.com/office/drawing/2010/main" val="0"/>
              </a:ext>
            </a:extLst>
          </a:blip>
          <a:srcRect l="6442"/>
          <a:stretch/>
        </p:blipFill>
        <p:spPr>
          <a:xfrm>
            <a:off x="11606033" y="6577949"/>
            <a:ext cx="3958234" cy="1440000"/>
          </a:xfrm>
          <a:prstGeom prst="rect">
            <a:avLst/>
          </a:prstGeom>
        </p:spPr>
      </p:pic>
      <p:pic>
        <p:nvPicPr>
          <p:cNvPr id="55" name="Picture 54" descr="A logo with a graphic and text&#10;&#10;AI-generated content may be incorrect.">
            <a:extLst>
              <a:ext uri="{FF2B5EF4-FFF2-40B4-BE49-F238E27FC236}">
                <a16:creationId xmlns:a16="http://schemas.microsoft.com/office/drawing/2014/main" id="{D3434A83-A830-1B81-4257-11756BD9D8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72235" y="6577949"/>
            <a:ext cx="1595396" cy="1440000"/>
          </a:xfrm>
          <a:prstGeom prst="rect">
            <a:avLst/>
          </a:prstGeom>
        </p:spPr>
      </p:pic>
      <p:pic>
        <p:nvPicPr>
          <p:cNvPr id="57" name="Picture 56" descr="A close-up of a sign&#10;&#10;AI-generated content may be incorrect.">
            <a:extLst>
              <a:ext uri="{FF2B5EF4-FFF2-40B4-BE49-F238E27FC236}">
                <a16:creationId xmlns:a16="http://schemas.microsoft.com/office/drawing/2014/main" id="{1C96CBFC-3177-73BE-5E30-A956AD8E853B}"/>
              </a:ext>
            </a:extLst>
          </p:cNvPr>
          <p:cNvPicPr>
            <a:picLocks noChangeAspect="1"/>
          </p:cNvPicPr>
          <p:nvPr/>
        </p:nvPicPr>
        <p:blipFill>
          <a:blip r:embed="rId8">
            <a:extLst>
              <a:ext uri="{28A0092B-C50C-407E-A947-70E740481C1C}">
                <a14:useLocalDpi xmlns:a14="http://schemas.microsoft.com/office/drawing/2010/main" val="0"/>
              </a:ext>
            </a:extLst>
          </a:blip>
          <a:srcRect l="8166" r="5220"/>
          <a:stretch/>
        </p:blipFill>
        <p:spPr>
          <a:xfrm>
            <a:off x="3035745" y="6557252"/>
            <a:ext cx="4524870" cy="1440000"/>
          </a:xfrm>
          <a:prstGeom prst="rect">
            <a:avLst/>
          </a:prstGeom>
        </p:spPr>
      </p:pic>
      <p:sp>
        <p:nvSpPr>
          <p:cNvPr id="3" name="If orchard is set up well it will eliminate many later problems">
            <a:extLst>
              <a:ext uri="{FF2B5EF4-FFF2-40B4-BE49-F238E27FC236}">
                <a16:creationId xmlns:a16="http://schemas.microsoft.com/office/drawing/2014/main" id="{D49A9CDA-204B-5433-8CCC-1D3F6D29118E}"/>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4" name="Picture 3" descr="A document with black text&#10;&#10;AI-generated content may be incorrect.">
            <a:extLst>
              <a:ext uri="{FF2B5EF4-FFF2-40B4-BE49-F238E27FC236}">
                <a16:creationId xmlns:a16="http://schemas.microsoft.com/office/drawing/2014/main" id="{CD963A9F-3D27-059D-41B6-C8E2CAA8AC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0269" y="8467999"/>
            <a:ext cx="3064090" cy="1714500"/>
          </a:xfrm>
          <a:prstGeom prst="rect">
            <a:avLst/>
          </a:prstGeom>
        </p:spPr>
      </p:pic>
      <p:pic>
        <p:nvPicPr>
          <p:cNvPr id="8" name="Picture 7" descr="A logo with a circle and text&#10;&#10;AI-generated content may be incorrect.">
            <a:extLst>
              <a:ext uri="{FF2B5EF4-FFF2-40B4-BE49-F238E27FC236}">
                <a16:creationId xmlns:a16="http://schemas.microsoft.com/office/drawing/2014/main" id="{7EDFDDE8-ED98-C555-01B1-853A1889D6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2850" y="8467999"/>
            <a:ext cx="6324600" cy="1714500"/>
          </a:xfrm>
          <a:prstGeom prst="rect">
            <a:avLst/>
          </a:prstGeom>
        </p:spPr>
      </p:pic>
    </p:spTree>
    <p:extLst>
      <p:ext uri="{BB962C8B-B14F-4D97-AF65-F5344CB8AC3E}">
        <p14:creationId xmlns:p14="http://schemas.microsoft.com/office/powerpoint/2010/main" val="1452942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300"/>
                                        <p:tgtEl>
                                          <p:spTgt spid="57"/>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300"/>
                                        <p:tgtEl>
                                          <p:spTgt spid="49"/>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300"/>
                                        <p:tgtEl>
                                          <p:spTgt spid="53"/>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300"/>
                                        <p:tgtEl>
                                          <p:spTgt spid="51"/>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3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7C9BC-17ED-5D79-F61D-CECE3B2967AB}"/>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B6D50586-699F-17F4-A519-034B91DED951}"/>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0961"/>
            <a:ext cx="24384000" cy="13778561"/>
          </a:xfrm>
          <a:prstGeom prst="rect">
            <a:avLst/>
          </a:prstGeom>
        </p:spPr>
      </p:pic>
      <p:sp>
        <p:nvSpPr>
          <p:cNvPr id="30" name="Rectangle 29">
            <a:extLst>
              <a:ext uri="{FF2B5EF4-FFF2-40B4-BE49-F238E27FC236}">
                <a16:creationId xmlns:a16="http://schemas.microsoft.com/office/drawing/2014/main" id="{1A872FEA-6CDC-4F20-B81A-79A9A65FC553}"/>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5411F0AA-A3A0-B29D-864B-C8CECA6E04C6}"/>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1838E24C-C0A6-DA5F-2045-B8A1775F6508}"/>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2E6B680F-FC7A-3F3C-9BDB-08950844CCA3}"/>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29D2821C-7C55-0DF5-859E-69A9FA9E6829}"/>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FB057923-CAB6-5680-B4FA-1A12444C2339}"/>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67ECAC45-04E6-C209-AFAE-4066DBBF5EAB}"/>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8DAD1A46-04F9-ED8C-A223-DF348C727C17}"/>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2930534F-6B1C-BE32-2FA0-2C59E115A93D}"/>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cxnSp>
        <p:nvCxnSpPr>
          <p:cNvPr id="39" name="Straight Connector 38">
            <a:extLst>
              <a:ext uri="{FF2B5EF4-FFF2-40B4-BE49-F238E27FC236}">
                <a16:creationId xmlns:a16="http://schemas.microsoft.com/office/drawing/2014/main" id="{D56FEECE-E99C-0A72-F91A-4DB6BE7B528A}"/>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1DEC3113-3CC4-A000-123F-58FF03B30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486" y="1806491"/>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FA6C3D4D-582A-10FA-7DE3-0490911A0F39}"/>
              </a:ext>
            </a:extLst>
          </p:cNvPr>
          <p:cNvSpPr txBox="1"/>
          <p:nvPr/>
        </p:nvSpPr>
        <p:spPr>
          <a:xfrm>
            <a:off x="861185" y="3914199"/>
            <a:ext cx="2380215" cy="584775"/>
          </a:xfrm>
          <a:prstGeom prst="rect">
            <a:avLst/>
          </a:prstGeom>
          <a:noFill/>
          <a:effectLst>
            <a:softEdge rad="65707"/>
          </a:effectLst>
        </p:spPr>
        <p:txBody>
          <a:bodyPr wrap="square" rtlCol="0">
            <a:spAutoFit/>
          </a:bodyPr>
          <a:lstStyle/>
          <a:p>
            <a:pPr algn="ctr"/>
            <a:r>
              <a:rPr lang="en-US" sz="1600" spc="150" dirty="0">
                <a:solidFill>
                  <a:schemeClr val="bg1"/>
                </a:solidFill>
                <a:latin typeface="Avenir Next Medium" panose="020B0503020202020204" pitchFamily="34" charset="0"/>
              </a:rPr>
              <a:t>REPUBLIC OF MOLDOVA</a:t>
            </a:r>
          </a:p>
        </p:txBody>
      </p:sp>
      <p:graphicFrame>
        <p:nvGraphicFramePr>
          <p:cNvPr id="7173" name="Table 7172">
            <a:extLst>
              <a:ext uri="{FF2B5EF4-FFF2-40B4-BE49-F238E27FC236}">
                <a16:creationId xmlns:a16="http://schemas.microsoft.com/office/drawing/2014/main" id="{FE2E7273-4D2C-718F-3763-1025E37089FC}"/>
              </a:ext>
            </a:extLst>
          </p:cNvPr>
          <p:cNvGraphicFramePr>
            <a:graphicFrameLocks noGrp="1"/>
          </p:cNvGraphicFramePr>
          <p:nvPr/>
        </p:nvGraphicFramePr>
        <p:xfrm>
          <a:off x="-18512274" y="9338653"/>
          <a:ext cx="17582376" cy="659130"/>
        </p:xfrm>
        <a:graphic>
          <a:graphicData uri="http://schemas.openxmlformats.org/drawingml/2006/table">
            <a:tbl>
              <a:tblPr>
                <a:tableStyleId>{5940675A-B579-460E-94D1-54222C63F5DA}</a:tableStyleId>
              </a:tblPr>
              <a:tblGrid>
                <a:gridCol w="1320469">
                  <a:extLst>
                    <a:ext uri="{9D8B030D-6E8A-4147-A177-3AD203B41FA5}">
                      <a16:colId xmlns:a16="http://schemas.microsoft.com/office/drawing/2014/main" val="448356001"/>
                    </a:ext>
                  </a:extLst>
                </a:gridCol>
                <a:gridCol w="686727">
                  <a:extLst>
                    <a:ext uri="{9D8B030D-6E8A-4147-A177-3AD203B41FA5}">
                      <a16:colId xmlns:a16="http://schemas.microsoft.com/office/drawing/2014/main" val="3524096564"/>
                    </a:ext>
                  </a:extLst>
                </a:gridCol>
                <a:gridCol w="703909">
                  <a:extLst>
                    <a:ext uri="{9D8B030D-6E8A-4147-A177-3AD203B41FA5}">
                      <a16:colId xmlns:a16="http://schemas.microsoft.com/office/drawing/2014/main" val="3526361569"/>
                    </a:ext>
                  </a:extLst>
                </a:gridCol>
                <a:gridCol w="751904">
                  <a:extLst>
                    <a:ext uri="{9D8B030D-6E8A-4147-A177-3AD203B41FA5}">
                      <a16:colId xmlns:a16="http://schemas.microsoft.com/office/drawing/2014/main" val="178812571"/>
                    </a:ext>
                  </a:extLst>
                </a:gridCol>
                <a:gridCol w="703909">
                  <a:extLst>
                    <a:ext uri="{9D8B030D-6E8A-4147-A177-3AD203B41FA5}">
                      <a16:colId xmlns:a16="http://schemas.microsoft.com/office/drawing/2014/main" val="1030272683"/>
                    </a:ext>
                  </a:extLst>
                </a:gridCol>
                <a:gridCol w="735905">
                  <a:extLst>
                    <a:ext uri="{9D8B030D-6E8A-4147-A177-3AD203B41FA5}">
                      <a16:colId xmlns:a16="http://schemas.microsoft.com/office/drawing/2014/main" val="2481001189"/>
                    </a:ext>
                  </a:extLst>
                </a:gridCol>
                <a:gridCol w="783899">
                  <a:extLst>
                    <a:ext uri="{9D8B030D-6E8A-4147-A177-3AD203B41FA5}">
                      <a16:colId xmlns:a16="http://schemas.microsoft.com/office/drawing/2014/main" val="1610725698"/>
                    </a:ext>
                  </a:extLst>
                </a:gridCol>
                <a:gridCol w="758877">
                  <a:extLst>
                    <a:ext uri="{9D8B030D-6E8A-4147-A177-3AD203B41FA5}">
                      <a16:colId xmlns:a16="http://schemas.microsoft.com/office/drawing/2014/main" val="2580183302"/>
                    </a:ext>
                  </a:extLst>
                </a:gridCol>
                <a:gridCol w="710068">
                  <a:extLst>
                    <a:ext uri="{9D8B030D-6E8A-4147-A177-3AD203B41FA5}">
                      <a16:colId xmlns:a16="http://schemas.microsoft.com/office/drawing/2014/main" val="1314617901"/>
                    </a:ext>
                  </a:extLst>
                </a:gridCol>
                <a:gridCol w="710068">
                  <a:extLst>
                    <a:ext uri="{9D8B030D-6E8A-4147-A177-3AD203B41FA5}">
                      <a16:colId xmlns:a16="http://schemas.microsoft.com/office/drawing/2014/main" val="2033929836"/>
                    </a:ext>
                  </a:extLst>
                </a:gridCol>
                <a:gridCol w="732611">
                  <a:extLst>
                    <a:ext uri="{9D8B030D-6E8A-4147-A177-3AD203B41FA5}">
                      <a16:colId xmlns:a16="http://schemas.microsoft.com/office/drawing/2014/main" val="505115796"/>
                    </a:ext>
                  </a:extLst>
                </a:gridCol>
                <a:gridCol w="799897">
                  <a:extLst>
                    <a:ext uri="{9D8B030D-6E8A-4147-A177-3AD203B41FA5}">
                      <a16:colId xmlns:a16="http://schemas.microsoft.com/office/drawing/2014/main" val="2521321622"/>
                    </a:ext>
                  </a:extLst>
                </a:gridCol>
                <a:gridCol w="703909">
                  <a:extLst>
                    <a:ext uri="{9D8B030D-6E8A-4147-A177-3AD203B41FA5}">
                      <a16:colId xmlns:a16="http://schemas.microsoft.com/office/drawing/2014/main" val="972667631"/>
                    </a:ext>
                  </a:extLst>
                </a:gridCol>
                <a:gridCol w="719908">
                  <a:extLst>
                    <a:ext uri="{9D8B030D-6E8A-4147-A177-3AD203B41FA5}">
                      <a16:colId xmlns:a16="http://schemas.microsoft.com/office/drawing/2014/main" val="1307689656"/>
                    </a:ext>
                  </a:extLst>
                </a:gridCol>
                <a:gridCol w="594017">
                  <a:extLst>
                    <a:ext uri="{9D8B030D-6E8A-4147-A177-3AD203B41FA5}">
                      <a16:colId xmlns:a16="http://schemas.microsoft.com/office/drawing/2014/main" val="4200177096"/>
                    </a:ext>
                  </a:extLst>
                </a:gridCol>
                <a:gridCol w="710068">
                  <a:extLst>
                    <a:ext uri="{9D8B030D-6E8A-4147-A177-3AD203B41FA5}">
                      <a16:colId xmlns:a16="http://schemas.microsoft.com/office/drawing/2014/main" val="2798975793"/>
                    </a:ext>
                  </a:extLst>
                </a:gridCol>
                <a:gridCol w="863492">
                  <a:extLst>
                    <a:ext uri="{9D8B030D-6E8A-4147-A177-3AD203B41FA5}">
                      <a16:colId xmlns:a16="http://schemas.microsoft.com/office/drawing/2014/main" val="1726934586"/>
                    </a:ext>
                  </a:extLst>
                </a:gridCol>
                <a:gridCol w="746174">
                  <a:extLst>
                    <a:ext uri="{9D8B030D-6E8A-4147-A177-3AD203B41FA5}">
                      <a16:colId xmlns:a16="http://schemas.microsoft.com/office/drawing/2014/main" val="3061716512"/>
                    </a:ext>
                  </a:extLst>
                </a:gridCol>
                <a:gridCol w="867835">
                  <a:extLst>
                    <a:ext uri="{9D8B030D-6E8A-4147-A177-3AD203B41FA5}">
                      <a16:colId xmlns:a16="http://schemas.microsoft.com/office/drawing/2014/main" val="391800366"/>
                    </a:ext>
                  </a:extLst>
                </a:gridCol>
                <a:gridCol w="785894">
                  <a:extLst>
                    <a:ext uri="{9D8B030D-6E8A-4147-A177-3AD203B41FA5}">
                      <a16:colId xmlns:a16="http://schemas.microsoft.com/office/drawing/2014/main" val="1802293479"/>
                    </a:ext>
                  </a:extLst>
                </a:gridCol>
                <a:gridCol w="753150">
                  <a:extLst>
                    <a:ext uri="{9D8B030D-6E8A-4147-A177-3AD203B41FA5}">
                      <a16:colId xmlns:a16="http://schemas.microsoft.com/office/drawing/2014/main" val="2880942688"/>
                    </a:ext>
                  </a:extLst>
                </a:gridCol>
                <a:gridCol w="788757">
                  <a:extLst>
                    <a:ext uri="{9D8B030D-6E8A-4147-A177-3AD203B41FA5}">
                      <a16:colId xmlns:a16="http://schemas.microsoft.com/office/drawing/2014/main" val="77959784"/>
                    </a:ext>
                  </a:extLst>
                </a:gridCol>
                <a:gridCol w="650929">
                  <a:extLst>
                    <a:ext uri="{9D8B030D-6E8A-4147-A177-3AD203B41FA5}">
                      <a16:colId xmlns:a16="http://schemas.microsoft.com/office/drawing/2014/main" val="3739768754"/>
                    </a:ext>
                  </a:extLst>
                </a:gridCol>
              </a:tblGrid>
              <a:tr h="44545">
                <a:tc>
                  <a:txBody>
                    <a:bodyPr/>
                    <a:lstStyle/>
                    <a:p>
                      <a:pPr algn="r" fontAlgn="b"/>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YEARS</a:t>
                      </a:r>
                      <a:endParaRPr lang="en-US" sz="1400" b="1" i="0" u="none" strike="noStrike">
                        <a:solidFill>
                          <a:schemeClr val="bg1"/>
                        </a:solidFill>
                        <a:effectLst/>
                        <a:latin typeface="Avenir Next" panose="020B0503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METRIC TONS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pic>
        <p:nvPicPr>
          <p:cNvPr id="7180" name="Picture 7179" descr="A graph of growth in chile&#10;&#10;AI-generated content may be incorrect.">
            <a:extLst>
              <a:ext uri="{FF2B5EF4-FFF2-40B4-BE49-F238E27FC236}">
                <a16:creationId xmlns:a16="http://schemas.microsoft.com/office/drawing/2014/main" id="{27C7E5AC-7299-02AE-677C-1DAFFDA60331}"/>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25687501" y="2127533"/>
            <a:ext cx="17230109" cy="6501064"/>
          </a:xfrm>
          <a:prstGeom prst="rect">
            <a:avLst/>
          </a:prstGeom>
        </p:spPr>
      </p:pic>
      <p:pic>
        <p:nvPicPr>
          <p:cNvPr id="10242" name="Picture 2" descr="Flag of Moldova | History, Design &amp; Meaning | Britannica">
            <a:extLst>
              <a:ext uri="{FF2B5EF4-FFF2-40B4-BE49-F238E27FC236}">
                <a16:creationId xmlns:a16="http://schemas.microsoft.com/office/drawing/2014/main" id="{86F11A53-FBDD-D0C8-36CD-4E166CDC55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83"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2" name="Presenter">
            <a:extLst>
              <a:ext uri="{FF2B5EF4-FFF2-40B4-BE49-F238E27FC236}">
                <a16:creationId xmlns:a16="http://schemas.microsoft.com/office/drawing/2014/main" id="{47745CDE-56E9-B9FF-0941-0C487EFF6FF0}"/>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5" name="Presenter">
            <a:extLst>
              <a:ext uri="{FF2B5EF4-FFF2-40B4-BE49-F238E27FC236}">
                <a16:creationId xmlns:a16="http://schemas.microsoft.com/office/drawing/2014/main" id="{5BEC4457-56B5-3B6D-82E6-8E8C3885E1AE}"/>
              </a:ext>
            </a:extLst>
          </p:cNvPr>
          <p:cNvSpPr txBox="1"/>
          <p:nvPr/>
        </p:nvSpPr>
        <p:spPr>
          <a:xfrm>
            <a:off x="480372"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Status</a:t>
            </a:r>
            <a:endParaRPr lang="en-US" sz="1800" spc="550" dirty="0">
              <a:solidFill>
                <a:schemeClr val="bg1"/>
              </a:solidFill>
              <a:latin typeface="Avenir Next Medium" panose="020B0503020202020204" pitchFamily="34" charset="0"/>
            </a:endParaRPr>
          </a:p>
        </p:txBody>
      </p:sp>
      <p:sp>
        <p:nvSpPr>
          <p:cNvPr id="6" name="Presenter">
            <a:extLst>
              <a:ext uri="{FF2B5EF4-FFF2-40B4-BE49-F238E27FC236}">
                <a16:creationId xmlns:a16="http://schemas.microsoft.com/office/drawing/2014/main" id="{D40F8B60-7A65-F187-397F-7B6B2425EC0C}"/>
              </a:ext>
            </a:extLst>
          </p:cNvPr>
          <p:cNvSpPr txBox="1"/>
          <p:nvPr/>
        </p:nvSpPr>
        <p:spPr>
          <a:xfrm>
            <a:off x="-1848281" y="3259219"/>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graphicFrame>
        <p:nvGraphicFramePr>
          <p:cNvPr id="31" name="Table 30">
            <a:extLst>
              <a:ext uri="{FF2B5EF4-FFF2-40B4-BE49-F238E27FC236}">
                <a16:creationId xmlns:a16="http://schemas.microsoft.com/office/drawing/2014/main" id="{7D27CF8C-45C7-E533-D6E4-DDE4B23FA081}"/>
              </a:ext>
            </a:extLst>
          </p:cNvPr>
          <p:cNvGraphicFramePr>
            <a:graphicFrameLocks noGrp="1"/>
          </p:cNvGraphicFramePr>
          <p:nvPr/>
        </p:nvGraphicFramePr>
        <p:xfrm>
          <a:off x="25115344" y="6311268"/>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548845611"/>
                    </a:ext>
                  </a:extLst>
                </a:gridCol>
                <a:gridCol w="837376">
                  <a:extLst>
                    <a:ext uri="{9D8B030D-6E8A-4147-A177-3AD203B41FA5}">
                      <a16:colId xmlns:a16="http://schemas.microsoft.com/office/drawing/2014/main" val="4112789432"/>
                    </a:ext>
                  </a:extLst>
                </a:gridCol>
                <a:gridCol w="837376">
                  <a:extLst>
                    <a:ext uri="{9D8B030D-6E8A-4147-A177-3AD203B41FA5}">
                      <a16:colId xmlns:a16="http://schemas.microsoft.com/office/drawing/2014/main" val="560511807"/>
                    </a:ext>
                  </a:extLst>
                </a:gridCol>
                <a:gridCol w="837376">
                  <a:extLst>
                    <a:ext uri="{9D8B030D-6E8A-4147-A177-3AD203B41FA5}">
                      <a16:colId xmlns:a16="http://schemas.microsoft.com/office/drawing/2014/main" val="1652216274"/>
                    </a:ext>
                  </a:extLst>
                </a:gridCol>
                <a:gridCol w="837376">
                  <a:extLst>
                    <a:ext uri="{9D8B030D-6E8A-4147-A177-3AD203B41FA5}">
                      <a16:colId xmlns:a16="http://schemas.microsoft.com/office/drawing/2014/main" val="1813111352"/>
                    </a:ext>
                  </a:extLst>
                </a:gridCol>
                <a:gridCol w="837376">
                  <a:extLst>
                    <a:ext uri="{9D8B030D-6E8A-4147-A177-3AD203B41FA5}">
                      <a16:colId xmlns:a16="http://schemas.microsoft.com/office/drawing/2014/main" val="783191426"/>
                    </a:ext>
                  </a:extLst>
                </a:gridCol>
                <a:gridCol w="837376">
                  <a:extLst>
                    <a:ext uri="{9D8B030D-6E8A-4147-A177-3AD203B41FA5}">
                      <a16:colId xmlns:a16="http://schemas.microsoft.com/office/drawing/2014/main" val="4176902674"/>
                    </a:ext>
                  </a:extLst>
                </a:gridCol>
                <a:gridCol w="837376">
                  <a:extLst>
                    <a:ext uri="{9D8B030D-6E8A-4147-A177-3AD203B41FA5}">
                      <a16:colId xmlns:a16="http://schemas.microsoft.com/office/drawing/2014/main" val="2318831453"/>
                    </a:ext>
                  </a:extLst>
                </a:gridCol>
                <a:gridCol w="837376">
                  <a:extLst>
                    <a:ext uri="{9D8B030D-6E8A-4147-A177-3AD203B41FA5}">
                      <a16:colId xmlns:a16="http://schemas.microsoft.com/office/drawing/2014/main" val="827594505"/>
                    </a:ext>
                  </a:extLst>
                </a:gridCol>
                <a:gridCol w="837376">
                  <a:extLst>
                    <a:ext uri="{9D8B030D-6E8A-4147-A177-3AD203B41FA5}">
                      <a16:colId xmlns:a16="http://schemas.microsoft.com/office/drawing/2014/main" val="328051899"/>
                    </a:ext>
                  </a:extLst>
                </a:gridCol>
                <a:gridCol w="837376">
                  <a:extLst>
                    <a:ext uri="{9D8B030D-6E8A-4147-A177-3AD203B41FA5}">
                      <a16:colId xmlns:a16="http://schemas.microsoft.com/office/drawing/2014/main" val="72101796"/>
                    </a:ext>
                  </a:extLst>
                </a:gridCol>
                <a:gridCol w="837376">
                  <a:extLst>
                    <a:ext uri="{9D8B030D-6E8A-4147-A177-3AD203B41FA5}">
                      <a16:colId xmlns:a16="http://schemas.microsoft.com/office/drawing/2014/main" val="3459792731"/>
                    </a:ext>
                  </a:extLst>
                </a:gridCol>
                <a:gridCol w="837376">
                  <a:extLst>
                    <a:ext uri="{9D8B030D-6E8A-4147-A177-3AD203B41FA5}">
                      <a16:colId xmlns:a16="http://schemas.microsoft.com/office/drawing/2014/main" val="3370713038"/>
                    </a:ext>
                  </a:extLst>
                </a:gridCol>
                <a:gridCol w="837376">
                  <a:extLst>
                    <a:ext uri="{9D8B030D-6E8A-4147-A177-3AD203B41FA5}">
                      <a16:colId xmlns:a16="http://schemas.microsoft.com/office/drawing/2014/main" val="3533184545"/>
                    </a:ext>
                  </a:extLst>
                </a:gridCol>
                <a:gridCol w="837376">
                  <a:extLst>
                    <a:ext uri="{9D8B030D-6E8A-4147-A177-3AD203B41FA5}">
                      <a16:colId xmlns:a16="http://schemas.microsoft.com/office/drawing/2014/main" val="2858446165"/>
                    </a:ext>
                  </a:extLst>
                </a:gridCol>
                <a:gridCol w="837376">
                  <a:extLst>
                    <a:ext uri="{9D8B030D-6E8A-4147-A177-3AD203B41FA5}">
                      <a16:colId xmlns:a16="http://schemas.microsoft.com/office/drawing/2014/main" val="1588834977"/>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13,742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9,829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11,583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9,062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12,688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13,115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11,036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18,520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18,247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17,706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14,669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20,590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graphicFrame>
        <p:nvGraphicFramePr>
          <p:cNvPr id="32" name="Table 31">
            <a:extLst>
              <a:ext uri="{FF2B5EF4-FFF2-40B4-BE49-F238E27FC236}">
                <a16:creationId xmlns:a16="http://schemas.microsoft.com/office/drawing/2014/main" id="{89C1E8D3-CCA2-8FD0-0B44-94ACE2964BBF}"/>
              </a:ext>
            </a:extLst>
          </p:cNvPr>
          <p:cNvGraphicFramePr>
            <a:graphicFrameLocks noGrp="1"/>
          </p:cNvGraphicFramePr>
          <p:nvPr/>
        </p:nvGraphicFramePr>
        <p:xfrm>
          <a:off x="-16182976" y="4864304"/>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674419101"/>
                    </a:ext>
                  </a:extLst>
                </a:gridCol>
                <a:gridCol w="837376">
                  <a:extLst>
                    <a:ext uri="{9D8B030D-6E8A-4147-A177-3AD203B41FA5}">
                      <a16:colId xmlns:a16="http://schemas.microsoft.com/office/drawing/2014/main" val="2385083303"/>
                    </a:ext>
                  </a:extLst>
                </a:gridCol>
                <a:gridCol w="837376">
                  <a:extLst>
                    <a:ext uri="{9D8B030D-6E8A-4147-A177-3AD203B41FA5}">
                      <a16:colId xmlns:a16="http://schemas.microsoft.com/office/drawing/2014/main" val="881614518"/>
                    </a:ext>
                  </a:extLst>
                </a:gridCol>
                <a:gridCol w="837376">
                  <a:extLst>
                    <a:ext uri="{9D8B030D-6E8A-4147-A177-3AD203B41FA5}">
                      <a16:colId xmlns:a16="http://schemas.microsoft.com/office/drawing/2014/main" val="3442856246"/>
                    </a:ext>
                  </a:extLst>
                </a:gridCol>
                <a:gridCol w="837376">
                  <a:extLst>
                    <a:ext uri="{9D8B030D-6E8A-4147-A177-3AD203B41FA5}">
                      <a16:colId xmlns:a16="http://schemas.microsoft.com/office/drawing/2014/main" val="3953194689"/>
                    </a:ext>
                  </a:extLst>
                </a:gridCol>
                <a:gridCol w="837376">
                  <a:extLst>
                    <a:ext uri="{9D8B030D-6E8A-4147-A177-3AD203B41FA5}">
                      <a16:colId xmlns:a16="http://schemas.microsoft.com/office/drawing/2014/main" val="1950487457"/>
                    </a:ext>
                  </a:extLst>
                </a:gridCol>
                <a:gridCol w="837376">
                  <a:extLst>
                    <a:ext uri="{9D8B030D-6E8A-4147-A177-3AD203B41FA5}">
                      <a16:colId xmlns:a16="http://schemas.microsoft.com/office/drawing/2014/main" val="3053953026"/>
                    </a:ext>
                  </a:extLst>
                </a:gridCol>
                <a:gridCol w="837376">
                  <a:extLst>
                    <a:ext uri="{9D8B030D-6E8A-4147-A177-3AD203B41FA5}">
                      <a16:colId xmlns:a16="http://schemas.microsoft.com/office/drawing/2014/main" val="528411161"/>
                    </a:ext>
                  </a:extLst>
                </a:gridCol>
                <a:gridCol w="837376">
                  <a:extLst>
                    <a:ext uri="{9D8B030D-6E8A-4147-A177-3AD203B41FA5}">
                      <a16:colId xmlns:a16="http://schemas.microsoft.com/office/drawing/2014/main" val="3490677614"/>
                    </a:ext>
                  </a:extLst>
                </a:gridCol>
                <a:gridCol w="837376">
                  <a:extLst>
                    <a:ext uri="{9D8B030D-6E8A-4147-A177-3AD203B41FA5}">
                      <a16:colId xmlns:a16="http://schemas.microsoft.com/office/drawing/2014/main" val="4070729832"/>
                    </a:ext>
                  </a:extLst>
                </a:gridCol>
                <a:gridCol w="837376">
                  <a:extLst>
                    <a:ext uri="{9D8B030D-6E8A-4147-A177-3AD203B41FA5}">
                      <a16:colId xmlns:a16="http://schemas.microsoft.com/office/drawing/2014/main" val="4204451540"/>
                    </a:ext>
                  </a:extLst>
                </a:gridCol>
                <a:gridCol w="837376">
                  <a:extLst>
                    <a:ext uri="{9D8B030D-6E8A-4147-A177-3AD203B41FA5}">
                      <a16:colId xmlns:a16="http://schemas.microsoft.com/office/drawing/2014/main" val="2079113722"/>
                    </a:ext>
                  </a:extLst>
                </a:gridCol>
                <a:gridCol w="837376">
                  <a:extLst>
                    <a:ext uri="{9D8B030D-6E8A-4147-A177-3AD203B41FA5}">
                      <a16:colId xmlns:a16="http://schemas.microsoft.com/office/drawing/2014/main" val="431921168"/>
                    </a:ext>
                  </a:extLst>
                </a:gridCol>
                <a:gridCol w="837376">
                  <a:extLst>
                    <a:ext uri="{9D8B030D-6E8A-4147-A177-3AD203B41FA5}">
                      <a16:colId xmlns:a16="http://schemas.microsoft.com/office/drawing/2014/main" val="1828273975"/>
                    </a:ext>
                  </a:extLst>
                </a:gridCol>
                <a:gridCol w="837376">
                  <a:extLst>
                    <a:ext uri="{9D8B030D-6E8A-4147-A177-3AD203B41FA5}">
                      <a16:colId xmlns:a16="http://schemas.microsoft.com/office/drawing/2014/main" val="716672445"/>
                    </a:ext>
                  </a:extLst>
                </a:gridCol>
                <a:gridCol w="837376">
                  <a:extLst>
                    <a:ext uri="{9D8B030D-6E8A-4147-A177-3AD203B41FA5}">
                      <a16:colId xmlns:a16="http://schemas.microsoft.com/office/drawing/2014/main" val="2727016315"/>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11,273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19,800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15,050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7,338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6,303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5,668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10,490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6,530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7,494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17,991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13,369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10,780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10,092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pic>
        <p:nvPicPr>
          <p:cNvPr id="7" name="Picture 6" descr="A blurry image of a colorful box&#10;&#10;Description automatically generated with medium confidence">
            <a:extLst>
              <a:ext uri="{FF2B5EF4-FFF2-40B4-BE49-F238E27FC236}">
                <a16:creationId xmlns:a16="http://schemas.microsoft.com/office/drawing/2014/main" id="{E4A9C83D-1E9F-C4E3-0766-3B9E1FF116AB}"/>
              </a:ext>
            </a:extLst>
          </p:cNvPr>
          <p:cNvPicPr>
            <a:picLocks noChangeAspect="1"/>
          </p:cNvPicPr>
          <p:nvPr/>
        </p:nvPicPr>
        <p:blipFill>
          <a:blip r:embed="rId8"/>
          <a:srcRect l="15596" r="4207"/>
          <a:stretch/>
        </p:blipFill>
        <p:spPr>
          <a:xfrm>
            <a:off x="25362639" y="6654228"/>
            <a:ext cx="18384252" cy="3393482"/>
          </a:xfrm>
          <a:prstGeom prst="rect">
            <a:avLst/>
          </a:prstGeom>
        </p:spPr>
      </p:pic>
      <p:cxnSp>
        <p:nvCxnSpPr>
          <p:cNvPr id="17" name="Straight Connector 16">
            <a:extLst>
              <a:ext uri="{FF2B5EF4-FFF2-40B4-BE49-F238E27FC236}">
                <a16:creationId xmlns:a16="http://schemas.microsoft.com/office/drawing/2014/main" id="{12001803-F0AD-254E-EBCB-95FE5C4DAE17}"/>
              </a:ext>
            </a:extLst>
          </p:cNvPr>
          <p:cNvCxnSpPr>
            <a:cxnSpLocks/>
          </p:cNvCxnSpPr>
          <p:nvPr/>
        </p:nvCxnSpPr>
        <p:spPr>
          <a:xfrm>
            <a:off x="25044792" y="10478054"/>
            <a:ext cx="17440751" cy="0"/>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223F016-D9CC-307C-2C5E-A8B26E25558A}"/>
              </a:ext>
            </a:extLst>
          </p:cNvPr>
          <p:cNvSpPr txBox="1"/>
          <p:nvPr/>
        </p:nvSpPr>
        <p:spPr>
          <a:xfrm>
            <a:off x="32054442" y="10509840"/>
            <a:ext cx="1710725" cy="646331"/>
          </a:xfrm>
          <a:prstGeom prst="rect">
            <a:avLst/>
          </a:prstGeom>
          <a:noFill/>
        </p:spPr>
        <p:txBody>
          <a:bodyPr wrap="none" rtlCol="0">
            <a:spAutoFit/>
          </a:bodyPr>
          <a:lstStyle/>
          <a:p>
            <a:r>
              <a:rPr lang="en-US" sz="3600">
                <a:solidFill>
                  <a:schemeClr val="bg1"/>
                </a:solidFill>
              </a:rPr>
              <a:t>399.9 m</a:t>
            </a:r>
          </a:p>
        </p:txBody>
      </p:sp>
      <p:cxnSp>
        <p:nvCxnSpPr>
          <p:cNvPr id="19" name="Straight Connector 18">
            <a:extLst>
              <a:ext uri="{FF2B5EF4-FFF2-40B4-BE49-F238E27FC236}">
                <a16:creationId xmlns:a16="http://schemas.microsoft.com/office/drawing/2014/main" id="{1DB5F9FD-855A-B457-DAFF-D0380D6B494F}"/>
              </a:ext>
            </a:extLst>
          </p:cNvPr>
          <p:cNvCxnSpPr>
            <a:cxnSpLocks/>
          </p:cNvCxnSpPr>
          <p:nvPr/>
        </p:nvCxnSpPr>
        <p:spPr>
          <a:xfrm>
            <a:off x="24855401" y="6969003"/>
            <a:ext cx="0" cy="3319188"/>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B5A5640-0406-4A59-22BC-220E44DFC9EA}"/>
              </a:ext>
            </a:extLst>
          </p:cNvPr>
          <p:cNvSpPr txBox="1"/>
          <p:nvPr/>
        </p:nvSpPr>
        <p:spPr>
          <a:xfrm>
            <a:off x="24913055" y="8815433"/>
            <a:ext cx="1192955" cy="523220"/>
          </a:xfrm>
          <a:prstGeom prst="rect">
            <a:avLst/>
          </a:prstGeom>
          <a:noFill/>
        </p:spPr>
        <p:txBody>
          <a:bodyPr wrap="none" rtlCol="0">
            <a:spAutoFit/>
          </a:bodyPr>
          <a:lstStyle/>
          <a:p>
            <a:r>
              <a:rPr lang="en-US" sz="2800">
                <a:solidFill>
                  <a:schemeClr val="bg1"/>
                </a:solidFill>
              </a:rPr>
              <a:t>61.3 m</a:t>
            </a:r>
          </a:p>
        </p:txBody>
      </p:sp>
      <p:pic>
        <p:nvPicPr>
          <p:cNvPr id="22" name="Picture 21" descr="A football field with a white circle&#10;&#10;Description automatically generated">
            <a:extLst>
              <a:ext uri="{FF2B5EF4-FFF2-40B4-BE49-F238E27FC236}">
                <a16:creationId xmlns:a16="http://schemas.microsoft.com/office/drawing/2014/main" id="{09D4F031-D907-6027-AAD7-988BFC46DD50}"/>
              </a:ext>
            </a:extLst>
          </p:cNvPr>
          <p:cNvPicPr>
            <a:picLocks noChangeAspect="1"/>
          </p:cNvPicPr>
          <p:nvPr/>
        </p:nvPicPr>
        <p:blipFill>
          <a:blip r:embed="rId9"/>
          <a:stretch>
            <a:fillRect/>
          </a:stretch>
        </p:blipFill>
        <p:spPr>
          <a:xfrm>
            <a:off x="31882161" y="3464088"/>
            <a:ext cx="4117914" cy="2651414"/>
          </a:xfrm>
          <a:prstGeom prst="rect">
            <a:avLst/>
          </a:prstGeom>
          <a:ln w="25400">
            <a:solidFill>
              <a:schemeClr val="bg1"/>
            </a:solidFill>
          </a:ln>
        </p:spPr>
      </p:pic>
      <p:pic>
        <p:nvPicPr>
          <p:cNvPr id="23" name="Picture 22" descr="A football field with a white circle&#10;&#10;Description automatically generated">
            <a:extLst>
              <a:ext uri="{FF2B5EF4-FFF2-40B4-BE49-F238E27FC236}">
                <a16:creationId xmlns:a16="http://schemas.microsoft.com/office/drawing/2014/main" id="{05B9CAF3-A404-175F-3E10-58B078089592}"/>
              </a:ext>
            </a:extLst>
          </p:cNvPr>
          <p:cNvPicPr>
            <a:picLocks noChangeAspect="1"/>
          </p:cNvPicPr>
          <p:nvPr/>
        </p:nvPicPr>
        <p:blipFill>
          <a:blip r:embed="rId9"/>
          <a:stretch>
            <a:fillRect/>
          </a:stretch>
        </p:blipFill>
        <p:spPr>
          <a:xfrm>
            <a:off x="41687934" y="3593070"/>
            <a:ext cx="4117914" cy="2651414"/>
          </a:xfrm>
          <a:prstGeom prst="rect">
            <a:avLst/>
          </a:prstGeom>
          <a:ln w="25400">
            <a:solidFill>
              <a:schemeClr val="bg1"/>
            </a:solidFill>
          </a:ln>
        </p:spPr>
      </p:pic>
      <p:pic>
        <p:nvPicPr>
          <p:cNvPr id="24" name="Picture 23" descr="A football field with a white circle&#10;&#10;Description automatically generated">
            <a:extLst>
              <a:ext uri="{FF2B5EF4-FFF2-40B4-BE49-F238E27FC236}">
                <a16:creationId xmlns:a16="http://schemas.microsoft.com/office/drawing/2014/main" id="{1DCD8785-2F6F-C26E-10C8-AA80AEBA3B66}"/>
              </a:ext>
            </a:extLst>
          </p:cNvPr>
          <p:cNvPicPr>
            <a:picLocks noChangeAspect="1"/>
          </p:cNvPicPr>
          <p:nvPr/>
        </p:nvPicPr>
        <p:blipFill>
          <a:blip r:embed="rId9"/>
          <a:stretch>
            <a:fillRect/>
          </a:stretch>
        </p:blipFill>
        <p:spPr>
          <a:xfrm>
            <a:off x="47894346" y="3330287"/>
            <a:ext cx="4117914" cy="2651414"/>
          </a:xfrm>
          <a:prstGeom prst="rect">
            <a:avLst/>
          </a:prstGeom>
          <a:ln w="25400">
            <a:solidFill>
              <a:schemeClr val="bg1"/>
            </a:solidFill>
          </a:ln>
        </p:spPr>
      </p:pic>
      <p:pic>
        <p:nvPicPr>
          <p:cNvPr id="25" name="Picture 24" descr="A football field with a white circle&#10;&#10;Description automatically generated">
            <a:extLst>
              <a:ext uri="{FF2B5EF4-FFF2-40B4-BE49-F238E27FC236}">
                <a16:creationId xmlns:a16="http://schemas.microsoft.com/office/drawing/2014/main" id="{FA967ECA-7943-6730-C3D2-849BD9AEBB47}"/>
              </a:ext>
            </a:extLst>
          </p:cNvPr>
          <p:cNvPicPr>
            <a:picLocks noChangeAspect="1"/>
          </p:cNvPicPr>
          <p:nvPr/>
        </p:nvPicPr>
        <p:blipFill>
          <a:blip r:embed="rId9"/>
          <a:stretch>
            <a:fillRect/>
          </a:stretch>
        </p:blipFill>
        <p:spPr>
          <a:xfrm>
            <a:off x="61106910" y="3350490"/>
            <a:ext cx="4117914" cy="2651414"/>
          </a:xfrm>
          <a:prstGeom prst="rect">
            <a:avLst/>
          </a:prstGeom>
          <a:ln w="25400">
            <a:solidFill>
              <a:schemeClr val="bg1"/>
            </a:solidFill>
          </a:ln>
        </p:spPr>
      </p:pic>
      <p:sp>
        <p:nvSpPr>
          <p:cNvPr id="42" name="AutoShape 4" descr="Shipping Container; Orange Images | Free Photos, PNG Stickers, Wallpapers &amp;  Backgrounds - rawpixel">
            <a:extLst>
              <a:ext uri="{FF2B5EF4-FFF2-40B4-BE49-F238E27FC236}">
                <a16:creationId xmlns:a16="http://schemas.microsoft.com/office/drawing/2014/main" id="{1169F1DB-2745-5991-925C-08686A5E359B}"/>
              </a:ext>
            </a:extLst>
          </p:cNvPr>
          <p:cNvSpPr>
            <a:spLocks noChangeAspect="1" noChangeArrowheads="1"/>
          </p:cNvSpPr>
          <p:nvPr/>
        </p:nvSpPr>
        <p:spPr bwMode="auto">
          <a:xfrm>
            <a:off x="11338372" y="64817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87" name="TextBox 7186">
            <a:extLst>
              <a:ext uri="{FF2B5EF4-FFF2-40B4-BE49-F238E27FC236}">
                <a16:creationId xmlns:a16="http://schemas.microsoft.com/office/drawing/2014/main" id="{864643EA-A2F6-EE44-D3B0-90E552DD2D5B}"/>
              </a:ext>
            </a:extLst>
          </p:cNvPr>
          <p:cNvSpPr txBox="1"/>
          <p:nvPr/>
        </p:nvSpPr>
        <p:spPr>
          <a:xfrm>
            <a:off x="-3286608" y="11220677"/>
            <a:ext cx="2616294" cy="276999"/>
          </a:xfrm>
          <a:prstGeom prst="rect">
            <a:avLst/>
          </a:prstGeom>
          <a:noFill/>
        </p:spPr>
        <p:txBody>
          <a:bodyPr wrap="none" rtlCol="0">
            <a:spAutoFit/>
          </a:bodyPr>
          <a:lstStyle/>
          <a:p>
            <a:r>
              <a:rPr lang="en-US" sz="1200">
                <a:solidFill>
                  <a:schemeClr val="bg1"/>
                </a:solidFill>
                <a:latin typeface="Helvetica" pitchFamily="2" charset="0"/>
              </a:rPr>
              <a:t>Largest 2 importers </a:t>
            </a:r>
            <a:r>
              <a:rPr lang="en-US" sz="1200" b="1">
                <a:solidFill>
                  <a:schemeClr val="bg1"/>
                </a:solidFill>
                <a:latin typeface="Helvetica" pitchFamily="2" charset="0"/>
              </a:rPr>
              <a:t>EU and Turkey</a:t>
            </a:r>
          </a:p>
        </p:txBody>
      </p:sp>
      <p:sp>
        <p:nvSpPr>
          <p:cNvPr id="7188" name="TextBox 7187">
            <a:extLst>
              <a:ext uri="{FF2B5EF4-FFF2-40B4-BE49-F238E27FC236}">
                <a16:creationId xmlns:a16="http://schemas.microsoft.com/office/drawing/2014/main" id="{D4CCA898-F0C2-937E-DB01-52022CB4F6A0}"/>
              </a:ext>
            </a:extLst>
          </p:cNvPr>
          <p:cNvSpPr txBox="1"/>
          <p:nvPr/>
        </p:nvSpPr>
        <p:spPr>
          <a:xfrm>
            <a:off x="-3286608" y="11401714"/>
            <a:ext cx="2667718" cy="276999"/>
          </a:xfrm>
          <a:prstGeom prst="rect">
            <a:avLst/>
          </a:prstGeom>
          <a:noFill/>
        </p:spPr>
        <p:txBody>
          <a:bodyPr wrap="none" rtlCol="0">
            <a:spAutoFit/>
          </a:bodyPr>
          <a:lstStyle/>
          <a:p>
            <a:r>
              <a:rPr lang="en-US" sz="1200">
                <a:solidFill>
                  <a:schemeClr val="bg1"/>
                </a:solidFill>
                <a:latin typeface="Helvetica" pitchFamily="2" charset="0"/>
              </a:rPr>
              <a:t>Covers 40 % of global export market</a:t>
            </a:r>
          </a:p>
        </p:txBody>
      </p:sp>
      <p:sp>
        <p:nvSpPr>
          <p:cNvPr id="7194" name="Rounded Rectangle 7193">
            <a:extLst>
              <a:ext uri="{FF2B5EF4-FFF2-40B4-BE49-F238E27FC236}">
                <a16:creationId xmlns:a16="http://schemas.microsoft.com/office/drawing/2014/main" id="{E915FCED-C748-50C8-0755-664E5F2265D3}"/>
              </a:ext>
            </a:extLst>
          </p:cNvPr>
          <p:cNvSpPr/>
          <p:nvPr/>
        </p:nvSpPr>
        <p:spPr>
          <a:xfrm>
            <a:off x="-2069054" y="12149565"/>
            <a:ext cx="1280883" cy="694499"/>
          </a:xfrm>
          <a:prstGeom prst="roundRect">
            <a:avLst>
              <a:gd name="adj" fmla="val 8058"/>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p3">
            <a:extLst>
              <a:ext uri="{FF2B5EF4-FFF2-40B4-BE49-F238E27FC236}">
                <a16:creationId xmlns:a16="http://schemas.microsoft.com/office/drawing/2014/main" id="{04928901-0959-F0F0-CCFF-84F786A20846}"/>
              </a:ext>
            </a:extLst>
          </p:cNvPr>
          <p:cNvPicPr>
            <a:picLocks noChangeAspect="1"/>
          </p:cNvPicPr>
          <p:nvPr/>
        </p:nvPicPr>
        <p:blipFill>
          <a:blip r:embed="rId10">
            <a:extLst>
              <a:ext uri="{96DAC541-7B7A-43D3-8B79-37D633B846F1}">
                <asvg:svgBlip xmlns:asvg="http://schemas.microsoft.com/office/drawing/2016/SVG/main" r:embed="rId11"/>
              </a:ext>
            </a:extLst>
          </a:blip>
          <a:srcRect l="43853" t="15367" r="36121" b="56121"/>
          <a:stretch/>
        </p:blipFill>
        <p:spPr>
          <a:xfrm>
            <a:off x="4792609" y="1392207"/>
            <a:ext cx="15396476" cy="11547357"/>
          </a:xfrm>
          <a:prstGeom prst="rect">
            <a:avLst/>
          </a:prstGeom>
          <a:effectLst>
            <a:softEdge rad="0"/>
          </a:effectLst>
        </p:spPr>
      </p:pic>
      <p:pic>
        <p:nvPicPr>
          <p:cNvPr id="26" name="MD_Flag">
            <a:extLst>
              <a:ext uri="{FF2B5EF4-FFF2-40B4-BE49-F238E27FC236}">
                <a16:creationId xmlns:a16="http://schemas.microsoft.com/office/drawing/2014/main" id="{63ECABC5-69BE-B88B-FD8D-EA9CC0B3A3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196965" y="9027047"/>
            <a:ext cx="798130" cy="957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481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181A-2F04-6C6B-8EC5-C07E64284C82}"/>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B0A952F1-DF7B-B282-67DD-A49882C28C4A}"/>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0961"/>
            <a:ext cx="24384000" cy="13778561"/>
          </a:xfrm>
          <a:prstGeom prst="rect">
            <a:avLst/>
          </a:prstGeom>
        </p:spPr>
      </p:pic>
      <p:cxnSp>
        <p:nvCxnSpPr>
          <p:cNvPr id="13" name="Straight Connector 12">
            <a:extLst>
              <a:ext uri="{FF2B5EF4-FFF2-40B4-BE49-F238E27FC236}">
                <a16:creationId xmlns:a16="http://schemas.microsoft.com/office/drawing/2014/main" id="{82661810-A7C3-F98E-7F03-77FE31A9163E}"/>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8AAB8FF9-7B7D-7179-E1A6-528D2E04739D}"/>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BB436CC1-B2FD-BD18-67C8-A0B62BAE220E}"/>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B85EC1A7-F7B2-63B3-D78F-3982CD105056}"/>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C6F00DB0-1B05-EE8D-3F21-95D291F6A7B5}"/>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8E6F3F99-E042-B340-6003-1410EDAD0B19}"/>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4021B248-1D8D-C694-71B9-F1B6A2E2F1A9}"/>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048FA790-EF3E-E2D1-3E97-320DEDC2606C}"/>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cxnSp>
        <p:nvCxnSpPr>
          <p:cNvPr id="39" name="Straight Connector 38">
            <a:extLst>
              <a:ext uri="{FF2B5EF4-FFF2-40B4-BE49-F238E27FC236}">
                <a16:creationId xmlns:a16="http://schemas.microsoft.com/office/drawing/2014/main" id="{4AFF3EBC-2FB1-7332-AE50-2A22726923A1}"/>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3BF26459-E69D-48E5-88C3-5C6505204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486" y="1806491"/>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B351AE01-D5C0-7323-7A8B-18271E50D77A}"/>
              </a:ext>
            </a:extLst>
          </p:cNvPr>
          <p:cNvSpPr txBox="1"/>
          <p:nvPr/>
        </p:nvSpPr>
        <p:spPr>
          <a:xfrm>
            <a:off x="861185" y="3914199"/>
            <a:ext cx="2380215" cy="584775"/>
          </a:xfrm>
          <a:prstGeom prst="rect">
            <a:avLst/>
          </a:prstGeom>
          <a:noFill/>
          <a:effectLst>
            <a:softEdge rad="65707"/>
          </a:effectLst>
        </p:spPr>
        <p:txBody>
          <a:bodyPr wrap="square" rtlCol="0">
            <a:spAutoFit/>
          </a:bodyPr>
          <a:lstStyle/>
          <a:p>
            <a:pPr algn="ctr"/>
            <a:r>
              <a:rPr lang="en-US" sz="1600" spc="150" dirty="0">
                <a:solidFill>
                  <a:schemeClr val="bg1"/>
                </a:solidFill>
                <a:latin typeface="Avenir Next Medium" panose="020B0503020202020204" pitchFamily="34" charset="0"/>
              </a:rPr>
              <a:t>REPUBLIC OF MOLDOVA</a:t>
            </a:r>
          </a:p>
        </p:txBody>
      </p:sp>
      <p:graphicFrame>
        <p:nvGraphicFramePr>
          <p:cNvPr id="7173" name="Table 7172">
            <a:extLst>
              <a:ext uri="{FF2B5EF4-FFF2-40B4-BE49-F238E27FC236}">
                <a16:creationId xmlns:a16="http://schemas.microsoft.com/office/drawing/2014/main" id="{B52B5C48-0803-220C-92F3-626120F69753}"/>
              </a:ext>
            </a:extLst>
          </p:cNvPr>
          <p:cNvGraphicFramePr>
            <a:graphicFrameLocks noGrp="1"/>
          </p:cNvGraphicFramePr>
          <p:nvPr/>
        </p:nvGraphicFramePr>
        <p:xfrm>
          <a:off x="-18512274" y="9338653"/>
          <a:ext cx="17582376" cy="659130"/>
        </p:xfrm>
        <a:graphic>
          <a:graphicData uri="http://schemas.openxmlformats.org/drawingml/2006/table">
            <a:tbl>
              <a:tblPr>
                <a:tableStyleId>{5940675A-B579-460E-94D1-54222C63F5DA}</a:tableStyleId>
              </a:tblPr>
              <a:tblGrid>
                <a:gridCol w="1320469">
                  <a:extLst>
                    <a:ext uri="{9D8B030D-6E8A-4147-A177-3AD203B41FA5}">
                      <a16:colId xmlns:a16="http://schemas.microsoft.com/office/drawing/2014/main" val="448356001"/>
                    </a:ext>
                  </a:extLst>
                </a:gridCol>
                <a:gridCol w="686727">
                  <a:extLst>
                    <a:ext uri="{9D8B030D-6E8A-4147-A177-3AD203B41FA5}">
                      <a16:colId xmlns:a16="http://schemas.microsoft.com/office/drawing/2014/main" val="3524096564"/>
                    </a:ext>
                  </a:extLst>
                </a:gridCol>
                <a:gridCol w="703909">
                  <a:extLst>
                    <a:ext uri="{9D8B030D-6E8A-4147-A177-3AD203B41FA5}">
                      <a16:colId xmlns:a16="http://schemas.microsoft.com/office/drawing/2014/main" val="3526361569"/>
                    </a:ext>
                  </a:extLst>
                </a:gridCol>
                <a:gridCol w="751904">
                  <a:extLst>
                    <a:ext uri="{9D8B030D-6E8A-4147-A177-3AD203B41FA5}">
                      <a16:colId xmlns:a16="http://schemas.microsoft.com/office/drawing/2014/main" val="178812571"/>
                    </a:ext>
                  </a:extLst>
                </a:gridCol>
                <a:gridCol w="703909">
                  <a:extLst>
                    <a:ext uri="{9D8B030D-6E8A-4147-A177-3AD203B41FA5}">
                      <a16:colId xmlns:a16="http://schemas.microsoft.com/office/drawing/2014/main" val="1030272683"/>
                    </a:ext>
                  </a:extLst>
                </a:gridCol>
                <a:gridCol w="735905">
                  <a:extLst>
                    <a:ext uri="{9D8B030D-6E8A-4147-A177-3AD203B41FA5}">
                      <a16:colId xmlns:a16="http://schemas.microsoft.com/office/drawing/2014/main" val="2481001189"/>
                    </a:ext>
                  </a:extLst>
                </a:gridCol>
                <a:gridCol w="783899">
                  <a:extLst>
                    <a:ext uri="{9D8B030D-6E8A-4147-A177-3AD203B41FA5}">
                      <a16:colId xmlns:a16="http://schemas.microsoft.com/office/drawing/2014/main" val="1610725698"/>
                    </a:ext>
                  </a:extLst>
                </a:gridCol>
                <a:gridCol w="758877">
                  <a:extLst>
                    <a:ext uri="{9D8B030D-6E8A-4147-A177-3AD203B41FA5}">
                      <a16:colId xmlns:a16="http://schemas.microsoft.com/office/drawing/2014/main" val="2580183302"/>
                    </a:ext>
                  </a:extLst>
                </a:gridCol>
                <a:gridCol w="710068">
                  <a:extLst>
                    <a:ext uri="{9D8B030D-6E8A-4147-A177-3AD203B41FA5}">
                      <a16:colId xmlns:a16="http://schemas.microsoft.com/office/drawing/2014/main" val="1314617901"/>
                    </a:ext>
                  </a:extLst>
                </a:gridCol>
                <a:gridCol w="710068">
                  <a:extLst>
                    <a:ext uri="{9D8B030D-6E8A-4147-A177-3AD203B41FA5}">
                      <a16:colId xmlns:a16="http://schemas.microsoft.com/office/drawing/2014/main" val="2033929836"/>
                    </a:ext>
                  </a:extLst>
                </a:gridCol>
                <a:gridCol w="732611">
                  <a:extLst>
                    <a:ext uri="{9D8B030D-6E8A-4147-A177-3AD203B41FA5}">
                      <a16:colId xmlns:a16="http://schemas.microsoft.com/office/drawing/2014/main" val="505115796"/>
                    </a:ext>
                  </a:extLst>
                </a:gridCol>
                <a:gridCol w="799897">
                  <a:extLst>
                    <a:ext uri="{9D8B030D-6E8A-4147-A177-3AD203B41FA5}">
                      <a16:colId xmlns:a16="http://schemas.microsoft.com/office/drawing/2014/main" val="2521321622"/>
                    </a:ext>
                  </a:extLst>
                </a:gridCol>
                <a:gridCol w="703909">
                  <a:extLst>
                    <a:ext uri="{9D8B030D-6E8A-4147-A177-3AD203B41FA5}">
                      <a16:colId xmlns:a16="http://schemas.microsoft.com/office/drawing/2014/main" val="972667631"/>
                    </a:ext>
                  </a:extLst>
                </a:gridCol>
                <a:gridCol w="719908">
                  <a:extLst>
                    <a:ext uri="{9D8B030D-6E8A-4147-A177-3AD203B41FA5}">
                      <a16:colId xmlns:a16="http://schemas.microsoft.com/office/drawing/2014/main" val="1307689656"/>
                    </a:ext>
                  </a:extLst>
                </a:gridCol>
                <a:gridCol w="594017">
                  <a:extLst>
                    <a:ext uri="{9D8B030D-6E8A-4147-A177-3AD203B41FA5}">
                      <a16:colId xmlns:a16="http://schemas.microsoft.com/office/drawing/2014/main" val="4200177096"/>
                    </a:ext>
                  </a:extLst>
                </a:gridCol>
                <a:gridCol w="710068">
                  <a:extLst>
                    <a:ext uri="{9D8B030D-6E8A-4147-A177-3AD203B41FA5}">
                      <a16:colId xmlns:a16="http://schemas.microsoft.com/office/drawing/2014/main" val="2798975793"/>
                    </a:ext>
                  </a:extLst>
                </a:gridCol>
                <a:gridCol w="863492">
                  <a:extLst>
                    <a:ext uri="{9D8B030D-6E8A-4147-A177-3AD203B41FA5}">
                      <a16:colId xmlns:a16="http://schemas.microsoft.com/office/drawing/2014/main" val="1726934586"/>
                    </a:ext>
                  </a:extLst>
                </a:gridCol>
                <a:gridCol w="746174">
                  <a:extLst>
                    <a:ext uri="{9D8B030D-6E8A-4147-A177-3AD203B41FA5}">
                      <a16:colId xmlns:a16="http://schemas.microsoft.com/office/drawing/2014/main" val="3061716512"/>
                    </a:ext>
                  </a:extLst>
                </a:gridCol>
                <a:gridCol w="867835">
                  <a:extLst>
                    <a:ext uri="{9D8B030D-6E8A-4147-A177-3AD203B41FA5}">
                      <a16:colId xmlns:a16="http://schemas.microsoft.com/office/drawing/2014/main" val="391800366"/>
                    </a:ext>
                  </a:extLst>
                </a:gridCol>
                <a:gridCol w="785894">
                  <a:extLst>
                    <a:ext uri="{9D8B030D-6E8A-4147-A177-3AD203B41FA5}">
                      <a16:colId xmlns:a16="http://schemas.microsoft.com/office/drawing/2014/main" val="1802293479"/>
                    </a:ext>
                  </a:extLst>
                </a:gridCol>
                <a:gridCol w="753150">
                  <a:extLst>
                    <a:ext uri="{9D8B030D-6E8A-4147-A177-3AD203B41FA5}">
                      <a16:colId xmlns:a16="http://schemas.microsoft.com/office/drawing/2014/main" val="2880942688"/>
                    </a:ext>
                  </a:extLst>
                </a:gridCol>
                <a:gridCol w="788757">
                  <a:extLst>
                    <a:ext uri="{9D8B030D-6E8A-4147-A177-3AD203B41FA5}">
                      <a16:colId xmlns:a16="http://schemas.microsoft.com/office/drawing/2014/main" val="77959784"/>
                    </a:ext>
                  </a:extLst>
                </a:gridCol>
                <a:gridCol w="650929">
                  <a:extLst>
                    <a:ext uri="{9D8B030D-6E8A-4147-A177-3AD203B41FA5}">
                      <a16:colId xmlns:a16="http://schemas.microsoft.com/office/drawing/2014/main" val="3739768754"/>
                    </a:ext>
                  </a:extLst>
                </a:gridCol>
              </a:tblGrid>
              <a:tr h="44545">
                <a:tc>
                  <a:txBody>
                    <a:bodyPr/>
                    <a:lstStyle/>
                    <a:p>
                      <a:pPr algn="r" fontAlgn="b"/>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YEARS</a:t>
                      </a:r>
                      <a:endParaRPr lang="en-US" sz="1400" b="1" i="0" u="none" strike="noStrike">
                        <a:solidFill>
                          <a:schemeClr val="bg1"/>
                        </a:solidFill>
                        <a:effectLst/>
                        <a:latin typeface="Avenir Next" panose="020B0503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METRIC TONS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pic>
        <p:nvPicPr>
          <p:cNvPr id="7180" name="Picture 7179" descr="A graph of growth in chile&#10;&#10;AI-generated content may be incorrect.">
            <a:extLst>
              <a:ext uri="{FF2B5EF4-FFF2-40B4-BE49-F238E27FC236}">
                <a16:creationId xmlns:a16="http://schemas.microsoft.com/office/drawing/2014/main" id="{EB1D7F71-E770-8FF4-5920-6A16A11268E5}"/>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25687501" y="2127533"/>
            <a:ext cx="17230109" cy="6501064"/>
          </a:xfrm>
          <a:prstGeom prst="rect">
            <a:avLst/>
          </a:prstGeom>
        </p:spPr>
      </p:pic>
      <p:pic>
        <p:nvPicPr>
          <p:cNvPr id="10242" name="Picture 2" descr="Flag of Moldova | History, Design &amp; Meaning | Britannica">
            <a:extLst>
              <a:ext uri="{FF2B5EF4-FFF2-40B4-BE49-F238E27FC236}">
                <a16:creationId xmlns:a16="http://schemas.microsoft.com/office/drawing/2014/main" id="{F9C6F254-7E08-D82C-8804-5ED9E96161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83"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2" name="Presenter">
            <a:extLst>
              <a:ext uri="{FF2B5EF4-FFF2-40B4-BE49-F238E27FC236}">
                <a16:creationId xmlns:a16="http://schemas.microsoft.com/office/drawing/2014/main" id="{6B9C837A-6FC8-345F-0837-BD0FC4637DE0}"/>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5" name="Presenter">
            <a:extLst>
              <a:ext uri="{FF2B5EF4-FFF2-40B4-BE49-F238E27FC236}">
                <a16:creationId xmlns:a16="http://schemas.microsoft.com/office/drawing/2014/main" id="{F23AB2C3-0FCD-116D-476C-006DFB3B5ABD}"/>
              </a:ext>
            </a:extLst>
          </p:cNvPr>
          <p:cNvSpPr txBox="1"/>
          <p:nvPr/>
        </p:nvSpPr>
        <p:spPr>
          <a:xfrm>
            <a:off x="480372"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Status</a:t>
            </a:r>
            <a:endParaRPr lang="en-US" sz="1800" spc="550" dirty="0">
              <a:solidFill>
                <a:schemeClr val="bg1"/>
              </a:solidFill>
              <a:latin typeface="Avenir Next Medium" panose="020B0503020202020204" pitchFamily="34" charset="0"/>
            </a:endParaRPr>
          </a:p>
        </p:txBody>
      </p:sp>
      <p:sp>
        <p:nvSpPr>
          <p:cNvPr id="6" name="Presenter">
            <a:extLst>
              <a:ext uri="{FF2B5EF4-FFF2-40B4-BE49-F238E27FC236}">
                <a16:creationId xmlns:a16="http://schemas.microsoft.com/office/drawing/2014/main" id="{8ACED025-22A2-2666-F8B3-2D3826DA5B38}"/>
              </a:ext>
            </a:extLst>
          </p:cNvPr>
          <p:cNvSpPr txBox="1"/>
          <p:nvPr/>
        </p:nvSpPr>
        <p:spPr>
          <a:xfrm>
            <a:off x="-1848281" y="3259219"/>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graphicFrame>
        <p:nvGraphicFramePr>
          <p:cNvPr id="31" name="Table 30">
            <a:extLst>
              <a:ext uri="{FF2B5EF4-FFF2-40B4-BE49-F238E27FC236}">
                <a16:creationId xmlns:a16="http://schemas.microsoft.com/office/drawing/2014/main" id="{C120DE6A-AC5C-1C9A-0EC0-1E8DC10F79E0}"/>
              </a:ext>
            </a:extLst>
          </p:cNvPr>
          <p:cNvGraphicFramePr>
            <a:graphicFrameLocks noGrp="1"/>
          </p:cNvGraphicFramePr>
          <p:nvPr/>
        </p:nvGraphicFramePr>
        <p:xfrm>
          <a:off x="25115344" y="6311268"/>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548845611"/>
                    </a:ext>
                  </a:extLst>
                </a:gridCol>
                <a:gridCol w="837376">
                  <a:extLst>
                    <a:ext uri="{9D8B030D-6E8A-4147-A177-3AD203B41FA5}">
                      <a16:colId xmlns:a16="http://schemas.microsoft.com/office/drawing/2014/main" val="4112789432"/>
                    </a:ext>
                  </a:extLst>
                </a:gridCol>
                <a:gridCol w="837376">
                  <a:extLst>
                    <a:ext uri="{9D8B030D-6E8A-4147-A177-3AD203B41FA5}">
                      <a16:colId xmlns:a16="http://schemas.microsoft.com/office/drawing/2014/main" val="560511807"/>
                    </a:ext>
                  </a:extLst>
                </a:gridCol>
                <a:gridCol w="837376">
                  <a:extLst>
                    <a:ext uri="{9D8B030D-6E8A-4147-A177-3AD203B41FA5}">
                      <a16:colId xmlns:a16="http://schemas.microsoft.com/office/drawing/2014/main" val="1652216274"/>
                    </a:ext>
                  </a:extLst>
                </a:gridCol>
                <a:gridCol w="837376">
                  <a:extLst>
                    <a:ext uri="{9D8B030D-6E8A-4147-A177-3AD203B41FA5}">
                      <a16:colId xmlns:a16="http://schemas.microsoft.com/office/drawing/2014/main" val="1813111352"/>
                    </a:ext>
                  </a:extLst>
                </a:gridCol>
                <a:gridCol w="837376">
                  <a:extLst>
                    <a:ext uri="{9D8B030D-6E8A-4147-A177-3AD203B41FA5}">
                      <a16:colId xmlns:a16="http://schemas.microsoft.com/office/drawing/2014/main" val="783191426"/>
                    </a:ext>
                  </a:extLst>
                </a:gridCol>
                <a:gridCol w="837376">
                  <a:extLst>
                    <a:ext uri="{9D8B030D-6E8A-4147-A177-3AD203B41FA5}">
                      <a16:colId xmlns:a16="http://schemas.microsoft.com/office/drawing/2014/main" val="4176902674"/>
                    </a:ext>
                  </a:extLst>
                </a:gridCol>
                <a:gridCol w="837376">
                  <a:extLst>
                    <a:ext uri="{9D8B030D-6E8A-4147-A177-3AD203B41FA5}">
                      <a16:colId xmlns:a16="http://schemas.microsoft.com/office/drawing/2014/main" val="2318831453"/>
                    </a:ext>
                  </a:extLst>
                </a:gridCol>
                <a:gridCol w="837376">
                  <a:extLst>
                    <a:ext uri="{9D8B030D-6E8A-4147-A177-3AD203B41FA5}">
                      <a16:colId xmlns:a16="http://schemas.microsoft.com/office/drawing/2014/main" val="827594505"/>
                    </a:ext>
                  </a:extLst>
                </a:gridCol>
                <a:gridCol w="837376">
                  <a:extLst>
                    <a:ext uri="{9D8B030D-6E8A-4147-A177-3AD203B41FA5}">
                      <a16:colId xmlns:a16="http://schemas.microsoft.com/office/drawing/2014/main" val="328051899"/>
                    </a:ext>
                  </a:extLst>
                </a:gridCol>
                <a:gridCol w="837376">
                  <a:extLst>
                    <a:ext uri="{9D8B030D-6E8A-4147-A177-3AD203B41FA5}">
                      <a16:colId xmlns:a16="http://schemas.microsoft.com/office/drawing/2014/main" val="72101796"/>
                    </a:ext>
                  </a:extLst>
                </a:gridCol>
                <a:gridCol w="837376">
                  <a:extLst>
                    <a:ext uri="{9D8B030D-6E8A-4147-A177-3AD203B41FA5}">
                      <a16:colId xmlns:a16="http://schemas.microsoft.com/office/drawing/2014/main" val="3459792731"/>
                    </a:ext>
                  </a:extLst>
                </a:gridCol>
                <a:gridCol w="837376">
                  <a:extLst>
                    <a:ext uri="{9D8B030D-6E8A-4147-A177-3AD203B41FA5}">
                      <a16:colId xmlns:a16="http://schemas.microsoft.com/office/drawing/2014/main" val="3370713038"/>
                    </a:ext>
                  </a:extLst>
                </a:gridCol>
                <a:gridCol w="837376">
                  <a:extLst>
                    <a:ext uri="{9D8B030D-6E8A-4147-A177-3AD203B41FA5}">
                      <a16:colId xmlns:a16="http://schemas.microsoft.com/office/drawing/2014/main" val="3533184545"/>
                    </a:ext>
                  </a:extLst>
                </a:gridCol>
                <a:gridCol w="837376">
                  <a:extLst>
                    <a:ext uri="{9D8B030D-6E8A-4147-A177-3AD203B41FA5}">
                      <a16:colId xmlns:a16="http://schemas.microsoft.com/office/drawing/2014/main" val="2858446165"/>
                    </a:ext>
                  </a:extLst>
                </a:gridCol>
                <a:gridCol w="837376">
                  <a:extLst>
                    <a:ext uri="{9D8B030D-6E8A-4147-A177-3AD203B41FA5}">
                      <a16:colId xmlns:a16="http://schemas.microsoft.com/office/drawing/2014/main" val="1588834977"/>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13,742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9,829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11,583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9,062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12,688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13,115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11,036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18,520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18,247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17,706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14,669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20,590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graphicFrame>
        <p:nvGraphicFramePr>
          <p:cNvPr id="32" name="Table 31">
            <a:extLst>
              <a:ext uri="{FF2B5EF4-FFF2-40B4-BE49-F238E27FC236}">
                <a16:creationId xmlns:a16="http://schemas.microsoft.com/office/drawing/2014/main" id="{D38A2849-0EFA-9DCD-8D16-B92231F2AD05}"/>
              </a:ext>
            </a:extLst>
          </p:cNvPr>
          <p:cNvGraphicFramePr>
            <a:graphicFrameLocks noGrp="1"/>
          </p:cNvGraphicFramePr>
          <p:nvPr/>
        </p:nvGraphicFramePr>
        <p:xfrm>
          <a:off x="-16182976" y="4864304"/>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674419101"/>
                    </a:ext>
                  </a:extLst>
                </a:gridCol>
                <a:gridCol w="837376">
                  <a:extLst>
                    <a:ext uri="{9D8B030D-6E8A-4147-A177-3AD203B41FA5}">
                      <a16:colId xmlns:a16="http://schemas.microsoft.com/office/drawing/2014/main" val="2385083303"/>
                    </a:ext>
                  </a:extLst>
                </a:gridCol>
                <a:gridCol w="837376">
                  <a:extLst>
                    <a:ext uri="{9D8B030D-6E8A-4147-A177-3AD203B41FA5}">
                      <a16:colId xmlns:a16="http://schemas.microsoft.com/office/drawing/2014/main" val="881614518"/>
                    </a:ext>
                  </a:extLst>
                </a:gridCol>
                <a:gridCol w="837376">
                  <a:extLst>
                    <a:ext uri="{9D8B030D-6E8A-4147-A177-3AD203B41FA5}">
                      <a16:colId xmlns:a16="http://schemas.microsoft.com/office/drawing/2014/main" val="3442856246"/>
                    </a:ext>
                  </a:extLst>
                </a:gridCol>
                <a:gridCol w="837376">
                  <a:extLst>
                    <a:ext uri="{9D8B030D-6E8A-4147-A177-3AD203B41FA5}">
                      <a16:colId xmlns:a16="http://schemas.microsoft.com/office/drawing/2014/main" val="3953194689"/>
                    </a:ext>
                  </a:extLst>
                </a:gridCol>
                <a:gridCol w="837376">
                  <a:extLst>
                    <a:ext uri="{9D8B030D-6E8A-4147-A177-3AD203B41FA5}">
                      <a16:colId xmlns:a16="http://schemas.microsoft.com/office/drawing/2014/main" val="1950487457"/>
                    </a:ext>
                  </a:extLst>
                </a:gridCol>
                <a:gridCol w="837376">
                  <a:extLst>
                    <a:ext uri="{9D8B030D-6E8A-4147-A177-3AD203B41FA5}">
                      <a16:colId xmlns:a16="http://schemas.microsoft.com/office/drawing/2014/main" val="3053953026"/>
                    </a:ext>
                  </a:extLst>
                </a:gridCol>
                <a:gridCol w="837376">
                  <a:extLst>
                    <a:ext uri="{9D8B030D-6E8A-4147-A177-3AD203B41FA5}">
                      <a16:colId xmlns:a16="http://schemas.microsoft.com/office/drawing/2014/main" val="528411161"/>
                    </a:ext>
                  </a:extLst>
                </a:gridCol>
                <a:gridCol w="837376">
                  <a:extLst>
                    <a:ext uri="{9D8B030D-6E8A-4147-A177-3AD203B41FA5}">
                      <a16:colId xmlns:a16="http://schemas.microsoft.com/office/drawing/2014/main" val="3490677614"/>
                    </a:ext>
                  </a:extLst>
                </a:gridCol>
                <a:gridCol w="837376">
                  <a:extLst>
                    <a:ext uri="{9D8B030D-6E8A-4147-A177-3AD203B41FA5}">
                      <a16:colId xmlns:a16="http://schemas.microsoft.com/office/drawing/2014/main" val="4070729832"/>
                    </a:ext>
                  </a:extLst>
                </a:gridCol>
                <a:gridCol w="837376">
                  <a:extLst>
                    <a:ext uri="{9D8B030D-6E8A-4147-A177-3AD203B41FA5}">
                      <a16:colId xmlns:a16="http://schemas.microsoft.com/office/drawing/2014/main" val="4204451540"/>
                    </a:ext>
                  </a:extLst>
                </a:gridCol>
                <a:gridCol w="837376">
                  <a:extLst>
                    <a:ext uri="{9D8B030D-6E8A-4147-A177-3AD203B41FA5}">
                      <a16:colId xmlns:a16="http://schemas.microsoft.com/office/drawing/2014/main" val="2079113722"/>
                    </a:ext>
                  </a:extLst>
                </a:gridCol>
                <a:gridCol w="837376">
                  <a:extLst>
                    <a:ext uri="{9D8B030D-6E8A-4147-A177-3AD203B41FA5}">
                      <a16:colId xmlns:a16="http://schemas.microsoft.com/office/drawing/2014/main" val="431921168"/>
                    </a:ext>
                  </a:extLst>
                </a:gridCol>
                <a:gridCol w="837376">
                  <a:extLst>
                    <a:ext uri="{9D8B030D-6E8A-4147-A177-3AD203B41FA5}">
                      <a16:colId xmlns:a16="http://schemas.microsoft.com/office/drawing/2014/main" val="1828273975"/>
                    </a:ext>
                  </a:extLst>
                </a:gridCol>
                <a:gridCol w="837376">
                  <a:extLst>
                    <a:ext uri="{9D8B030D-6E8A-4147-A177-3AD203B41FA5}">
                      <a16:colId xmlns:a16="http://schemas.microsoft.com/office/drawing/2014/main" val="716672445"/>
                    </a:ext>
                  </a:extLst>
                </a:gridCol>
                <a:gridCol w="837376">
                  <a:extLst>
                    <a:ext uri="{9D8B030D-6E8A-4147-A177-3AD203B41FA5}">
                      <a16:colId xmlns:a16="http://schemas.microsoft.com/office/drawing/2014/main" val="2727016315"/>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11,273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19,800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15,050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7,338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6,303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5,668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10,490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6,530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7,494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17,991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13,369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10,780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10,092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pic>
        <p:nvPicPr>
          <p:cNvPr id="7" name="Picture 6" descr="A blurry image of a colorful box&#10;&#10;Description automatically generated with medium confidence">
            <a:extLst>
              <a:ext uri="{FF2B5EF4-FFF2-40B4-BE49-F238E27FC236}">
                <a16:creationId xmlns:a16="http://schemas.microsoft.com/office/drawing/2014/main" id="{D541E0C3-45BD-1BAF-D746-FEAFE82F344A}"/>
              </a:ext>
            </a:extLst>
          </p:cNvPr>
          <p:cNvPicPr>
            <a:picLocks noChangeAspect="1"/>
          </p:cNvPicPr>
          <p:nvPr/>
        </p:nvPicPr>
        <p:blipFill>
          <a:blip r:embed="rId8"/>
          <a:srcRect l="15596" r="4207"/>
          <a:stretch/>
        </p:blipFill>
        <p:spPr>
          <a:xfrm>
            <a:off x="25362639" y="6654228"/>
            <a:ext cx="18384252" cy="3393482"/>
          </a:xfrm>
          <a:prstGeom prst="rect">
            <a:avLst/>
          </a:prstGeom>
        </p:spPr>
      </p:pic>
      <p:cxnSp>
        <p:nvCxnSpPr>
          <p:cNvPr id="17" name="Straight Connector 16">
            <a:extLst>
              <a:ext uri="{FF2B5EF4-FFF2-40B4-BE49-F238E27FC236}">
                <a16:creationId xmlns:a16="http://schemas.microsoft.com/office/drawing/2014/main" id="{AEA6E02E-05CD-003B-9FC6-E57C1458DD75}"/>
              </a:ext>
            </a:extLst>
          </p:cNvPr>
          <p:cNvCxnSpPr>
            <a:cxnSpLocks/>
          </p:cNvCxnSpPr>
          <p:nvPr/>
        </p:nvCxnSpPr>
        <p:spPr>
          <a:xfrm>
            <a:off x="25044792" y="10478054"/>
            <a:ext cx="17440751" cy="0"/>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1228A5F-ABC4-98E4-4F1E-85B237C9617F}"/>
              </a:ext>
            </a:extLst>
          </p:cNvPr>
          <p:cNvSpPr txBox="1"/>
          <p:nvPr/>
        </p:nvSpPr>
        <p:spPr>
          <a:xfrm>
            <a:off x="32054442" y="10509840"/>
            <a:ext cx="1710725" cy="646331"/>
          </a:xfrm>
          <a:prstGeom prst="rect">
            <a:avLst/>
          </a:prstGeom>
          <a:noFill/>
        </p:spPr>
        <p:txBody>
          <a:bodyPr wrap="none" rtlCol="0">
            <a:spAutoFit/>
          </a:bodyPr>
          <a:lstStyle/>
          <a:p>
            <a:r>
              <a:rPr lang="en-US" sz="3600">
                <a:solidFill>
                  <a:schemeClr val="bg1"/>
                </a:solidFill>
              </a:rPr>
              <a:t>399.9 m</a:t>
            </a:r>
          </a:p>
        </p:txBody>
      </p:sp>
      <p:cxnSp>
        <p:nvCxnSpPr>
          <p:cNvPr id="19" name="Straight Connector 18">
            <a:extLst>
              <a:ext uri="{FF2B5EF4-FFF2-40B4-BE49-F238E27FC236}">
                <a16:creationId xmlns:a16="http://schemas.microsoft.com/office/drawing/2014/main" id="{A3CBACAE-64EB-4AE3-3800-0F632E632D05}"/>
              </a:ext>
            </a:extLst>
          </p:cNvPr>
          <p:cNvCxnSpPr>
            <a:cxnSpLocks/>
          </p:cNvCxnSpPr>
          <p:nvPr/>
        </p:nvCxnSpPr>
        <p:spPr>
          <a:xfrm>
            <a:off x="24855401" y="6969003"/>
            <a:ext cx="0" cy="3319188"/>
          </a:xfrm>
          <a:prstGeom prst="line">
            <a:avLst/>
          </a:prstGeom>
          <a:ln w="25400">
            <a:solidFill>
              <a:schemeClr val="bg1"/>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2502040-05BA-B8EA-C8F7-4EF6FB672B61}"/>
              </a:ext>
            </a:extLst>
          </p:cNvPr>
          <p:cNvSpPr txBox="1"/>
          <p:nvPr/>
        </p:nvSpPr>
        <p:spPr>
          <a:xfrm>
            <a:off x="24913055" y="8815433"/>
            <a:ext cx="1192955" cy="523220"/>
          </a:xfrm>
          <a:prstGeom prst="rect">
            <a:avLst/>
          </a:prstGeom>
          <a:noFill/>
        </p:spPr>
        <p:txBody>
          <a:bodyPr wrap="none" rtlCol="0">
            <a:spAutoFit/>
          </a:bodyPr>
          <a:lstStyle/>
          <a:p>
            <a:r>
              <a:rPr lang="en-US" sz="2800">
                <a:solidFill>
                  <a:schemeClr val="bg1"/>
                </a:solidFill>
              </a:rPr>
              <a:t>61.3 m</a:t>
            </a:r>
          </a:p>
        </p:txBody>
      </p:sp>
      <p:pic>
        <p:nvPicPr>
          <p:cNvPr id="22" name="Picture 21" descr="A football field with a white circle&#10;&#10;Description automatically generated">
            <a:extLst>
              <a:ext uri="{FF2B5EF4-FFF2-40B4-BE49-F238E27FC236}">
                <a16:creationId xmlns:a16="http://schemas.microsoft.com/office/drawing/2014/main" id="{FC985EEC-51A7-22A0-7195-586D73CE776B}"/>
              </a:ext>
            </a:extLst>
          </p:cNvPr>
          <p:cNvPicPr>
            <a:picLocks noChangeAspect="1"/>
          </p:cNvPicPr>
          <p:nvPr/>
        </p:nvPicPr>
        <p:blipFill>
          <a:blip r:embed="rId9"/>
          <a:stretch>
            <a:fillRect/>
          </a:stretch>
        </p:blipFill>
        <p:spPr>
          <a:xfrm>
            <a:off x="31882161" y="3464088"/>
            <a:ext cx="4117914" cy="2651414"/>
          </a:xfrm>
          <a:prstGeom prst="rect">
            <a:avLst/>
          </a:prstGeom>
          <a:ln w="25400">
            <a:solidFill>
              <a:schemeClr val="bg1"/>
            </a:solidFill>
          </a:ln>
        </p:spPr>
      </p:pic>
      <p:pic>
        <p:nvPicPr>
          <p:cNvPr id="23" name="Picture 22" descr="A football field with a white circle&#10;&#10;Description automatically generated">
            <a:extLst>
              <a:ext uri="{FF2B5EF4-FFF2-40B4-BE49-F238E27FC236}">
                <a16:creationId xmlns:a16="http://schemas.microsoft.com/office/drawing/2014/main" id="{57E51BD9-1F5C-2CB2-586A-E7B4613578E1}"/>
              </a:ext>
            </a:extLst>
          </p:cNvPr>
          <p:cNvPicPr>
            <a:picLocks noChangeAspect="1"/>
          </p:cNvPicPr>
          <p:nvPr/>
        </p:nvPicPr>
        <p:blipFill>
          <a:blip r:embed="rId9"/>
          <a:stretch>
            <a:fillRect/>
          </a:stretch>
        </p:blipFill>
        <p:spPr>
          <a:xfrm>
            <a:off x="41687934" y="3593070"/>
            <a:ext cx="4117914" cy="2651414"/>
          </a:xfrm>
          <a:prstGeom prst="rect">
            <a:avLst/>
          </a:prstGeom>
          <a:ln w="25400">
            <a:solidFill>
              <a:schemeClr val="bg1"/>
            </a:solidFill>
          </a:ln>
        </p:spPr>
      </p:pic>
      <p:pic>
        <p:nvPicPr>
          <p:cNvPr id="24" name="Picture 23" descr="A football field with a white circle&#10;&#10;Description automatically generated">
            <a:extLst>
              <a:ext uri="{FF2B5EF4-FFF2-40B4-BE49-F238E27FC236}">
                <a16:creationId xmlns:a16="http://schemas.microsoft.com/office/drawing/2014/main" id="{4B3ECF36-737D-8937-581B-8396A37902BF}"/>
              </a:ext>
            </a:extLst>
          </p:cNvPr>
          <p:cNvPicPr>
            <a:picLocks noChangeAspect="1"/>
          </p:cNvPicPr>
          <p:nvPr/>
        </p:nvPicPr>
        <p:blipFill>
          <a:blip r:embed="rId9"/>
          <a:stretch>
            <a:fillRect/>
          </a:stretch>
        </p:blipFill>
        <p:spPr>
          <a:xfrm>
            <a:off x="47894346" y="3330287"/>
            <a:ext cx="4117914" cy="2651414"/>
          </a:xfrm>
          <a:prstGeom prst="rect">
            <a:avLst/>
          </a:prstGeom>
          <a:ln w="25400">
            <a:solidFill>
              <a:schemeClr val="bg1"/>
            </a:solidFill>
          </a:ln>
        </p:spPr>
      </p:pic>
      <p:pic>
        <p:nvPicPr>
          <p:cNvPr id="25" name="Picture 24" descr="A football field with a white circle&#10;&#10;Description automatically generated">
            <a:extLst>
              <a:ext uri="{FF2B5EF4-FFF2-40B4-BE49-F238E27FC236}">
                <a16:creationId xmlns:a16="http://schemas.microsoft.com/office/drawing/2014/main" id="{D1B7333B-D082-82F8-E6D6-DC45DA478455}"/>
              </a:ext>
            </a:extLst>
          </p:cNvPr>
          <p:cNvPicPr>
            <a:picLocks noChangeAspect="1"/>
          </p:cNvPicPr>
          <p:nvPr/>
        </p:nvPicPr>
        <p:blipFill>
          <a:blip r:embed="rId9"/>
          <a:stretch>
            <a:fillRect/>
          </a:stretch>
        </p:blipFill>
        <p:spPr>
          <a:xfrm>
            <a:off x="61106910" y="3350490"/>
            <a:ext cx="4117914" cy="2651414"/>
          </a:xfrm>
          <a:prstGeom prst="rect">
            <a:avLst/>
          </a:prstGeom>
          <a:ln w="25400">
            <a:solidFill>
              <a:schemeClr val="bg1"/>
            </a:solidFill>
          </a:ln>
        </p:spPr>
      </p:pic>
      <p:sp>
        <p:nvSpPr>
          <p:cNvPr id="42" name="AutoShape 4" descr="Shipping Container; Orange Images | Free Photos, PNG Stickers, Wallpapers &amp;  Backgrounds - rawpixel">
            <a:extLst>
              <a:ext uri="{FF2B5EF4-FFF2-40B4-BE49-F238E27FC236}">
                <a16:creationId xmlns:a16="http://schemas.microsoft.com/office/drawing/2014/main" id="{3B82C96D-BD76-D98F-8911-7612193E1DEA}"/>
              </a:ext>
            </a:extLst>
          </p:cNvPr>
          <p:cNvSpPr>
            <a:spLocks noChangeAspect="1" noChangeArrowheads="1"/>
          </p:cNvSpPr>
          <p:nvPr/>
        </p:nvSpPr>
        <p:spPr bwMode="auto">
          <a:xfrm>
            <a:off x="11338372" y="64817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87" name="TextBox 7186">
            <a:extLst>
              <a:ext uri="{FF2B5EF4-FFF2-40B4-BE49-F238E27FC236}">
                <a16:creationId xmlns:a16="http://schemas.microsoft.com/office/drawing/2014/main" id="{C22EECB0-0BB0-0C3F-209F-7C225F7DCC3E}"/>
              </a:ext>
            </a:extLst>
          </p:cNvPr>
          <p:cNvSpPr txBox="1"/>
          <p:nvPr/>
        </p:nvSpPr>
        <p:spPr>
          <a:xfrm>
            <a:off x="-3286608" y="11220677"/>
            <a:ext cx="2616294" cy="276999"/>
          </a:xfrm>
          <a:prstGeom prst="rect">
            <a:avLst/>
          </a:prstGeom>
          <a:noFill/>
        </p:spPr>
        <p:txBody>
          <a:bodyPr wrap="none" rtlCol="0">
            <a:spAutoFit/>
          </a:bodyPr>
          <a:lstStyle/>
          <a:p>
            <a:r>
              <a:rPr lang="en-US" sz="1200">
                <a:solidFill>
                  <a:schemeClr val="bg1"/>
                </a:solidFill>
                <a:latin typeface="Helvetica" pitchFamily="2" charset="0"/>
              </a:rPr>
              <a:t>Largest 2 importers </a:t>
            </a:r>
            <a:r>
              <a:rPr lang="en-US" sz="1200" b="1">
                <a:solidFill>
                  <a:schemeClr val="bg1"/>
                </a:solidFill>
                <a:latin typeface="Helvetica" pitchFamily="2" charset="0"/>
              </a:rPr>
              <a:t>EU and Turkey</a:t>
            </a:r>
          </a:p>
        </p:txBody>
      </p:sp>
      <p:sp>
        <p:nvSpPr>
          <p:cNvPr id="7188" name="TextBox 7187">
            <a:extLst>
              <a:ext uri="{FF2B5EF4-FFF2-40B4-BE49-F238E27FC236}">
                <a16:creationId xmlns:a16="http://schemas.microsoft.com/office/drawing/2014/main" id="{EDC6722C-EEB4-45C5-43E0-A6E6D1A31A13}"/>
              </a:ext>
            </a:extLst>
          </p:cNvPr>
          <p:cNvSpPr txBox="1"/>
          <p:nvPr/>
        </p:nvSpPr>
        <p:spPr>
          <a:xfrm>
            <a:off x="-3286608" y="11401714"/>
            <a:ext cx="2667718" cy="276999"/>
          </a:xfrm>
          <a:prstGeom prst="rect">
            <a:avLst/>
          </a:prstGeom>
          <a:noFill/>
        </p:spPr>
        <p:txBody>
          <a:bodyPr wrap="none" rtlCol="0">
            <a:spAutoFit/>
          </a:bodyPr>
          <a:lstStyle/>
          <a:p>
            <a:r>
              <a:rPr lang="en-US" sz="1200">
                <a:solidFill>
                  <a:schemeClr val="bg1"/>
                </a:solidFill>
                <a:latin typeface="Helvetica" pitchFamily="2" charset="0"/>
              </a:rPr>
              <a:t>Covers 40 % of global export market</a:t>
            </a:r>
          </a:p>
        </p:txBody>
      </p:sp>
      <p:sp>
        <p:nvSpPr>
          <p:cNvPr id="7194" name="Rounded Rectangle 7193">
            <a:extLst>
              <a:ext uri="{FF2B5EF4-FFF2-40B4-BE49-F238E27FC236}">
                <a16:creationId xmlns:a16="http://schemas.microsoft.com/office/drawing/2014/main" id="{3B736D22-52B8-4D0C-63DF-E9CE3376F660}"/>
              </a:ext>
            </a:extLst>
          </p:cNvPr>
          <p:cNvSpPr/>
          <p:nvPr/>
        </p:nvSpPr>
        <p:spPr>
          <a:xfrm>
            <a:off x="-2069054" y="12149565"/>
            <a:ext cx="1280883" cy="694499"/>
          </a:xfrm>
          <a:prstGeom prst="roundRect">
            <a:avLst>
              <a:gd name="adj" fmla="val 8058"/>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8" name="Rectangle 7177">
            <a:extLst>
              <a:ext uri="{FF2B5EF4-FFF2-40B4-BE49-F238E27FC236}">
                <a16:creationId xmlns:a16="http://schemas.microsoft.com/office/drawing/2014/main" id="{CF028833-4D32-C978-FF9D-766A57A84EF9}"/>
              </a:ext>
            </a:extLst>
          </p:cNvPr>
          <p:cNvSpPr/>
          <p:nvPr/>
        </p:nvSpPr>
        <p:spPr>
          <a:xfrm>
            <a:off x="633187" y="928306"/>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8" name="TextBox 27">
            <a:extLst>
              <a:ext uri="{FF2B5EF4-FFF2-40B4-BE49-F238E27FC236}">
                <a16:creationId xmlns:a16="http://schemas.microsoft.com/office/drawing/2014/main" id="{54E821BF-AB7F-C8E9-1B51-1EE483C51DF6}"/>
              </a:ext>
            </a:extLst>
          </p:cNvPr>
          <p:cNvSpPr txBox="1"/>
          <p:nvPr/>
        </p:nvSpPr>
        <p:spPr>
          <a:xfrm>
            <a:off x="2600897" y="1867043"/>
            <a:ext cx="1131658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Based on our analisys of the current production and export figures, and our observation on orchards we have seen, realistic goals for Moldovan Walnut Industry are:</a:t>
            </a:r>
            <a:endParaRPr kumimoji="0" lang="en-US" sz="2400" b="0" i="0" u="none" strike="noStrike" cap="none" spc="0" normalizeH="0" baseline="0">
              <a:ln>
                <a:noFill/>
              </a:ln>
              <a:solidFill>
                <a:schemeClr val="bg1"/>
              </a:solidFill>
              <a:effectLst/>
              <a:uFillTx/>
              <a:latin typeface="Graphik Light"/>
              <a:ea typeface="Graphik Light"/>
              <a:cs typeface="Graphik Light"/>
              <a:sym typeface="Graphik Light"/>
            </a:endParaRPr>
          </a:p>
        </p:txBody>
      </p:sp>
      <p:sp>
        <p:nvSpPr>
          <p:cNvPr id="29" name="TextBox 28">
            <a:extLst>
              <a:ext uri="{FF2B5EF4-FFF2-40B4-BE49-F238E27FC236}">
                <a16:creationId xmlns:a16="http://schemas.microsoft.com/office/drawing/2014/main" id="{06B5E2F6-37F6-B2A0-67A2-6FFA6DBE6E47}"/>
              </a:ext>
            </a:extLst>
          </p:cNvPr>
          <p:cNvSpPr txBox="1"/>
          <p:nvPr/>
        </p:nvSpPr>
        <p:spPr>
          <a:xfrm>
            <a:off x="6672136" y="3645666"/>
            <a:ext cx="265938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chemeClr val="bg1"/>
                </a:solidFill>
              </a:rPr>
              <a:t>40,000 - 60,000 tons</a:t>
            </a:r>
            <a:endParaRPr kumimoji="0" lang="en-US" sz="2400" b="0" i="0" u="none" strike="noStrike" cap="none" spc="0" normalizeH="0" baseline="0">
              <a:ln>
                <a:noFill/>
              </a:ln>
              <a:solidFill>
                <a:schemeClr val="bg1"/>
              </a:solidFill>
              <a:effectLst/>
              <a:uFillTx/>
              <a:sym typeface="Graphik Light"/>
            </a:endParaRPr>
          </a:p>
        </p:txBody>
      </p:sp>
      <p:sp>
        <p:nvSpPr>
          <p:cNvPr id="41" name="TextBox 40">
            <a:extLst>
              <a:ext uri="{FF2B5EF4-FFF2-40B4-BE49-F238E27FC236}">
                <a16:creationId xmlns:a16="http://schemas.microsoft.com/office/drawing/2014/main" id="{5B8D8B76-59BD-8956-1A1E-4E0C4B19626A}"/>
              </a:ext>
            </a:extLst>
          </p:cNvPr>
          <p:cNvSpPr txBox="1"/>
          <p:nvPr/>
        </p:nvSpPr>
        <p:spPr>
          <a:xfrm>
            <a:off x="2762747" y="5419619"/>
            <a:ext cx="5623464" cy="830997"/>
          </a:xfrm>
          <a:prstGeom prst="rect">
            <a:avLst/>
          </a:prstGeom>
          <a:noFill/>
        </p:spPr>
        <p:txBody>
          <a:bodyPr wrap="square" rtlCol="0">
            <a:spAutoFit/>
          </a:bodyPr>
          <a:lstStyle/>
          <a:p>
            <a:r>
              <a:rPr lang="en-US" sz="2400">
                <a:solidFill>
                  <a:schemeClr val="bg1"/>
                </a:solidFill>
                <a:latin typeface="Avenir Next Medium" panose="020B0503020202020204" pitchFamily="34" charset="0"/>
              </a:rPr>
              <a:t>What are the strategic priorities to reach these goals:</a:t>
            </a:r>
          </a:p>
        </p:txBody>
      </p:sp>
      <p:sp>
        <p:nvSpPr>
          <p:cNvPr id="43" name="!!P">
            <a:extLst>
              <a:ext uri="{FF2B5EF4-FFF2-40B4-BE49-F238E27FC236}">
                <a16:creationId xmlns:a16="http://schemas.microsoft.com/office/drawing/2014/main" id="{BE487EA1-A7E1-AC5D-4665-0ECA6BEE5C84}"/>
              </a:ext>
            </a:extLst>
          </p:cNvPr>
          <p:cNvSpPr txBox="1"/>
          <p:nvPr/>
        </p:nvSpPr>
        <p:spPr>
          <a:xfrm>
            <a:off x="2778603" y="7256210"/>
            <a:ext cx="3181728" cy="461665"/>
          </a:xfrm>
          <a:prstGeom prst="rect">
            <a:avLst/>
          </a:prstGeom>
          <a:noFill/>
        </p:spPr>
        <p:txBody>
          <a:bodyPr wrap="square" rtlCol="0">
            <a:spAutoFit/>
          </a:bodyPr>
          <a:lstStyle/>
          <a:p>
            <a:r>
              <a:rPr lang="en-US" sz="2400">
                <a:solidFill>
                  <a:schemeClr val="bg1"/>
                </a:solidFill>
                <a:latin typeface="Avenir Next Medium" panose="020B0503020202020204" pitchFamily="34" charset="0"/>
              </a:rPr>
              <a:t>Improve Productivity,</a:t>
            </a:r>
          </a:p>
        </p:txBody>
      </p:sp>
      <p:sp>
        <p:nvSpPr>
          <p:cNvPr id="49" name="!!C">
            <a:extLst>
              <a:ext uri="{FF2B5EF4-FFF2-40B4-BE49-F238E27FC236}">
                <a16:creationId xmlns:a16="http://schemas.microsoft.com/office/drawing/2014/main" id="{4EFB2EEC-9E7F-A3CE-98C5-5F2F4173FE6A}"/>
              </a:ext>
            </a:extLst>
          </p:cNvPr>
          <p:cNvSpPr txBox="1"/>
          <p:nvPr/>
        </p:nvSpPr>
        <p:spPr>
          <a:xfrm>
            <a:off x="15125623" y="7195613"/>
            <a:ext cx="5203125" cy="830997"/>
          </a:xfrm>
          <a:prstGeom prst="rect">
            <a:avLst/>
          </a:prstGeom>
          <a:noFill/>
        </p:spPr>
        <p:txBody>
          <a:bodyPr wrap="square" rtlCol="0">
            <a:spAutoFit/>
          </a:bodyPr>
          <a:lstStyle/>
          <a:p>
            <a:r>
              <a:rPr lang="en-US" sz="2400">
                <a:solidFill>
                  <a:schemeClr val="bg1"/>
                </a:solidFill>
                <a:latin typeface="Avenir Next Medium" panose="020B0503020202020204" pitchFamily="34" charset="0"/>
              </a:rPr>
              <a:t>Improve Cost Competitiveness through Technology </a:t>
            </a:r>
            <a:r>
              <a:rPr lang="en-US" sz="2400">
                <a:solidFill>
                  <a:srgbClr val="FFC002"/>
                </a:solidFill>
                <a:latin typeface="Avenir Next Medium" panose="020B0503020202020204" pitchFamily="34" charset="0"/>
              </a:rPr>
              <a:t>(NOT LABOR)</a:t>
            </a:r>
          </a:p>
        </p:txBody>
      </p:sp>
      <p:sp>
        <p:nvSpPr>
          <p:cNvPr id="50" name="!!Q">
            <a:extLst>
              <a:ext uri="{FF2B5EF4-FFF2-40B4-BE49-F238E27FC236}">
                <a16:creationId xmlns:a16="http://schemas.microsoft.com/office/drawing/2014/main" id="{419889B1-FEB2-B3BA-EFEB-855D62508A86}"/>
              </a:ext>
            </a:extLst>
          </p:cNvPr>
          <p:cNvSpPr txBox="1"/>
          <p:nvPr/>
        </p:nvSpPr>
        <p:spPr>
          <a:xfrm>
            <a:off x="8841381" y="7262810"/>
            <a:ext cx="4657644" cy="830997"/>
          </a:xfrm>
          <a:prstGeom prst="rect">
            <a:avLst/>
          </a:prstGeom>
          <a:noFill/>
        </p:spPr>
        <p:txBody>
          <a:bodyPr wrap="square" rtlCol="0">
            <a:spAutoFit/>
          </a:bodyPr>
          <a:lstStyle/>
          <a:p>
            <a:r>
              <a:rPr lang="en-US" sz="2400">
                <a:solidFill>
                  <a:schemeClr val="bg1"/>
                </a:solidFill>
                <a:latin typeface="Avenir Next Medium" panose="020B0503020202020204" pitchFamily="34" charset="0"/>
              </a:rPr>
              <a:t>Improve Quality  </a:t>
            </a:r>
          </a:p>
          <a:p>
            <a:pPr>
              <a:spcBef>
                <a:spcPts val="0"/>
              </a:spcBef>
            </a:pPr>
            <a:r>
              <a:rPr lang="en-US" sz="2400">
                <a:solidFill>
                  <a:schemeClr val="bg1"/>
                </a:solidFill>
                <a:latin typeface="Avenir Next Medium" panose="020B0503020202020204" pitchFamily="34" charset="0"/>
              </a:rPr>
              <a:t>(</a:t>
            </a:r>
            <a:r>
              <a:rPr lang="en-US" sz="2400">
                <a:solidFill>
                  <a:srgbClr val="FFC002"/>
                </a:solidFill>
                <a:latin typeface="Avenir Next Medium" panose="020B0503020202020204" pitchFamily="34" charset="0"/>
              </a:rPr>
              <a:t>REAL AND CONCEIVED</a:t>
            </a:r>
            <a:r>
              <a:rPr lang="en-US" sz="2400">
                <a:solidFill>
                  <a:schemeClr val="bg1"/>
                </a:solidFill>
                <a:latin typeface="Avenir Next Medium" panose="020B0503020202020204" pitchFamily="34" charset="0"/>
              </a:rPr>
              <a:t>)</a:t>
            </a:r>
          </a:p>
        </p:txBody>
      </p:sp>
      <p:sp>
        <p:nvSpPr>
          <p:cNvPr id="55" name="!!P">
            <a:extLst>
              <a:ext uri="{FF2B5EF4-FFF2-40B4-BE49-F238E27FC236}">
                <a16:creationId xmlns:a16="http://schemas.microsoft.com/office/drawing/2014/main" id="{D1EB9D25-6E82-8A25-A55E-4AB9DFF7B24A}"/>
              </a:ext>
            </a:extLst>
          </p:cNvPr>
          <p:cNvSpPr txBox="1"/>
          <p:nvPr/>
        </p:nvSpPr>
        <p:spPr>
          <a:xfrm>
            <a:off x="2803542" y="8196696"/>
            <a:ext cx="4596520" cy="584775"/>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venir Next Medium" panose="020B0503020202020204" pitchFamily="34" charset="0"/>
              </a:rPr>
              <a:t>Take industry wide initiatives to help improve productivity to 4 tons/ha</a:t>
            </a:r>
          </a:p>
        </p:txBody>
      </p:sp>
      <p:sp>
        <p:nvSpPr>
          <p:cNvPr id="56" name="!!P">
            <a:extLst>
              <a:ext uri="{FF2B5EF4-FFF2-40B4-BE49-F238E27FC236}">
                <a16:creationId xmlns:a16="http://schemas.microsoft.com/office/drawing/2014/main" id="{D0631174-19E4-9F28-1278-B18A5657AB3B}"/>
              </a:ext>
            </a:extLst>
          </p:cNvPr>
          <p:cNvSpPr txBox="1"/>
          <p:nvPr/>
        </p:nvSpPr>
        <p:spPr>
          <a:xfrm>
            <a:off x="2803541" y="8823222"/>
            <a:ext cx="5656247" cy="338554"/>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venir Next Medium" panose="020B0503020202020204" pitchFamily="34" charset="0"/>
              </a:rPr>
              <a:t>Improve fertitagion and irrigation control</a:t>
            </a:r>
          </a:p>
        </p:txBody>
      </p:sp>
      <p:sp>
        <p:nvSpPr>
          <p:cNvPr id="57" name="!!P">
            <a:extLst>
              <a:ext uri="{FF2B5EF4-FFF2-40B4-BE49-F238E27FC236}">
                <a16:creationId xmlns:a16="http://schemas.microsoft.com/office/drawing/2014/main" id="{E8F45113-BFBE-971C-9049-4FD49D812741}"/>
              </a:ext>
            </a:extLst>
          </p:cNvPr>
          <p:cNvSpPr txBox="1"/>
          <p:nvPr/>
        </p:nvSpPr>
        <p:spPr>
          <a:xfrm>
            <a:off x="2803541" y="9233397"/>
            <a:ext cx="5656247" cy="338554"/>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venir Next Medium" panose="020B0503020202020204" pitchFamily="34" charset="0"/>
              </a:rPr>
              <a:t>Pollination</a:t>
            </a:r>
          </a:p>
        </p:txBody>
      </p:sp>
      <p:sp>
        <p:nvSpPr>
          <p:cNvPr id="58" name="!!P">
            <a:extLst>
              <a:ext uri="{FF2B5EF4-FFF2-40B4-BE49-F238E27FC236}">
                <a16:creationId xmlns:a16="http://schemas.microsoft.com/office/drawing/2014/main" id="{94B4EDB1-95D8-69FE-B7F6-FBC1E292D270}"/>
              </a:ext>
            </a:extLst>
          </p:cNvPr>
          <p:cNvSpPr txBox="1"/>
          <p:nvPr/>
        </p:nvSpPr>
        <p:spPr>
          <a:xfrm>
            <a:off x="2803541" y="9638308"/>
            <a:ext cx="5656247" cy="338554"/>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venir Next Medium" panose="020B0503020202020204" pitchFamily="34" charset="0"/>
              </a:rPr>
              <a:t>IPM – Integrated Pest Management</a:t>
            </a:r>
          </a:p>
        </p:txBody>
      </p:sp>
      <p:sp>
        <p:nvSpPr>
          <p:cNvPr id="59" name="!!P">
            <a:extLst>
              <a:ext uri="{FF2B5EF4-FFF2-40B4-BE49-F238E27FC236}">
                <a16:creationId xmlns:a16="http://schemas.microsoft.com/office/drawing/2014/main" id="{07ACF589-71F3-365C-63B9-9DCD9A4FD5D5}"/>
              </a:ext>
            </a:extLst>
          </p:cNvPr>
          <p:cNvSpPr txBox="1"/>
          <p:nvPr/>
        </p:nvSpPr>
        <p:spPr>
          <a:xfrm>
            <a:off x="8841381" y="8202077"/>
            <a:ext cx="3020197" cy="338554"/>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venir Next Medium" panose="020B0503020202020204" pitchFamily="34" charset="0"/>
              </a:rPr>
              <a:t>Standardize varieties</a:t>
            </a:r>
          </a:p>
        </p:txBody>
      </p:sp>
      <p:sp>
        <p:nvSpPr>
          <p:cNvPr id="60" name="!!P">
            <a:extLst>
              <a:ext uri="{FF2B5EF4-FFF2-40B4-BE49-F238E27FC236}">
                <a16:creationId xmlns:a16="http://schemas.microsoft.com/office/drawing/2014/main" id="{0E4022F3-4EB0-E617-E1F9-C9E359173759}"/>
              </a:ext>
            </a:extLst>
          </p:cNvPr>
          <p:cNvSpPr txBox="1"/>
          <p:nvPr/>
        </p:nvSpPr>
        <p:spPr>
          <a:xfrm>
            <a:off x="8841381" y="8737708"/>
            <a:ext cx="3020197" cy="584775"/>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venir Next Medium" panose="020B0503020202020204" pitchFamily="34" charset="0"/>
              </a:rPr>
              <a:t>Faster and earlier harvesting</a:t>
            </a:r>
          </a:p>
        </p:txBody>
      </p:sp>
      <p:sp>
        <p:nvSpPr>
          <p:cNvPr id="61" name="!!P">
            <a:extLst>
              <a:ext uri="{FF2B5EF4-FFF2-40B4-BE49-F238E27FC236}">
                <a16:creationId xmlns:a16="http://schemas.microsoft.com/office/drawing/2014/main" id="{F4DF0856-4B7C-05D4-478C-3768083F2DF1}"/>
              </a:ext>
            </a:extLst>
          </p:cNvPr>
          <p:cNvSpPr txBox="1"/>
          <p:nvPr/>
        </p:nvSpPr>
        <p:spPr>
          <a:xfrm>
            <a:off x="8841381" y="9251670"/>
            <a:ext cx="3847283" cy="584775"/>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venir Next Medium" panose="020B0503020202020204" pitchFamily="34" charset="0"/>
              </a:rPr>
              <a:t>Improve processing, drying, calibration and QA</a:t>
            </a:r>
          </a:p>
        </p:txBody>
      </p:sp>
      <p:sp>
        <p:nvSpPr>
          <p:cNvPr id="62" name="!!P">
            <a:extLst>
              <a:ext uri="{FF2B5EF4-FFF2-40B4-BE49-F238E27FC236}">
                <a16:creationId xmlns:a16="http://schemas.microsoft.com/office/drawing/2014/main" id="{D53054EA-7B51-D3C9-63B3-24945294BB39}"/>
              </a:ext>
            </a:extLst>
          </p:cNvPr>
          <p:cNvSpPr txBox="1"/>
          <p:nvPr/>
        </p:nvSpPr>
        <p:spPr>
          <a:xfrm>
            <a:off x="15104373" y="8184980"/>
            <a:ext cx="3020197" cy="338554"/>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venir Next Medium" panose="020B0503020202020204" pitchFamily="34" charset="0"/>
              </a:rPr>
              <a:t>Improve productivity</a:t>
            </a:r>
          </a:p>
        </p:txBody>
      </p:sp>
      <p:sp>
        <p:nvSpPr>
          <p:cNvPr id="63" name="!!P">
            <a:extLst>
              <a:ext uri="{FF2B5EF4-FFF2-40B4-BE49-F238E27FC236}">
                <a16:creationId xmlns:a16="http://schemas.microsoft.com/office/drawing/2014/main" id="{2CFECAF9-6E4E-D832-A8F1-3CFF766DCC57}"/>
              </a:ext>
            </a:extLst>
          </p:cNvPr>
          <p:cNvSpPr txBox="1"/>
          <p:nvPr/>
        </p:nvSpPr>
        <p:spPr>
          <a:xfrm>
            <a:off x="15104373" y="8730536"/>
            <a:ext cx="4139457" cy="584775"/>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venir Next Medium" panose="020B0503020202020204" pitchFamily="34" charset="0"/>
              </a:rPr>
              <a:t>Use technology to lower energy consumption and labor use</a:t>
            </a:r>
          </a:p>
        </p:txBody>
      </p:sp>
      <p:sp>
        <p:nvSpPr>
          <p:cNvPr id="7168" name="!!P">
            <a:extLst>
              <a:ext uri="{FF2B5EF4-FFF2-40B4-BE49-F238E27FC236}">
                <a16:creationId xmlns:a16="http://schemas.microsoft.com/office/drawing/2014/main" id="{421A5CB6-E1AE-E3CF-BFB9-5C11A45AC223}"/>
              </a:ext>
            </a:extLst>
          </p:cNvPr>
          <p:cNvSpPr txBox="1"/>
          <p:nvPr/>
        </p:nvSpPr>
        <p:spPr>
          <a:xfrm>
            <a:off x="15125623" y="9497891"/>
            <a:ext cx="4929011" cy="338554"/>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venir Next Medium" panose="020B0503020202020204" pitchFamily="34" charset="0"/>
              </a:rPr>
              <a:t>Mechanical harvesting</a:t>
            </a:r>
          </a:p>
        </p:txBody>
      </p:sp>
      <p:sp>
        <p:nvSpPr>
          <p:cNvPr id="7179" name="!!P">
            <a:extLst>
              <a:ext uri="{FF2B5EF4-FFF2-40B4-BE49-F238E27FC236}">
                <a16:creationId xmlns:a16="http://schemas.microsoft.com/office/drawing/2014/main" id="{E1595A10-E82B-F331-6042-EA3A1971A188}"/>
              </a:ext>
            </a:extLst>
          </p:cNvPr>
          <p:cNvSpPr txBox="1"/>
          <p:nvPr/>
        </p:nvSpPr>
        <p:spPr>
          <a:xfrm>
            <a:off x="8841380" y="9949637"/>
            <a:ext cx="3847283" cy="338554"/>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venir Next Medium" panose="020B0503020202020204" pitchFamily="34" charset="0"/>
              </a:rPr>
              <a:t>Introduce Shared Quality Standards</a:t>
            </a:r>
          </a:p>
        </p:txBody>
      </p:sp>
      <p:sp>
        <p:nvSpPr>
          <p:cNvPr id="7181" name="TextBox 7180">
            <a:extLst>
              <a:ext uri="{FF2B5EF4-FFF2-40B4-BE49-F238E27FC236}">
                <a16:creationId xmlns:a16="http://schemas.microsoft.com/office/drawing/2014/main" id="{9F0C8423-AD52-AFDC-E7FE-1107C704DE6A}"/>
              </a:ext>
            </a:extLst>
          </p:cNvPr>
          <p:cNvSpPr txBox="1"/>
          <p:nvPr/>
        </p:nvSpPr>
        <p:spPr>
          <a:xfrm>
            <a:off x="4119589" y="4172919"/>
            <a:ext cx="192606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2400" u="sng">
                <a:solidFill>
                  <a:srgbClr val="FFC002"/>
                </a:solidFill>
              </a:rPr>
              <a:t>NET</a:t>
            </a:r>
            <a:r>
              <a:rPr lang="en-US" sz="2400">
                <a:solidFill>
                  <a:srgbClr val="FFC002"/>
                </a:solidFill>
              </a:rPr>
              <a:t> Exports</a:t>
            </a:r>
            <a:endParaRPr kumimoji="0" lang="en-US" sz="2400" b="0" i="0" u="none" strike="noStrike" cap="none" spc="0" normalizeH="0" baseline="0">
              <a:ln>
                <a:noFill/>
              </a:ln>
              <a:solidFill>
                <a:schemeClr val="bg1"/>
              </a:solidFill>
              <a:effectLst/>
              <a:uFillTx/>
              <a:sym typeface="Graphik Light"/>
            </a:endParaRPr>
          </a:p>
        </p:txBody>
      </p:sp>
      <p:sp>
        <p:nvSpPr>
          <p:cNvPr id="7182" name="TextBox 7181">
            <a:extLst>
              <a:ext uri="{FF2B5EF4-FFF2-40B4-BE49-F238E27FC236}">
                <a16:creationId xmlns:a16="http://schemas.microsoft.com/office/drawing/2014/main" id="{577DB449-834E-9DC6-4DEA-1DEABA8199D8}"/>
              </a:ext>
            </a:extLst>
          </p:cNvPr>
          <p:cNvSpPr txBox="1"/>
          <p:nvPr/>
        </p:nvSpPr>
        <p:spPr>
          <a:xfrm>
            <a:off x="4090130" y="3158014"/>
            <a:ext cx="102592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Criteria</a:t>
            </a:r>
            <a:endParaRPr kumimoji="0" lang="en-US" sz="2400" b="0" i="0" u="none" strike="noStrike" cap="none" spc="0" normalizeH="0" baseline="0">
              <a:ln>
                <a:noFill/>
              </a:ln>
              <a:solidFill>
                <a:schemeClr val="bg1"/>
              </a:solidFill>
              <a:effectLst/>
              <a:uFillTx/>
              <a:sym typeface="Graphik Light"/>
            </a:endParaRPr>
          </a:p>
        </p:txBody>
      </p:sp>
      <p:sp>
        <p:nvSpPr>
          <p:cNvPr id="7183" name="TextBox 7182">
            <a:extLst>
              <a:ext uri="{FF2B5EF4-FFF2-40B4-BE49-F238E27FC236}">
                <a16:creationId xmlns:a16="http://schemas.microsoft.com/office/drawing/2014/main" id="{78702E57-3311-A3D8-3EA4-4FD33C156888}"/>
              </a:ext>
            </a:extLst>
          </p:cNvPr>
          <p:cNvSpPr txBox="1"/>
          <p:nvPr/>
        </p:nvSpPr>
        <p:spPr>
          <a:xfrm>
            <a:off x="10505946" y="4207543"/>
            <a:ext cx="183010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2400">
                <a:solidFill>
                  <a:schemeClr val="bg1"/>
                </a:solidFill>
              </a:rPr>
              <a:t>3-4 years</a:t>
            </a:r>
            <a:endParaRPr kumimoji="0" lang="en-US" sz="2400" b="0" i="0" u="none" strike="noStrike" cap="none" spc="0" normalizeH="0" baseline="0">
              <a:ln>
                <a:noFill/>
              </a:ln>
              <a:solidFill>
                <a:schemeClr val="bg1"/>
              </a:solidFill>
              <a:effectLst/>
              <a:uFillTx/>
              <a:sym typeface="Graphik Light"/>
            </a:endParaRPr>
          </a:p>
        </p:txBody>
      </p:sp>
      <p:sp>
        <p:nvSpPr>
          <p:cNvPr id="7184" name="TextBox 7183">
            <a:extLst>
              <a:ext uri="{FF2B5EF4-FFF2-40B4-BE49-F238E27FC236}">
                <a16:creationId xmlns:a16="http://schemas.microsoft.com/office/drawing/2014/main" id="{E040E9CD-96D3-4371-D10F-292CF2CCBA87}"/>
              </a:ext>
            </a:extLst>
          </p:cNvPr>
          <p:cNvSpPr txBox="1"/>
          <p:nvPr/>
        </p:nvSpPr>
        <p:spPr>
          <a:xfrm>
            <a:off x="4099472" y="3645666"/>
            <a:ext cx="14811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Production</a:t>
            </a:r>
            <a:endParaRPr kumimoji="0" lang="en-US" sz="2400" b="0" i="0" u="none" strike="noStrike" cap="none" spc="0" normalizeH="0" baseline="0">
              <a:ln>
                <a:noFill/>
              </a:ln>
              <a:solidFill>
                <a:schemeClr val="bg1"/>
              </a:solidFill>
              <a:effectLst/>
              <a:uFillTx/>
              <a:sym typeface="Graphik Light"/>
            </a:endParaRPr>
          </a:p>
        </p:txBody>
      </p:sp>
      <p:sp>
        <p:nvSpPr>
          <p:cNvPr id="7185" name="TextBox 7184">
            <a:extLst>
              <a:ext uri="{FF2B5EF4-FFF2-40B4-BE49-F238E27FC236}">
                <a16:creationId xmlns:a16="http://schemas.microsoft.com/office/drawing/2014/main" id="{D75555EF-58B0-16A3-7C99-FCFE1B3069B8}"/>
              </a:ext>
            </a:extLst>
          </p:cNvPr>
          <p:cNvSpPr txBox="1"/>
          <p:nvPr/>
        </p:nvSpPr>
        <p:spPr>
          <a:xfrm>
            <a:off x="6691589" y="3173742"/>
            <a:ext cx="75020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Level</a:t>
            </a:r>
            <a:endParaRPr kumimoji="0" lang="en-US" sz="2400" b="0" i="0" u="none" strike="noStrike" cap="none" spc="0" normalizeH="0" baseline="0">
              <a:ln>
                <a:noFill/>
              </a:ln>
              <a:solidFill>
                <a:schemeClr val="bg1"/>
              </a:solidFill>
              <a:effectLst/>
              <a:uFillTx/>
              <a:sym typeface="Graphik Light"/>
            </a:endParaRPr>
          </a:p>
        </p:txBody>
      </p:sp>
      <p:sp>
        <p:nvSpPr>
          <p:cNvPr id="7186" name="TextBox 7185">
            <a:extLst>
              <a:ext uri="{FF2B5EF4-FFF2-40B4-BE49-F238E27FC236}">
                <a16:creationId xmlns:a16="http://schemas.microsoft.com/office/drawing/2014/main" id="{A754F9FD-7D0B-DA0F-D351-1ACF8ED53C74}"/>
              </a:ext>
            </a:extLst>
          </p:cNvPr>
          <p:cNvSpPr txBox="1"/>
          <p:nvPr/>
        </p:nvSpPr>
        <p:spPr>
          <a:xfrm>
            <a:off x="10524549" y="3180812"/>
            <a:ext cx="91691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Period</a:t>
            </a:r>
            <a:endParaRPr kumimoji="0" lang="en-US" sz="2400" b="0" i="0" u="none" strike="noStrike" cap="none" spc="0" normalizeH="0" baseline="0">
              <a:ln>
                <a:noFill/>
              </a:ln>
              <a:solidFill>
                <a:schemeClr val="bg1"/>
              </a:solidFill>
              <a:effectLst/>
              <a:uFillTx/>
              <a:sym typeface="Graphik Light"/>
            </a:endParaRPr>
          </a:p>
        </p:txBody>
      </p:sp>
      <p:sp>
        <p:nvSpPr>
          <p:cNvPr id="7189" name="TextBox 7188">
            <a:extLst>
              <a:ext uri="{FF2B5EF4-FFF2-40B4-BE49-F238E27FC236}">
                <a16:creationId xmlns:a16="http://schemas.microsoft.com/office/drawing/2014/main" id="{0516533A-7E62-9495-BC59-274B524050E6}"/>
              </a:ext>
            </a:extLst>
          </p:cNvPr>
          <p:cNvSpPr txBox="1"/>
          <p:nvPr/>
        </p:nvSpPr>
        <p:spPr>
          <a:xfrm>
            <a:off x="10505946" y="3641012"/>
            <a:ext cx="138339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chemeClr val="bg1"/>
                </a:solidFill>
              </a:rPr>
              <a:t>6-8 years  </a:t>
            </a:r>
            <a:endParaRPr kumimoji="0" lang="en-US" sz="2400" b="0" i="0" u="none" strike="noStrike" cap="none" spc="0" normalizeH="0" baseline="0">
              <a:ln>
                <a:noFill/>
              </a:ln>
              <a:solidFill>
                <a:schemeClr val="bg1"/>
              </a:solidFill>
              <a:effectLst/>
              <a:uFillTx/>
              <a:sym typeface="Graphik Light"/>
            </a:endParaRPr>
          </a:p>
        </p:txBody>
      </p:sp>
      <p:sp>
        <p:nvSpPr>
          <p:cNvPr id="7190" name="TextBox 7189">
            <a:extLst>
              <a:ext uri="{FF2B5EF4-FFF2-40B4-BE49-F238E27FC236}">
                <a16:creationId xmlns:a16="http://schemas.microsoft.com/office/drawing/2014/main" id="{F35D9236-09C7-72C8-7996-648C59E991F7}"/>
              </a:ext>
            </a:extLst>
          </p:cNvPr>
          <p:cNvSpPr txBox="1"/>
          <p:nvPr/>
        </p:nvSpPr>
        <p:spPr>
          <a:xfrm>
            <a:off x="6632413" y="4204273"/>
            <a:ext cx="157254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chemeClr val="bg1"/>
                </a:solidFill>
              </a:rPr>
              <a:t>35,000 tons</a:t>
            </a:r>
            <a:endParaRPr kumimoji="0" lang="en-US" sz="2400" b="0" i="0" u="none" strike="noStrike" cap="none" spc="0" normalizeH="0" baseline="0">
              <a:ln>
                <a:noFill/>
              </a:ln>
              <a:solidFill>
                <a:schemeClr val="bg1"/>
              </a:solidFill>
              <a:effectLst/>
              <a:uFillTx/>
              <a:sym typeface="Graphik Light"/>
            </a:endParaRPr>
          </a:p>
        </p:txBody>
      </p:sp>
      <p:sp>
        <p:nvSpPr>
          <p:cNvPr id="7192" name="Rounded Rectangle 7191">
            <a:extLst>
              <a:ext uri="{FF2B5EF4-FFF2-40B4-BE49-F238E27FC236}">
                <a16:creationId xmlns:a16="http://schemas.microsoft.com/office/drawing/2014/main" id="{CF0802D1-BBBE-6DD9-6E10-E838BC013628}"/>
              </a:ext>
            </a:extLst>
          </p:cNvPr>
          <p:cNvSpPr/>
          <p:nvPr/>
        </p:nvSpPr>
        <p:spPr>
          <a:xfrm>
            <a:off x="3902574" y="3138773"/>
            <a:ext cx="8170606" cy="1607529"/>
          </a:xfrm>
          <a:prstGeom prst="roundRect">
            <a:avLst>
              <a:gd name="adj" fmla="val 3901"/>
            </a:avLst>
          </a:prstGeom>
          <a:noFill/>
          <a:ln w="12700" cap="flat">
            <a:solidFill>
              <a:srgbClr val="FFC00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Tree>
    <p:extLst>
      <p:ext uri="{BB962C8B-B14F-4D97-AF65-F5344CB8AC3E}">
        <p14:creationId xmlns:p14="http://schemas.microsoft.com/office/powerpoint/2010/main" val="2172635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7182"/>
                                        </p:tgtEl>
                                        <p:attrNameLst>
                                          <p:attrName>style.visibility</p:attrName>
                                        </p:attrNameLst>
                                      </p:cBhvr>
                                      <p:to>
                                        <p:strVal val="visible"/>
                                      </p:to>
                                    </p:set>
                                    <p:animEffect transition="in" filter="fade">
                                      <p:cBhvr>
                                        <p:cTn id="11" dur="1000"/>
                                        <p:tgtEl>
                                          <p:spTgt spid="718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185"/>
                                        </p:tgtEl>
                                        <p:attrNameLst>
                                          <p:attrName>style.visibility</p:attrName>
                                        </p:attrNameLst>
                                      </p:cBhvr>
                                      <p:to>
                                        <p:strVal val="visible"/>
                                      </p:to>
                                    </p:set>
                                    <p:animEffect transition="in" filter="fade">
                                      <p:cBhvr>
                                        <p:cTn id="14" dur="1000"/>
                                        <p:tgtEl>
                                          <p:spTgt spid="718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186"/>
                                        </p:tgtEl>
                                        <p:attrNameLst>
                                          <p:attrName>style.visibility</p:attrName>
                                        </p:attrNameLst>
                                      </p:cBhvr>
                                      <p:to>
                                        <p:strVal val="visible"/>
                                      </p:to>
                                    </p:set>
                                    <p:animEffect transition="in" filter="fade">
                                      <p:cBhvr>
                                        <p:cTn id="17" dur="1000"/>
                                        <p:tgtEl>
                                          <p:spTgt spid="7186"/>
                                        </p:tgtEl>
                                      </p:cBhvr>
                                    </p:animEffect>
                                  </p:childTnLst>
                                </p:cTn>
                              </p:par>
                            </p:childTnLst>
                          </p:cTn>
                        </p:par>
                        <p:par>
                          <p:cTn id="18" fill="hold">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7184"/>
                                        </p:tgtEl>
                                        <p:attrNameLst>
                                          <p:attrName>style.visibility</p:attrName>
                                        </p:attrNameLst>
                                      </p:cBhvr>
                                      <p:to>
                                        <p:strVal val="visible"/>
                                      </p:to>
                                    </p:set>
                                    <p:animEffect transition="in" filter="fade">
                                      <p:cBhvr>
                                        <p:cTn id="21" dur="1000"/>
                                        <p:tgtEl>
                                          <p:spTgt spid="71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189"/>
                                        </p:tgtEl>
                                        <p:attrNameLst>
                                          <p:attrName>style.visibility</p:attrName>
                                        </p:attrNameLst>
                                      </p:cBhvr>
                                      <p:to>
                                        <p:strVal val="visible"/>
                                      </p:to>
                                    </p:set>
                                    <p:animEffect transition="in" filter="fade">
                                      <p:cBhvr>
                                        <p:cTn id="27" dur="1000"/>
                                        <p:tgtEl>
                                          <p:spTgt spid="718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181"/>
                                        </p:tgtEl>
                                        <p:attrNameLst>
                                          <p:attrName>style.visibility</p:attrName>
                                        </p:attrNameLst>
                                      </p:cBhvr>
                                      <p:to>
                                        <p:strVal val="visible"/>
                                      </p:to>
                                    </p:set>
                                    <p:animEffect transition="in" filter="fade">
                                      <p:cBhvr>
                                        <p:cTn id="32" dur="1000"/>
                                        <p:tgtEl>
                                          <p:spTgt spid="718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190"/>
                                        </p:tgtEl>
                                        <p:attrNameLst>
                                          <p:attrName>style.visibility</p:attrName>
                                        </p:attrNameLst>
                                      </p:cBhvr>
                                      <p:to>
                                        <p:strVal val="visible"/>
                                      </p:to>
                                    </p:set>
                                    <p:animEffect transition="in" filter="fade">
                                      <p:cBhvr>
                                        <p:cTn id="35" dur="1000"/>
                                        <p:tgtEl>
                                          <p:spTgt spid="719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183"/>
                                        </p:tgtEl>
                                        <p:attrNameLst>
                                          <p:attrName>style.visibility</p:attrName>
                                        </p:attrNameLst>
                                      </p:cBhvr>
                                      <p:to>
                                        <p:strVal val="visible"/>
                                      </p:to>
                                    </p:set>
                                    <p:animEffect transition="in" filter="fade">
                                      <p:cBhvr>
                                        <p:cTn id="38" dur="1000"/>
                                        <p:tgtEl>
                                          <p:spTgt spid="7183"/>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7192"/>
                                        </p:tgtEl>
                                        <p:attrNameLst>
                                          <p:attrName>style.visibility</p:attrName>
                                        </p:attrNameLst>
                                      </p:cBhvr>
                                      <p:to>
                                        <p:strVal val="visible"/>
                                      </p:to>
                                    </p:set>
                                    <p:animEffect transition="in" filter="wheel(1)">
                                      <p:cBhvr>
                                        <p:cTn id="41" dur="2000"/>
                                        <p:tgtEl>
                                          <p:spTgt spid="719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nodeType="withEffect">
                                  <p:stCondLst>
                                    <p:cond delay="0"/>
                                  </p:stCondLst>
                                  <p:childTnLst>
                                    <p:set>
                                      <p:cBhvr>
                                        <p:cTn id="53" dur="1" fill="hold">
                                          <p:stCondLst>
                                            <p:cond delay="0"/>
                                          </p:stCondLst>
                                        </p:cTn>
                                        <p:tgtEl>
                                          <p:spTgt spid="55">
                                            <p:txEl>
                                              <p:pRg st="0" end="0"/>
                                            </p:txEl>
                                          </p:spTgt>
                                        </p:tgtEl>
                                        <p:attrNameLst>
                                          <p:attrName>style.visibility</p:attrName>
                                        </p:attrNameLst>
                                      </p:cBhvr>
                                      <p:to>
                                        <p:strVal val="visible"/>
                                      </p:to>
                                    </p:set>
                                    <p:animEffect transition="in" filter="fade">
                                      <p:cBhvr>
                                        <p:cTn id="54" dur="1000"/>
                                        <p:tgtEl>
                                          <p:spTgt spid="55">
                                            <p:txEl>
                                              <p:pRg st="0" end="0"/>
                                            </p:txEl>
                                          </p:spTgt>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1000"/>
                                        <p:tgtEl>
                                          <p:spTgt spid="56"/>
                                        </p:tgtEl>
                                      </p:cBhvr>
                                    </p:animEffect>
                                  </p:childTnLst>
                                </p:cTn>
                              </p:par>
                              <p:par>
                                <p:cTn id="58" presetID="10" presetClass="entr" presetSubtype="0" fill="hold" grpId="0" nodeType="withEffect">
                                  <p:stCondLst>
                                    <p:cond delay="200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1000"/>
                                        <p:tgtEl>
                                          <p:spTgt spid="57"/>
                                        </p:tgtEl>
                                      </p:cBhvr>
                                    </p:animEffect>
                                  </p:childTnLst>
                                </p:cTn>
                              </p:par>
                              <p:par>
                                <p:cTn id="61" presetID="10" presetClass="entr" presetSubtype="0" fill="hold" grpId="0" nodeType="withEffect">
                                  <p:stCondLst>
                                    <p:cond delay="300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1000"/>
                                        <p:tgtEl>
                                          <p:spTgt spid="5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500"/>
                                        <p:tgtEl>
                                          <p:spTgt spid="50"/>
                                        </p:tgtEl>
                                      </p:cBhvr>
                                    </p:animEffect>
                                  </p:childTnLst>
                                </p:cTn>
                              </p:par>
                              <p:par>
                                <p:cTn id="69" presetID="10" presetClass="entr" presetSubtype="0" fill="hold" grpId="0" nodeType="withEffect">
                                  <p:stCondLst>
                                    <p:cond delay="200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1000"/>
                                        <p:tgtEl>
                                          <p:spTgt spid="59"/>
                                        </p:tgtEl>
                                      </p:cBhvr>
                                    </p:animEffect>
                                  </p:childTnLst>
                                </p:cTn>
                              </p:par>
                              <p:par>
                                <p:cTn id="72" presetID="10" presetClass="entr" presetSubtype="0" fill="hold" nodeType="withEffect">
                                  <p:stCondLst>
                                    <p:cond delay="3000"/>
                                  </p:stCondLst>
                                  <p:childTnLst>
                                    <p:set>
                                      <p:cBhvr>
                                        <p:cTn id="73" dur="1" fill="hold">
                                          <p:stCondLst>
                                            <p:cond delay="0"/>
                                          </p:stCondLst>
                                        </p:cTn>
                                        <p:tgtEl>
                                          <p:spTgt spid="60">
                                            <p:txEl>
                                              <p:pRg st="0" end="0"/>
                                            </p:txEl>
                                          </p:spTgt>
                                        </p:tgtEl>
                                        <p:attrNameLst>
                                          <p:attrName>style.visibility</p:attrName>
                                        </p:attrNameLst>
                                      </p:cBhvr>
                                      <p:to>
                                        <p:strVal val="visible"/>
                                      </p:to>
                                    </p:set>
                                    <p:animEffect transition="in" filter="fade">
                                      <p:cBhvr>
                                        <p:cTn id="74" dur="1000"/>
                                        <p:tgtEl>
                                          <p:spTgt spid="60">
                                            <p:txEl>
                                              <p:pRg st="0" end="0"/>
                                            </p:txEl>
                                          </p:spTgt>
                                        </p:tgtEl>
                                      </p:cBhvr>
                                    </p:animEffect>
                                  </p:childTnLst>
                                </p:cTn>
                              </p:par>
                              <p:par>
                                <p:cTn id="75" presetID="10" presetClass="entr" presetSubtype="0" fill="hold" grpId="0" nodeType="withEffect">
                                  <p:stCondLst>
                                    <p:cond delay="400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1000"/>
                                        <p:tgtEl>
                                          <p:spTgt spid="61"/>
                                        </p:tgtEl>
                                      </p:cBhvr>
                                    </p:animEffect>
                                  </p:childTnLst>
                                </p:cTn>
                              </p:par>
                              <p:par>
                                <p:cTn id="78" presetID="10" presetClass="entr" presetSubtype="0" fill="hold" grpId="0" nodeType="withEffect">
                                  <p:stCondLst>
                                    <p:cond delay="4000"/>
                                  </p:stCondLst>
                                  <p:childTnLst>
                                    <p:set>
                                      <p:cBhvr>
                                        <p:cTn id="79" dur="1" fill="hold">
                                          <p:stCondLst>
                                            <p:cond delay="0"/>
                                          </p:stCondLst>
                                        </p:cTn>
                                        <p:tgtEl>
                                          <p:spTgt spid="7179"/>
                                        </p:tgtEl>
                                        <p:attrNameLst>
                                          <p:attrName>style.visibility</p:attrName>
                                        </p:attrNameLst>
                                      </p:cBhvr>
                                      <p:to>
                                        <p:strVal val="visible"/>
                                      </p:to>
                                    </p:set>
                                    <p:animEffect transition="in" filter="fade">
                                      <p:cBhvr>
                                        <p:cTn id="80" dur="1000"/>
                                        <p:tgtEl>
                                          <p:spTgt spid="717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500"/>
                                        <p:tgtEl>
                                          <p:spTgt spid="49"/>
                                        </p:tgtEl>
                                      </p:cBhvr>
                                    </p:animEffect>
                                  </p:childTnLst>
                                </p:cTn>
                              </p:par>
                              <p:par>
                                <p:cTn id="86" presetID="10" presetClass="entr" presetSubtype="0" fill="hold" grpId="0" nodeType="withEffect">
                                  <p:stCondLst>
                                    <p:cond delay="2000"/>
                                  </p:stCondLst>
                                  <p:childTnLst>
                                    <p:set>
                                      <p:cBhvr>
                                        <p:cTn id="87" dur="1" fill="hold">
                                          <p:stCondLst>
                                            <p:cond delay="0"/>
                                          </p:stCondLst>
                                        </p:cTn>
                                        <p:tgtEl>
                                          <p:spTgt spid="62"/>
                                        </p:tgtEl>
                                        <p:attrNameLst>
                                          <p:attrName>style.visibility</p:attrName>
                                        </p:attrNameLst>
                                      </p:cBhvr>
                                      <p:to>
                                        <p:strVal val="visible"/>
                                      </p:to>
                                    </p:set>
                                    <p:animEffect transition="in" filter="fade">
                                      <p:cBhvr>
                                        <p:cTn id="88" dur="1000"/>
                                        <p:tgtEl>
                                          <p:spTgt spid="62"/>
                                        </p:tgtEl>
                                      </p:cBhvr>
                                    </p:animEffect>
                                  </p:childTnLst>
                                </p:cTn>
                              </p:par>
                              <p:par>
                                <p:cTn id="89" presetID="10" presetClass="entr" presetSubtype="0" fill="hold" grpId="0" nodeType="withEffect">
                                  <p:stCondLst>
                                    <p:cond delay="300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1000"/>
                                        <p:tgtEl>
                                          <p:spTgt spid="63"/>
                                        </p:tgtEl>
                                      </p:cBhvr>
                                    </p:animEffect>
                                  </p:childTnLst>
                                </p:cTn>
                              </p:par>
                              <p:par>
                                <p:cTn id="92" presetID="10" presetClass="entr" presetSubtype="0" fill="hold" grpId="0" nodeType="withEffect">
                                  <p:stCondLst>
                                    <p:cond delay="4000"/>
                                  </p:stCondLst>
                                  <p:childTnLst>
                                    <p:set>
                                      <p:cBhvr>
                                        <p:cTn id="93" dur="1" fill="hold">
                                          <p:stCondLst>
                                            <p:cond delay="0"/>
                                          </p:stCondLst>
                                        </p:cTn>
                                        <p:tgtEl>
                                          <p:spTgt spid="7168"/>
                                        </p:tgtEl>
                                        <p:attrNameLst>
                                          <p:attrName>style.visibility</p:attrName>
                                        </p:attrNameLst>
                                      </p:cBhvr>
                                      <p:to>
                                        <p:strVal val="visible"/>
                                      </p:to>
                                    </p:set>
                                    <p:animEffect transition="in" filter="fade">
                                      <p:cBhvr>
                                        <p:cTn id="94" dur="1000"/>
                                        <p:tgtEl>
                                          <p:spTgt spid="7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1" grpId="0"/>
      <p:bldP spid="43" grpId="0"/>
      <p:bldP spid="49" grpId="0"/>
      <p:bldP spid="50" grpId="0"/>
      <p:bldP spid="56" grpId="0"/>
      <p:bldP spid="57" grpId="0"/>
      <p:bldP spid="58" grpId="0"/>
      <p:bldP spid="59" grpId="0"/>
      <p:bldP spid="61" grpId="0"/>
      <p:bldP spid="62" grpId="0"/>
      <p:bldP spid="63" grpId="0"/>
      <p:bldP spid="7168" grpId="0"/>
      <p:bldP spid="7179" grpId="0"/>
      <p:bldP spid="7181" grpId="0"/>
      <p:bldP spid="7182" grpId="0"/>
      <p:bldP spid="7183" grpId="0"/>
      <p:bldP spid="7184" grpId="0"/>
      <p:bldP spid="7185" grpId="0"/>
      <p:bldP spid="7186" grpId="0"/>
      <p:bldP spid="7189" grpId="0"/>
      <p:bldP spid="7190" grpId="0"/>
      <p:bldP spid="719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4FAB8-46A7-5CA6-F3D1-B7D2F2706021}"/>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5012A4AF-9DA2-250E-6A0F-630CA70F112F}"/>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FC7049D6-BF3B-EA1D-17D5-A1E021E65470}"/>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8" name="If orchard is set up well it will eliminate many later problems">
            <a:extLst>
              <a:ext uri="{FF2B5EF4-FFF2-40B4-BE49-F238E27FC236}">
                <a16:creationId xmlns:a16="http://schemas.microsoft.com/office/drawing/2014/main" id="{C9D97100-8A94-4541-96E8-434F50FDF0A7}"/>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21" name="If orchard is set up well it will eliminate many later problems">
            <a:extLst>
              <a:ext uri="{FF2B5EF4-FFF2-40B4-BE49-F238E27FC236}">
                <a16:creationId xmlns:a16="http://schemas.microsoft.com/office/drawing/2014/main" id="{0D99FD17-7335-85FD-4A38-44677529E193}"/>
              </a:ext>
            </a:extLst>
          </p:cNvPr>
          <p:cNvSpPr txBox="1">
            <a:spLocks/>
          </p:cNvSpPr>
          <p:nvPr/>
        </p:nvSpPr>
        <p:spPr>
          <a:xfrm>
            <a:off x="3952358" y="5251647"/>
            <a:ext cx="10718455"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sz="2800">
                <a:solidFill>
                  <a:srgbClr val="FFC002"/>
                </a:solidFill>
                <a:latin typeface="Avenir Next Medium" panose="020B0503020202020204" pitchFamily="34" charset="0"/>
              </a:rPr>
              <a:t>DISCLAIMER</a:t>
            </a:r>
            <a:r>
              <a:rPr lang="en-US" i="1">
                <a:solidFill>
                  <a:srgbClr val="FFC002"/>
                </a:solidFill>
                <a:latin typeface="Avenir Next Medium" panose="020B0503020202020204" pitchFamily="34" charset="0"/>
              </a:rPr>
              <a:t>:</a:t>
            </a:r>
          </a:p>
        </p:txBody>
      </p:sp>
      <p:sp>
        <p:nvSpPr>
          <p:cNvPr id="4" name="TextBox 3">
            <a:extLst>
              <a:ext uri="{FF2B5EF4-FFF2-40B4-BE49-F238E27FC236}">
                <a16:creationId xmlns:a16="http://schemas.microsoft.com/office/drawing/2014/main" id="{44586874-FC2F-3A03-D603-3C29CFBCD2F9}"/>
              </a:ext>
            </a:extLst>
          </p:cNvPr>
          <p:cNvSpPr txBox="1"/>
          <p:nvPr/>
        </p:nvSpPr>
        <p:spPr>
          <a:xfrm>
            <a:off x="4413096" y="6059342"/>
            <a:ext cx="15756009"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2400" u="none" strike="noStrike">
                <a:solidFill>
                  <a:schemeClr val="bg1"/>
                </a:solidFill>
                <a:effectLst/>
                <a:latin typeface="Avenir Next Medium" panose="020B0503020202020204" pitchFamily="34" charset="0"/>
              </a:rPr>
              <a:t>The project „Promoting Green Deal Readiness in the Eastern Partnership Countries” (PROGRESS) is funded by the International Climate Initiative (IKI) of the German Federal Government and is implemented by the Deutsche Gesellschaft für Internationale Zusammenarbeit (GIZ) GmbH, as the lead agency, in partnership with the Organisation for Economic Co-operation and Development (OECD), the Regional Environmental Centre for the Caucasus (RECC), the European Business Association (EBA) Moldova and the Institute for Economics and Forecasting of the National Academy of Sciences of Ukraine (IEF).</a:t>
            </a:r>
            <a:endParaRPr lang="en-US" sz="240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1936819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DC60E-23F2-36F7-C234-8B387920C1EA}"/>
            </a:ext>
          </a:extLst>
        </p:cNvPr>
        <p:cNvGrpSpPr/>
        <p:nvPr/>
      </p:nvGrpSpPr>
      <p:grpSpPr>
        <a:xfrm>
          <a:off x="0" y="0"/>
          <a:ext cx="0" cy="0"/>
          <a:chOff x="0" y="0"/>
          <a:chExt cx="0" cy="0"/>
        </a:xfrm>
      </p:grpSpPr>
      <p:pic>
        <p:nvPicPr>
          <p:cNvPr id="58" name="Picture 57" descr="A green and black background&#10;&#10;AI-generated content may be incorrect.">
            <a:extLst>
              <a:ext uri="{FF2B5EF4-FFF2-40B4-BE49-F238E27FC236}">
                <a16:creationId xmlns:a16="http://schemas.microsoft.com/office/drawing/2014/main" id="{B6DFCBDA-62F4-7446-931B-A1A165789BD7}"/>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FBA2477B-7B31-F3BC-E8CE-36C16E2C4569}"/>
              </a:ext>
            </a:extLst>
          </p:cNvPr>
          <p:cNvSpPr/>
          <p:nvPr/>
        </p:nvSpPr>
        <p:spPr>
          <a:xfrm>
            <a:off x="2933700" y="4241800"/>
            <a:ext cx="15938500" cy="7227747"/>
          </a:xfrm>
          <a:prstGeom prst="rect">
            <a:avLst/>
          </a:prstGeom>
          <a:solidFill>
            <a:schemeClr val="accent1">
              <a:satOff val="-9155"/>
              <a:lumOff val="-32673"/>
            </a:schemeClr>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38" name="Picture 37" descr="A person sitting in the ground under a tree&#10;&#10;Description automatically generated">
            <a:extLst>
              <a:ext uri="{FF2B5EF4-FFF2-40B4-BE49-F238E27FC236}">
                <a16:creationId xmlns:a16="http://schemas.microsoft.com/office/drawing/2014/main" id="{25FD2E0D-2DC9-A041-CC03-C77B22167CE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79000"/>
                    </a14:imgEffect>
                  </a14:imgLayer>
                </a14:imgProps>
              </a:ext>
            </a:extLst>
          </a:blip>
          <a:srcRect l="1227" r="2035" b="4354"/>
          <a:stretch/>
        </p:blipFill>
        <p:spPr>
          <a:xfrm>
            <a:off x="1671793" y="689579"/>
            <a:ext cx="20453695" cy="11746345"/>
          </a:xfrm>
          <a:prstGeom prst="rect">
            <a:avLst/>
          </a:prstGeom>
          <a:ln w="19050">
            <a:solidFill>
              <a:schemeClr val="bg1"/>
            </a:solidFill>
          </a:ln>
        </p:spPr>
      </p:pic>
      <p:sp>
        <p:nvSpPr>
          <p:cNvPr id="8" name="Rounded Rectangle 7">
            <a:extLst>
              <a:ext uri="{FF2B5EF4-FFF2-40B4-BE49-F238E27FC236}">
                <a16:creationId xmlns:a16="http://schemas.microsoft.com/office/drawing/2014/main" id="{8969EA58-C2D1-49E3-32CB-71D2C63DC86A}"/>
              </a:ext>
            </a:extLst>
          </p:cNvPr>
          <p:cNvSpPr/>
          <p:nvPr/>
        </p:nvSpPr>
        <p:spPr>
          <a:xfrm>
            <a:off x="10392061" y="6764213"/>
            <a:ext cx="11605039" cy="5519460"/>
          </a:xfrm>
          <a:prstGeom prst="roundRect">
            <a:avLst>
              <a:gd name="adj" fmla="val 84"/>
            </a:avLst>
          </a:prstGeom>
          <a:solidFill>
            <a:srgbClr val="4F3C25">
              <a:alpha val="58000"/>
            </a:srgb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4" name="Straight Connector 13">
            <a:extLst>
              <a:ext uri="{FF2B5EF4-FFF2-40B4-BE49-F238E27FC236}">
                <a16:creationId xmlns:a16="http://schemas.microsoft.com/office/drawing/2014/main" id="{70818228-BFBD-7536-BDBC-FFF9C51E489D}"/>
              </a:ext>
            </a:extLst>
          </p:cNvPr>
          <p:cNvCxnSpPr>
            <a:cxnSpLocks/>
          </p:cNvCxnSpPr>
          <p:nvPr/>
        </p:nvCxnSpPr>
        <p:spPr>
          <a:xfrm>
            <a:off x="17051267" y="7670627"/>
            <a:ext cx="0" cy="355352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38D17600-3BD0-BEBF-2791-BB6B89C3E5A5}"/>
              </a:ext>
            </a:extLst>
          </p:cNvPr>
          <p:cNvSpPr txBox="1"/>
          <p:nvPr/>
        </p:nvSpPr>
        <p:spPr>
          <a:xfrm>
            <a:off x="17500787" y="10232409"/>
            <a:ext cx="4006474" cy="369332"/>
          </a:xfrm>
          <a:prstGeom prst="rect">
            <a:avLst/>
          </a:prstGeom>
          <a:noFill/>
          <a:effectLst>
            <a:softEdge rad="65707"/>
          </a:effectLst>
        </p:spPr>
        <p:txBody>
          <a:bodyPr wrap="square" rtlCol="0">
            <a:spAutoFit/>
          </a:bodyPr>
          <a:lstStyle/>
          <a:p>
            <a:r>
              <a:rPr lang="en-US" sz="1800" spc="-200" dirty="0">
                <a:solidFill>
                  <a:schemeClr val="bg1"/>
                </a:solidFill>
                <a:latin typeface="Avenir Next" panose="020B0503020202020204" pitchFamily="34" charset="0"/>
              </a:rPr>
              <a:t>Chișinău, February 27, 2025</a:t>
            </a:r>
          </a:p>
        </p:txBody>
      </p:sp>
      <p:sp>
        <p:nvSpPr>
          <p:cNvPr id="39" name="Nisão-NutVision">
            <a:extLst>
              <a:ext uri="{FF2B5EF4-FFF2-40B4-BE49-F238E27FC236}">
                <a16:creationId xmlns:a16="http://schemas.microsoft.com/office/drawing/2014/main" id="{12E18AE7-3751-C017-0B1B-7B41314362A4}"/>
              </a:ext>
            </a:extLst>
          </p:cNvPr>
          <p:cNvSpPr txBox="1"/>
          <p:nvPr/>
        </p:nvSpPr>
        <p:spPr>
          <a:xfrm>
            <a:off x="17457191" y="9533245"/>
            <a:ext cx="3905556" cy="461665"/>
          </a:xfrm>
          <a:prstGeom prst="rect">
            <a:avLst/>
          </a:prstGeom>
          <a:noFill/>
          <a:effectLst>
            <a:softEdge rad="65707"/>
          </a:effectLst>
        </p:spPr>
        <p:txBody>
          <a:bodyPr wrap="square" rtlCol="0">
            <a:spAutoFit/>
          </a:bodyPr>
          <a:lstStyle/>
          <a:p>
            <a:r>
              <a:rPr lang="en-US" sz="2400" dirty="0">
                <a:solidFill>
                  <a:schemeClr val="bg1"/>
                </a:solidFill>
                <a:latin typeface="Avenir Next Medium" panose="020B0503020202020204" pitchFamily="34" charset="0"/>
              </a:rPr>
              <a:t>Nisão </a:t>
            </a:r>
            <a:r>
              <a:rPr lang="en-US" sz="2400" i="1" dirty="0">
                <a:solidFill>
                  <a:srgbClr val="FFC002"/>
                </a:solidFill>
                <a:latin typeface="Avenir Next Medium" panose="020B0503020202020204" pitchFamily="34" charset="0"/>
              </a:rPr>
              <a:t>NutVision</a:t>
            </a:r>
            <a:endParaRPr lang="en-US" sz="1800" i="1" dirty="0">
              <a:solidFill>
                <a:srgbClr val="FFC002"/>
              </a:solidFill>
              <a:latin typeface="Avenir Next Medium" panose="020B0503020202020204" pitchFamily="34" charset="0"/>
            </a:endParaRPr>
          </a:p>
        </p:txBody>
      </p:sp>
      <p:pic>
        <p:nvPicPr>
          <p:cNvPr id="40" name="Graphic 39">
            <a:extLst>
              <a:ext uri="{FF2B5EF4-FFF2-40B4-BE49-F238E27FC236}">
                <a16:creationId xmlns:a16="http://schemas.microsoft.com/office/drawing/2014/main" id="{422599C5-7184-F167-FBBB-4FAE036325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6000" y="4331400"/>
            <a:ext cx="7772400" cy="3457377"/>
          </a:xfrm>
          <a:prstGeom prst="rect">
            <a:avLst/>
          </a:prstGeom>
        </p:spPr>
      </p:pic>
      <p:pic>
        <p:nvPicPr>
          <p:cNvPr id="46" name="Picture 45" descr="A logo with text and a tree&#10;&#10;AI-generated content may be incorrect.">
            <a:extLst>
              <a:ext uri="{FF2B5EF4-FFF2-40B4-BE49-F238E27FC236}">
                <a16:creationId xmlns:a16="http://schemas.microsoft.com/office/drawing/2014/main" id="{5C8BB047-E6DA-7890-4A81-9B4E24049C63}"/>
              </a:ext>
            </a:extLst>
          </p:cNvPr>
          <p:cNvPicPr>
            <a:picLocks noChangeAspect="1"/>
          </p:cNvPicPr>
          <p:nvPr/>
        </p:nvPicPr>
        <p:blipFill>
          <a:blip r:embed="rId8">
            <a:extLst>
              <a:ext uri="{28A0092B-C50C-407E-A947-70E740481C1C}">
                <a14:useLocalDpi xmlns:a14="http://schemas.microsoft.com/office/drawing/2010/main" val="0"/>
              </a:ext>
            </a:extLst>
          </a:blip>
          <a:srcRect l="2853" t="2069" b="16894"/>
          <a:stretch/>
        </p:blipFill>
        <p:spPr>
          <a:xfrm>
            <a:off x="18466553" y="10990462"/>
            <a:ext cx="2382240" cy="1059212"/>
          </a:xfrm>
          <a:prstGeom prst="rect">
            <a:avLst/>
          </a:prstGeom>
          <a:effectLst>
            <a:outerShdw blurRad="50800" dist="118689" dir="2700000" algn="tl" rotWithShape="0">
              <a:prstClr val="black">
                <a:alpha val="40000"/>
              </a:prstClr>
            </a:outerShdw>
          </a:effectLst>
        </p:spPr>
      </p:pic>
      <p:sp>
        <p:nvSpPr>
          <p:cNvPr id="2" name="Presenter">
            <a:extLst>
              <a:ext uri="{FF2B5EF4-FFF2-40B4-BE49-F238E27FC236}">
                <a16:creationId xmlns:a16="http://schemas.microsoft.com/office/drawing/2014/main" id="{37AB2D58-EABB-D7D2-37B1-0187745116EA}"/>
              </a:ext>
            </a:extLst>
          </p:cNvPr>
          <p:cNvSpPr txBox="1"/>
          <p:nvPr/>
        </p:nvSpPr>
        <p:spPr>
          <a:xfrm>
            <a:off x="11653237" y="9271784"/>
            <a:ext cx="4289484" cy="584775"/>
          </a:xfrm>
          <a:prstGeom prst="rect">
            <a:avLst/>
          </a:prstGeom>
          <a:noFill/>
          <a:effectLst>
            <a:softEdge rad="65707"/>
          </a:effectLst>
        </p:spPr>
        <p:txBody>
          <a:bodyPr wrap="square" rtlCol="0">
            <a:spAutoFit/>
          </a:bodyPr>
          <a:lstStyle/>
          <a:p>
            <a:pPr algn="ctr"/>
            <a:r>
              <a:rPr lang="en-US" sz="3200" dirty="0">
                <a:solidFill>
                  <a:schemeClr val="bg1"/>
                </a:solidFill>
                <a:latin typeface="Avenir Next Medium" panose="020B0503020202020204" pitchFamily="34" charset="0"/>
              </a:rPr>
              <a:t>Thank you</a:t>
            </a:r>
            <a:endParaRPr lang="en-US" sz="2400" dirty="0">
              <a:solidFill>
                <a:schemeClr val="bg1"/>
              </a:solidFill>
              <a:latin typeface="Avenir Next Medium" panose="020B0503020202020204" pitchFamily="34" charset="0"/>
            </a:endParaRPr>
          </a:p>
        </p:txBody>
      </p:sp>
      <p:sp>
        <p:nvSpPr>
          <p:cNvPr id="9" name="Presenter Title">
            <a:extLst>
              <a:ext uri="{FF2B5EF4-FFF2-40B4-BE49-F238E27FC236}">
                <a16:creationId xmlns:a16="http://schemas.microsoft.com/office/drawing/2014/main" id="{E1B95019-CE48-32C0-E6F0-9E093DF754DA}"/>
              </a:ext>
            </a:extLst>
          </p:cNvPr>
          <p:cNvSpPr txBox="1"/>
          <p:nvPr/>
        </p:nvSpPr>
        <p:spPr>
          <a:xfrm>
            <a:off x="17472181" y="8529830"/>
            <a:ext cx="4402755" cy="461665"/>
          </a:xfrm>
          <a:prstGeom prst="rect">
            <a:avLst/>
          </a:prstGeom>
          <a:noFill/>
          <a:effectLst>
            <a:softEdge rad="65707"/>
          </a:effectLst>
        </p:spPr>
        <p:txBody>
          <a:bodyPr wrap="square" rtlCol="0">
            <a:spAutoFit/>
          </a:bodyPr>
          <a:lstStyle/>
          <a:p>
            <a:r>
              <a:rPr lang="en-US" sz="2400" i="1" dirty="0">
                <a:solidFill>
                  <a:schemeClr val="bg1"/>
                </a:solidFill>
                <a:latin typeface="Avenir Next" panose="020B0503020202020204" pitchFamily="34" charset="0"/>
              </a:rPr>
              <a:t>Managing Director</a:t>
            </a:r>
            <a:endParaRPr lang="en-US" sz="1800" i="1" dirty="0">
              <a:solidFill>
                <a:schemeClr val="bg1"/>
              </a:solidFill>
              <a:latin typeface="Avenir Next" panose="020B0503020202020204" pitchFamily="34" charset="0"/>
            </a:endParaRPr>
          </a:p>
        </p:txBody>
      </p:sp>
      <p:sp>
        <p:nvSpPr>
          <p:cNvPr id="10" name="Presenter">
            <a:extLst>
              <a:ext uri="{FF2B5EF4-FFF2-40B4-BE49-F238E27FC236}">
                <a16:creationId xmlns:a16="http://schemas.microsoft.com/office/drawing/2014/main" id="{7BB68EB8-2A54-469A-3ADC-DA321934A313}"/>
              </a:ext>
            </a:extLst>
          </p:cNvPr>
          <p:cNvSpPr txBox="1"/>
          <p:nvPr/>
        </p:nvSpPr>
        <p:spPr>
          <a:xfrm>
            <a:off x="17457192" y="8018806"/>
            <a:ext cx="4289484" cy="522922"/>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MURAT BADEM</a:t>
            </a:r>
            <a:endParaRPr lang="en-US" sz="20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242389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2634-5634-B38B-AE4B-66B7ED18795E}"/>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752EC8B8-0F9E-26B0-83B3-C807C5E85123}"/>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A20287E-5D85-6AFF-233D-B857F552FD05}"/>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820BF16-EE4B-A788-5114-28B577E5AEEA}"/>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8EC80387-020A-5200-7AEB-322E0F9DC2EE}"/>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3F744FF7-0CF0-1CA8-067D-F42326897FF7}"/>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5565DCD6-3073-33EB-E2ED-934AE9048582}"/>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sp>
        <p:nvSpPr>
          <p:cNvPr id="3" name="If orchard is set up well it will eliminate many later problems">
            <a:extLst>
              <a:ext uri="{FF2B5EF4-FFF2-40B4-BE49-F238E27FC236}">
                <a16:creationId xmlns:a16="http://schemas.microsoft.com/office/drawing/2014/main" id="{F3D6ABEA-E81E-01D2-8F33-722D3A59AF60}"/>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EF0BFF71-CCAA-AF35-9D63-885188035363}"/>
              </a:ext>
            </a:extLst>
          </p:cNvPr>
          <p:cNvCxnSpPr>
            <a:cxnSpLocks/>
          </p:cNvCxnSpPr>
          <p:nvPr/>
        </p:nvCxnSpPr>
        <p:spPr>
          <a:xfrm flipH="1">
            <a:off x="5796485" y="2930202"/>
            <a:ext cx="2184" cy="4428052"/>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3D8C7D8F-D0EC-B343-AF7F-3C042B8ACB22}"/>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 name="Presenter">
            <a:extLst>
              <a:ext uri="{FF2B5EF4-FFF2-40B4-BE49-F238E27FC236}">
                <a16:creationId xmlns:a16="http://schemas.microsoft.com/office/drawing/2014/main" id="{21B12A90-4EB6-BB57-610C-D340A35C839C}"/>
              </a:ext>
            </a:extLst>
          </p:cNvPr>
          <p:cNvSpPr txBox="1"/>
          <p:nvPr/>
        </p:nvSpPr>
        <p:spPr>
          <a:xfrm>
            <a:off x="1845652" y="4397482"/>
            <a:ext cx="3810566" cy="584775"/>
          </a:xfrm>
          <a:prstGeom prst="rect">
            <a:avLst/>
          </a:prstGeom>
          <a:noFill/>
          <a:effectLst>
            <a:softEdge rad="65707"/>
          </a:effectLst>
        </p:spPr>
        <p:txBody>
          <a:bodyPr wrap="square" rtlCol="0">
            <a:spAutoFit/>
          </a:bodyPr>
          <a:lstStyle/>
          <a:p>
            <a:r>
              <a:rPr lang="en-US" sz="3200" spc="240" dirty="0">
                <a:solidFill>
                  <a:schemeClr val="bg1"/>
                </a:solidFill>
                <a:latin typeface="Avenir Next Medium" panose="020B0503020202020204" pitchFamily="34" charset="0"/>
              </a:rPr>
              <a:t>MURAT BADEM</a:t>
            </a:r>
            <a:endParaRPr lang="en-US" sz="2400" spc="240" dirty="0">
              <a:solidFill>
                <a:schemeClr val="bg1"/>
              </a:solidFill>
              <a:latin typeface="Avenir Next Medium" panose="020B0503020202020204" pitchFamily="34" charset="0"/>
            </a:endParaRPr>
          </a:p>
        </p:txBody>
      </p:sp>
      <p:sp>
        <p:nvSpPr>
          <p:cNvPr id="5" name="Presenter">
            <a:extLst>
              <a:ext uri="{FF2B5EF4-FFF2-40B4-BE49-F238E27FC236}">
                <a16:creationId xmlns:a16="http://schemas.microsoft.com/office/drawing/2014/main" id="{07DD7636-D2F9-C33D-7FB1-0EEA866FA40D}"/>
              </a:ext>
            </a:extLst>
          </p:cNvPr>
          <p:cNvSpPr txBox="1"/>
          <p:nvPr/>
        </p:nvSpPr>
        <p:spPr>
          <a:xfrm>
            <a:off x="1926499" y="4861820"/>
            <a:ext cx="3171316" cy="371255"/>
          </a:xfrm>
          <a:prstGeom prst="rect">
            <a:avLst/>
          </a:prstGeom>
          <a:noFill/>
          <a:effectLst>
            <a:softEdge rad="65707"/>
          </a:effectLst>
        </p:spPr>
        <p:txBody>
          <a:bodyPr wrap="square" rtlCol="0">
            <a:spAutoFit/>
          </a:bodyPr>
          <a:lstStyle/>
          <a:p>
            <a:pPr>
              <a:lnSpc>
                <a:spcPts val="2080"/>
              </a:lnSpc>
              <a:spcBef>
                <a:spcPts val="0"/>
              </a:spcBef>
            </a:pPr>
            <a:r>
              <a:rPr lang="en-US" sz="2000" i="1" dirty="0">
                <a:solidFill>
                  <a:schemeClr val="bg1">
                    <a:lumMod val="95000"/>
                  </a:schemeClr>
                </a:solidFill>
                <a:latin typeface="Avenir Next" panose="020B0503020202020204" pitchFamily="34" charset="0"/>
              </a:rPr>
              <a:t>Managing Director</a:t>
            </a:r>
            <a:endParaRPr lang="en-US" sz="2000" i="1" spc="120" dirty="0">
              <a:solidFill>
                <a:schemeClr val="bg1">
                  <a:lumMod val="95000"/>
                </a:schemeClr>
              </a:solidFill>
              <a:latin typeface="Avenir Next" panose="020B0503020202020204" pitchFamily="34" charset="0"/>
            </a:endParaRPr>
          </a:p>
        </p:txBody>
      </p:sp>
      <p:sp>
        <p:nvSpPr>
          <p:cNvPr id="6" name="Presenter">
            <a:extLst>
              <a:ext uri="{FF2B5EF4-FFF2-40B4-BE49-F238E27FC236}">
                <a16:creationId xmlns:a16="http://schemas.microsoft.com/office/drawing/2014/main" id="{5906C124-B901-2AF6-BC5E-E1FC30B0DC6A}"/>
              </a:ext>
            </a:extLst>
          </p:cNvPr>
          <p:cNvSpPr txBox="1"/>
          <p:nvPr/>
        </p:nvSpPr>
        <p:spPr>
          <a:xfrm>
            <a:off x="1926499" y="5238249"/>
            <a:ext cx="3551149" cy="400110"/>
          </a:xfrm>
          <a:prstGeom prst="rect">
            <a:avLst/>
          </a:prstGeom>
          <a:noFill/>
          <a:effectLst>
            <a:softEdge rad="65707"/>
          </a:effectLst>
        </p:spPr>
        <p:txBody>
          <a:bodyPr wrap="square" rtlCol="0">
            <a:spAutoFit/>
          </a:bodyPr>
          <a:lstStyle/>
          <a:p>
            <a:r>
              <a:rPr lang="en-US" sz="2000" dirty="0">
                <a:solidFill>
                  <a:schemeClr val="bg1"/>
                </a:solidFill>
                <a:latin typeface="Avenir Next Medium" panose="020B0503020202020204" pitchFamily="34" charset="0"/>
              </a:rPr>
              <a:t>Nisão</a:t>
            </a:r>
            <a:endParaRPr lang="en-US" sz="2000" spc="120" dirty="0">
              <a:solidFill>
                <a:schemeClr val="bg1"/>
              </a:solidFill>
              <a:latin typeface="Avenir Next Medium" panose="020B0503020202020204" pitchFamily="34" charset="0"/>
            </a:endParaRPr>
          </a:p>
        </p:txBody>
      </p:sp>
      <p:sp>
        <p:nvSpPr>
          <p:cNvPr id="8" name="TextBox 7">
            <a:extLst>
              <a:ext uri="{FF2B5EF4-FFF2-40B4-BE49-F238E27FC236}">
                <a16:creationId xmlns:a16="http://schemas.microsoft.com/office/drawing/2014/main" id="{84C366CD-466C-CB92-D2E5-0C66DE3E6F7A}"/>
              </a:ext>
            </a:extLst>
          </p:cNvPr>
          <p:cNvSpPr txBox="1"/>
          <p:nvPr/>
        </p:nvSpPr>
        <p:spPr>
          <a:xfrm>
            <a:off x="6303918" y="2996403"/>
            <a:ext cx="10165202" cy="42498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a:solidFill>
                  <a:schemeClr val="bg1"/>
                </a:solidFill>
                <a:effectLst/>
                <a:latin typeface="Avenir Next" panose="020B0503020202020204" pitchFamily="34" charset="0"/>
              </a:rPr>
              <a:t>Born in 1971,  Istanbul, TURKEY</a:t>
            </a:r>
          </a:p>
          <a:p>
            <a:pPr>
              <a:spcBef>
                <a:spcPts val="0"/>
              </a:spcBef>
            </a:pPr>
            <a:r>
              <a:rPr lang="en-US" sz="1800">
                <a:solidFill>
                  <a:schemeClr val="bg1"/>
                </a:solidFill>
                <a:effectLst/>
                <a:latin typeface="Avenir Next" panose="020B0503020202020204" pitchFamily="34" charset="0"/>
              </a:rPr>
              <a:t>Residence : Lisbon, PORTUGAL</a:t>
            </a:r>
          </a:p>
          <a:p>
            <a:pPr>
              <a:spcBef>
                <a:spcPts val="0"/>
              </a:spcBef>
            </a:pPr>
            <a:endParaRPr lang="en-US" sz="1200">
              <a:solidFill>
                <a:schemeClr val="bg1"/>
              </a:solidFill>
              <a:effectLst/>
              <a:latin typeface="Avenir Next" panose="020B0503020202020204" pitchFamily="34" charset="0"/>
            </a:endParaRPr>
          </a:p>
          <a:p>
            <a:pPr>
              <a:spcBef>
                <a:spcPts val="0"/>
              </a:spcBef>
            </a:pPr>
            <a:r>
              <a:rPr lang="en-US" sz="1800">
                <a:solidFill>
                  <a:schemeClr val="bg1"/>
                </a:solidFill>
                <a:latin typeface="Avenir Next" panose="020B0503020202020204" pitchFamily="34" charset="0"/>
              </a:rPr>
              <a:t>Masters in Business Administration – Financial Management, Pace University, New York, NY</a:t>
            </a:r>
            <a:endParaRPr lang="en-US" sz="1600">
              <a:solidFill>
                <a:schemeClr val="bg1"/>
              </a:solidFill>
              <a:latin typeface="Avenir Next" panose="020B0503020202020204" pitchFamily="34" charset="0"/>
            </a:endParaRPr>
          </a:p>
          <a:p>
            <a:pPr>
              <a:spcBef>
                <a:spcPts val="0"/>
              </a:spcBef>
            </a:pPr>
            <a:endParaRPr lang="en-US" sz="1600">
              <a:solidFill>
                <a:schemeClr val="bg1"/>
              </a:solidFill>
              <a:latin typeface="Avenir Next" panose="020B0503020202020204" pitchFamily="34" charset="0"/>
            </a:endParaRPr>
          </a:p>
          <a:p>
            <a:pPr>
              <a:lnSpc>
                <a:spcPts val="2460"/>
              </a:lnSpc>
              <a:spcBef>
                <a:spcPts val="0"/>
              </a:spcBef>
            </a:pPr>
            <a:r>
              <a:rPr lang="en-US" sz="1800">
                <a:solidFill>
                  <a:schemeClr val="bg1"/>
                </a:solidFill>
                <a:latin typeface="Avenir Next" panose="020B0503020202020204" pitchFamily="34" charset="0"/>
              </a:rPr>
              <a:t>2</a:t>
            </a:r>
            <a:r>
              <a:rPr lang="en-US" sz="1800">
                <a:solidFill>
                  <a:schemeClr val="bg1"/>
                </a:solidFill>
                <a:effectLst/>
                <a:latin typeface="Avenir Next" panose="020B0503020202020204" pitchFamily="34" charset="0"/>
              </a:rPr>
              <a:t>0 years experience in the walnut industry, as a grower, processor, with international brands </a:t>
            </a:r>
          </a:p>
          <a:p>
            <a:pPr>
              <a:lnSpc>
                <a:spcPts val="2460"/>
              </a:lnSpc>
              <a:spcBef>
                <a:spcPts val="0"/>
              </a:spcBef>
            </a:pPr>
            <a:r>
              <a:rPr lang="en-US" sz="1800">
                <a:solidFill>
                  <a:schemeClr val="bg1"/>
                </a:solidFill>
                <a:effectLst/>
                <a:latin typeface="Avenir Next" panose="020B0503020202020204" pitchFamily="34" charset="0"/>
              </a:rPr>
              <a:t>Owned and operated the largest Commercial Walnut Nursery in Europe, </a:t>
            </a:r>
          </a:p>
          <a:p>
            <a:pPr>
              <a:lnSpc>
                <a:spcPts val="2460"/>
              </a:lnSpc>
              <a:spcBef>
                <a:spcPts val="0"/>
              </a:spcBef>
            </a:pPr>
            <a:endParaRPr kumimoji="0" lang="en-US" sz="1800" u="none" strike="noStrike" cap="none" spc="0" normalizeH="0" baseline="0">
              <a:ln>
                <a:noFill/>
              </a:ln>
              <a:solidFill>
                <a:schemeClr val="bg1"/>
              </a:solidFill>
              <a:uFillTx/>
              <a:latin typeface="Avenir Next" panose="020B0503020202020204" pitchFamily="34" charset="0"/>
              <a:sym typeface="Graphik Light"/>
            </a:endParaRPr>
          </a:p>
          <a:p>
            <a:pPr>
              <a:lnSpc>
                <a:spcPts val="2460"/>
              </a:lnSpc>
              <a:spcBef>
                <a:spcPts val="0"/>
              </a:spcBef>
            </a:pPr>
            <a:r>
              <a:rPr kumimoji="0" lang="en-US" sz="1800" u="none" strike="noStrike" cap="none" spc="0" normalizeH="0" baseline="0">
                <a:ln>
                  <a:noFill/>
                </a:ln>
                <a:solidFill>
                  <a:schemeClr val="bg1"/>
                </a:solidFill>
                <a:uFillTx/>
                <a:latin typeface="Avenir Next" panose="020B0503020202020204" pitchFamily="34" charset="0"/>
                <a:sym typeface="Graphik Light"/>
              </a:rPr>
              <a:t>Areas</a:t>
            </a:r>
            <a:r>
              <a:rPr kumimoji="0" lang="en-US" sz="1800" u="none" strike="noStrike" cap="none" spc="0" normalizeH="0">
                <a:ln>
                  <a:noFill/>
                </a:ln>
                <a:solidFill>
                  <a:schemeClr val="bg1"/>
                </a:solidFill>
                <a:uFillTx/>
                <a:latin typeface="Avenir Next" panose="020B0503020202020204" pitchFamily="34" charset="0"/>
                <a:sym typeface="Graphik Light"/>
              </a:rPr>
              <a:t> of expertise :    </a:t>
            </a:r>
          </a:p>
          <a:p>
            <a:pPr>
              <a:lnSpc>
                <a:spcPts val="2460"/>
              </a:lnSpc>
              <a:spcBef>
                <a:spcPts val="0"/>
              </a:spcBef>
              <a:tabLst>
                <a:tab pos="1143000" algn="l"/>
              </a:tabLst>
            </a:pPr>
            <a:r>
              <a:rPr lang="en-US" sz="1800">
                <a:solidFill>
                  <a:schemeClr val="bg1"/>
                </a:solidFill>
                <a:latin typeface="Avenir Next" panose="020B0503020202020204" pitchFamily="34" charset="0"/>
              </a:rPr>
              <a:t>	Strategic Business Plans for Agricultural Projects,</a:t>
            </a:r>
          </a:p>
          <a:p>
            <a:pPr>
              <a:lnSpc>
                <a:spcPts val="2460"/>
              </a:lnSpc>
              <a:spcBef>
                <a:spcPts val="0"/>
              </a:spcBef>
              <a:tabLst>
                <a:tab pos="1143000" algn="l"/>
              </a:tabLst>
            </a:pPr>
            <a:r>
              <a:rPr lang="en-US" sz="1800">
                <a:solidFill>
                  <a:schemeClr val="bg1"/>
                </a:solidFill>
                <a:latin typeface="Avenir Next" panose="020B0503020202020204" pitchFamily="34" charset="0"/>
              </a:rPr>
              <a:t>	Orchard Design and Establisment,</a:t>
            </a:r>
          </a:p>
          <a:p>
            <a:pPr>
              <a:lnSpc>
                <a:spcPts val="2460"/>
              </a:lnSpc>
              <a:spcBef>
                <a:spcPts val="0"/>
              </a:spcBef>
              <a:tabLst>
                <a:tab pos="1143000" algn="l"/>
              </a:tabLst>
            </a:pPr>
            <a:r>
              <a:rPr lang="en-US" sz="1800">
                <a:solidFill>
                  <a:schemeClr val="bg1"/>
                </a:solidFill>
                <a:latin typeface="Avenir Next" panose="020B0503020202020204" pitchFamily="34" charset="0"/>
              </a:rPr>
              <a:t>	Harvest and Processing Technologies,</a:t>
            </a:r>
          </a:p>
          <a:p>
            <a:pPr>
              <a:lnSpc>
                <a:spcPts val="2460"/>
              </a:lnSpc>
              <a:spcBef>
                <a:spcPts val="0"/>
              </a:spcBef>
              <a:tabLst>
                <a:tab pos="1143000" algn="l"/>
              </a:tabLst>
            </a:pPr>
            <a:r>
              <a:rPr lang="en-US" sz="1800">
                <a:solidFill>
                  <a:schemeClr val="bg1"/>
                </a:solidFill>
                <a:latin typeface="Avenir Next" panose="020B0503020202020204" pitchFamily="34" charset="0"/>
              </a:rPr>
              <a:t>	Improving Quality and Operational Efficiency in Walnut Production</a:t>
            </a:r>
          </a:p>
          <a:p>
            <a:pPr>
              <a:lnSpc>
                <a:spcPts val="2460"/>
              </a:lnSpc>
              <a:spcBef>
                <a:spcPts val="0"/>
              </a:spcBef>
              <a:tabLst>
                <a:tab pos="1143000" algn="l"/>
              </a:tabLst>
            </a:pPr>
            <a:r>
              <a:rPr lang="en-US" sz="1800">
                <a:solidFill>
                  <a:schemeClr val="bg1"/>
                </a:solidFill>
                <a:latin typeface="Avenir Next" panose="020B0503020202020204" pitchFamily="34" charset="0"/>
              </a:rPr>
              <a:t>	International Marketing and establishing brands</a:t>
            </a:r>
          </a:p>
        </p:txBody>
      </p:sp>
      <p:sp>
        <p:nvSpPr>
          <p:cNvPr id="19" name="Presenter">
            <a:extLst>
              <a:ext uri="{FF2B5EF4-FFF2-40B4-BE49-F238E27FC236}">
                <a16:creationId xmlns:a16="http://schemas.microsoft.com/office/drawing/2014/main" id="{97A48A1A-C6C7-4DBC-40D1-2FAA0C443CBF}"/>
              </a:ext>
            </a:extLst>
          </p:cNvPr>
          <p:cNvSpPr txBox="1"/>
          <p:nvPr/>
        </p:nvSpPr>
        <p:spPr>
          <a:xfrm>
            <a:off x="2609343" y="5238249"/>
            <a:ext cx="1963003" cy="400110"/>
          </a:xfrm>
          <a:prstGeom prst="rect">
            <a:avLst/>
          </a:prstGeom>
          <a:noFill/>
          <a:effectLst>
            <a:softEdge rad="65707"/>
          </a:effectLst>
        </p:spPr>
        <p:txBody>
          <a:bodyPr wrap="square" rtlCol="0">
            <a:spAutoFit/>
          </a:bodyPr>
          <a:lstStyle/>
          <a:p>
            <a:r>
              <a:rPr lang="en-US" sz="2000" dirty="0">
                <a:solidFill>
                  <a:srgbClr val="FFC002"/>
                </a:solidFill>
                <a:latin typeface="Avenir Next Medium" panose="020B0503020202020204" pitchFamily="34" charset="0"/>
              </a:rPr>
              <a:t> </a:t>
            </a:r>
            <a:r>
              <a:rPr lang="en-US" sz="2000" i="1" dirty="0">
                <a:solidFill>
                  <a:srgbClr val="FFC002"/>
                </a:solidFill>
                <a:latin typeface="Avenir Next Medium" panose="020B0503020202020204" pitchFamily="34" charset="0"/>
              </a:rPr>
              <a:t>NutVision</a:t>
            </a:r>
            <a:endParaRPr lang="en-US" sz="2000" i="1" spc="120" dirty="0">
              <a:solidFill>
                <a:srgbClr val="FFC002"/>
              </a:solidFill>
              <a:latin typeface="Avenir Next Medium" panose="020B0503020202020204" pitchFamily="34" charset="0"/>
            </a:endParaRPr>
          </a:p>
        </p:txBody>
      </p:sp>
      <p:sp>
        <p:nvSpPr>
          <p:cNvPr id="9" name="TextBox 8">
            <a:extLst>
              <a:ext uri="{FF2B5EF4-FFF2-40B4-BE49-F238E27FC236}">
                <a16:creationId xmlns:a16="http://schemas.microsoft.com/office/drawing/2014/main" id="{23130DC9-1316-5C8A-B66C-2F3E6647A718}"/>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A7366F52-4D48-8A6A-F409-6546E8A10E67}"/>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8434A6EA-B729-EF1E-9FCA-7F793039109F}"/>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504334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36D8B-6CE7-5588-6A6A-B1500877F876}"/>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253770A2-6011-FA8C-0CA9-7D2420577803}"/>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93F00B45-E841-04D8-0B13-CCA96E89C8E8}"/>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DE5DEFE9-B43F-8FC6-2FFA-209D9C73415C}"/>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1A6174FA-2911-718C-24F8-848DA5DE98A8}"/>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3B35D708-BFFD-53F8-C216-BC804252509A}"/>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D8027601-D8D4-F878-44F6-4E326A486705}"/>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F66BF678-A47F-C6A8-0916-443CE044A8E5}"/>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489AB71A-1538-EE10-175B-7C1AA4FBDEF9}"/>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FAF19510-8E6E-D84F-C32A-17F2EC38E6B2}"/>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A6B16BD4-0B80-30D4-E83D-F0CC418344D9}"/>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cxnSp>
        <p:nvCxnSpPr>
          <p:cNvPr id="39" name="Straight Connector 38">
            <a:extLst>
              <a:ext uri="{FF2B5EF4-FFF2-40B4-BE49-F238E27FC236}">
                <a16:creationId xmlns:a16="http://schemas.microsoft.com/office/drawing/2014/main" id="{AB552DFF-CA62-EFF4-0D36-224D225DD7B9}"/>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B2CAD381-2306-2DDF-B84C-2C6D2628F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486" y="1806491"/>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163F75C5-1AD1-F0AA-1A94-F1419372ED87}"/>
              </a:ext>
            </a:extLst>
          </p:cNvPr>
          <p:cNvSpPr txBox="1"/>
          <p:nvPr/>
        </p:nvSpPr>
        <p:spPr>
          <a:xfrm>
            <a:off x="861185" y="3914199"/>
            <a:ext cx="2380215" cy="584775"/>
          </a:xfrm>
          <a:prstGeom prst="rect">
            <a:avLst/>
          </a:prstGeom>
          <a:noFill/>
          <a:effectLst>
            <a:softEdge rad="65707"/>
          </a:effectLst>
        </p:spPr>
        <p:txBody>
          <a:bodyPr wrap="square" rtlCol="0">
            <a:spAutoFit/>
          </a:bodyPr>
          <a:lstStyle/>
          <a:p>
            <a:pPr algn="ctr"/>
            <a:r>
              <a:rPr lang="en-US" sz="1600" spc="150" dirty="0">
                <a:solidFill>
                  <a:schemeClr val="bg1"/>
                </a:solidFill>
                <a:latin typeface="Avenir Next Medium" panose="020B0503020202020204" pitchFamily="34" charset="0"/>
              </a:rPr>
              <a:t>REPUBLIC OF MOLDOVA</a:t>
            </a:r>
          </a:p>
        </p:txBody>
      </p:sp>
      <p:graphicFrame>
        <p:nvGraphicFramePr>
          <p:cNvPr id="7173" name="Table 7172">
            <a:extLst>
              <a:ext uri="{FF2B5EF4-FFF2-40B4-BE49-F238E27FC236}">
                <a16:creationId xmlns:a16="http://schemas.microsoft.com/office/drawing/2014/main" id="{E50AA222-9DE9-FB6A-89D8-747ED0A1F8FA}"/>
              </a:ext>
            </a:extLst>
          </p:cNvPr>
          <p:cNvGraphicFramePr>
            <a:graphicFrameLocks noGrp="1"/>
          </p:cNvGraphicFramePr>
          <p:nvPr/>
        </p:nvGraphicFramePr>
        <p:xfrm>
          <a:off x="-18512274" y="9338653"/>
          <a:ext cx="17582376" cy="659130"/>
        </p:xfrm>
        <a:graphic>
          <a:graphicData uri="http://schemas.openxmlformats.org/drawingml/2006/table">
            <a:tbl>
              <a:tblPr>
                <a:tableStyleId>{5940675A-B579-460E-94D1-54222C63F5DA}</a:tableStyleId>
              </a:tblPr>
              <a:tblGrid>
                <a:gridCol w="1320469">
                  <a:extLst>
                    <a:ext uri="{9D8B030D-6E8A-4147-A177-3AD203B41FA5}">
                      <a16:colId xmlns:a16="http://schemas.microsoft.com/office/drawing/2014/main" val="448356001"/>
                    </a:ext>
                  </a:extLst>
                </a:gridCol>
                <a:gridCol w="686727">
                  <a:extLst>
                    <a:ext uri="{9D8B030D-6E8A-4147-A177-3AD203B41FA5}">
                      <a16:colId xmlns:a16="http://schemas.microsoft.com/office/drawing/2014/main" val="3524096564"/>
                    </a:ext>
                  </a:extLst>
                </a:gridCol>
                <a:gridCol w="703909">
                  <a:extLst>
                    <a:ext uri="{9D8B030D-6E8A-4147-A177-3AD203B41FA5}">
                      <a16:colId xmlns:a16="http://schemas.microsoft.com/office/drawing/2014/main" val="3526361569"/>
                    </a:ext>
                  </a:extLst>
                </a:gridCol>
                <a:gridCol w="751904">
                  <a:extLst>
                    <a:ext uri="{9D8B030D-6E8A-4147-A177-3AD203B41FA5}">
                      <a16:colId xmlns:a16="http://schemas.microsoft.com/office/drawing/2014/main" val="178812571"/>
                    </a:ext>
                  </a:extLst>
                </a:gridCol>
                <a:gridCol w="703909">
                  <a:extLst>
                    <a:ext uri="{9D8B030D-6E8A-4147-A177-3AD203B41FA5}">
                      <a16:colId xmlns:a16="http://schemas.microsoft.com/office/drawing/2014/main" val="1030272683"/>
                    </a:ext>
                  </a:extLst>
                </a:gridCol>
                <a:gridCol w="735905">
                  <a:extLst>
                    <a:ext uri="{9D8B030D-6E8A-4147-A177-3AD203B41FA5}">
                      <a16:colId xmlns:a16="http://schemas.microsoft.com/office/drawing/2014/main" val="2481001189"/>
                    </a:ext>
                  </a:extLst>
                </a:gridCol>
                <a:gridCol w="783899">
                  <a:extLst>
                    <a:ext uri="{9D8B030D-6E8A-4147-A177-3AD203B41FA5}">
                      <a16:colId xmlns:a16="http://schemas.microsoft.com/office/drawing/2014/main" val="1610725698"/>
                    </a:ext>
                  </a:extLst>
                </a:gridCol>
                <a:gridCol w="758877">
                  <a:extLst>
                    <a:ext uri="{9D8B030D-6E8A-4147-A177-3AD203B41FA5}">
                      <a16:colId xmlns:a16="http://schemas.microsoft.com/office/drawing/2014/main" val="2580183302"/>
                    </a:ext>
                  </a:extLst>
                </a:gridCol>
                <a:gridCol w="710068">
                  <a:extLst>
                    <a:ext uri="{9D8B030D-6E8A-4147-A177-3AD203B41FA5}">
                      <a16:colId xmlns:a16="http://schemas.microsoft.com/office/drawing/2014/main" val="1314617901"/>
                    </a:ext>
                  </a:extLst>
                </a:gridCol>
                <a:gridCol w="710068">
                  <a:extLst>
                    <a:ext uri="{9D8B030D-6E8A-4147-A177-3AD203B41FA5}">
                      <a16:colId xmlns:a16="http://schemas.microsoft.com/office/drawing/2014/main" val="2033929836"/>
                    </a:ext>
                  </a:extLst>
                </a:gridCol>
                <a:gridCol w="732611">
                  <a:extLst>
                    <a:ext uri="{9D8B030D-6E8A-4147-A177-3AD203B41FA5}">
                      <a16:colId xmlns:a16="http://schemas.microsoft.com/office/drawing/2014/main" val="505115796"/>
                    </a:ext>
                  </a:extLst>
                </a:gridCol>
                <a:gridCol w="799897">
                  <a:extLst>
                    <a:ext uri="{9D8B030D-6E8A-4147-A177-3AD203B41FA5}">
                      <a16:colId xmlns:a16="http://schemas.microsoft.com/office/drawing/2014/main" val="2521321622"/>
                    </a:ext>
                  </a:extLst>
                </a:gridCol>
                <a:gridCol w="703909">
                  <a:extLst>
                    <a:ext uri="{9D8B030D-6E8A-4147-A177-3AD203B41FA5}">
                      <a16:colId xmlns:a16="http://schemas.microsoft.com/office/drawing/2014/main" val="972667631"/>
                    </a:ext>
                  </a:extLst>
                </a:gridCol>
                <a:gridCol w="719908">
                  <a:extLst>
                    <a:ext uri="{9D8B030D-6E8A-4147-A177-3AD203B41FA5}">
                      <a16:colId xmlns:a16="http://schemas.microsoft.com/office/drawing/2014/main" val="1307689656"/>
                    </a:ext>
                  </a:extLst>
                </a:gridCol>
                <a:gridCol w="594017">
                  <a:extLst>
                    <a:ext uri="{9D8B030D-6E8A-4147-A177-3AD203B41FA5}">
                      <a16:colId xmlns:a16="http://schemas.microsoft.com/office/drawing/2014/main" val="4200177096"/>
                    </a:ext>
                  </a:extLst>
                </a:gridCol>
                <a:gridCol w="710068">
                  <a:extLst>
                    <a:ext uri="{9D8B030D-6E8A-4147-A177-3AD203B41FA5}">
                      <a16:colId xmlns:a16="http://schemas.microsoft.com/office/drawing/2014/main" val="2798975793"/>
                    </a:ext>
                  </a:extLst>
                </a:gridCol>
                <a:gridCol w="863492">
                  <a:extLst>
                    <a:ext uri="{9D8B030D-6E8A-4147-A177-3AD203B41FA5}">
                      <a16:colId xmlns:a16="http://schemas.microsoft.com/office/drawing/2014/main" val="1726934586"/>
                    </a:ext>
                  </a:extLst>
                </a:gridCol>
                <a:gridCol w="746174">
                  <a:extLst>
                    <a:ext uri="{9D8B030D-6E8A-4147-A177-3AD203B41FA5}">
                      <a16:colId xmlns:a16="http://schemas.microsoft.com/office/drawing/2014/main" val="3061716512"/>
                    </a:ext>
                  </a:extLst>
                </a:gridCol>
                <a:gridCol w="867835">
                  <a:extLst>
                    <a:ext uri="{9D8B030D-6E8A-4147-A177-3AD203B41FA5}">
                      <a16:colId xmlns:a16="http://schemas.microsoft.com/office/drawing/2014/main" val="391800366"/>
                    </a:ext>
                  </a:extLst>
                </a:gridCol>
                <a:gridCol w="785894">
                  <a:extLst>
                    <a:ext uri="{9D8B030D-6E8A-4147-A177-3AD203B41FA5}">
                      <a16:colId xmlns:a16="http://schemas.microsoft.com/office/drawing/2014/main" val="1802293479"/>
                    </a:ext>
                  </a:extLst>
                </a:gridCol>
                <a:gridCol w="753150">
                  <a:extLst>
                    <a:ext uri="{9D8B030D-6E8A-4147-A177-3AD203B41FA5}">
                      <a16:colId xmlns:a16="http://schemas.microsoft.com/office/drawing/2014/main" val="2880942688"/>
                    </a:ext>
                  </a:extLst>
                </a:gridCol>
                <a:gridCol w="788757">
                  <a:extLst>
                    <a:ext uri="{9D8B030D-6E8A-4147-A177-3AD203B41FA5}">
                      <a16:colId xmlns:a16="http://schemas.microsoft.com/office/drawing/2014/main" val="77959784"/>
                    </a:ext>
                  </a:extLst>
                </a:gridCol>
                <a:gridCol w="650929">
                  <a:extLst>
                    <a:ext uri="{9D8B030D-6E8A-4147-A177-3AD203B41FA5}">
                      <a16:colId xmlns:a16="http://schemas.microsoft.com/office/drawing/2014/main" val="3739768754"/>
                    </a:ext>
                  </a:extLst>
                </a:gridCol>
              </a:tblGrid>
              <a:tr h="44545">
                <a:tc>
                  <a:txBody>
                    <a:bodyPr/>
                    <a:lstStyle/>
                    <a:p>
                      <a:pPr algn="r" fontAlgn="b"/>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YEARS</a:t>
                      </a:r>
                      <a:endParaRPr lang="en-US" sz="1400" b="1" i="0" u="none" strike="noStrike">
                        <a:solidFill>
                          <a:schemeClr val="bg1"/>
                        </a:solidFill>
                        <a:effectLst/>
                        <a:latin typeface="Avenir Next" panose="020B0503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METRIC TONS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pic>
        <p:nvPicPr>
          <p:cNvPr id="7180" name="Picture 7179" descr="A graph of growth in chile&#10;&#10;AI-generated content may be incorrect.">
            <a:extLst>
              <a:ext uri="{FF2B5EF4-FFF2-40B4-BE49-F238E27FC236}">
                <a16:creationId xmlns:a16="http://schemas.microsoft.com/office/drawing/2014/main" id="{7FCE0C23-223C-514E-B1A8-28FA71904B89}"/>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25687501" y="2127533"/>
            <a:ext cx="17230109" cy="6501064"/>
          </a:xfrm>
          <a:prstGeom prst="rect">
            <a:avLst/>
          </a:prstGeom>
        </p:spPr>
      </p:pic>
      <p:pic>
        <p:nvPicPr>
          <p:cNvPr id="10242" name="Picture 2" descr="Flag of Moldova | History, Design &amp; Meaning | Britannica">
            <a:extLst>
              <a:ext uri="{FF2B5EF4-FFF2-40B4-BE49-F238E27FC236}">
                <a16:creationId xmlns:a16="http://schemas.microsoft.com/office/drawing/2014/main" id="{5C8E8AA3-BC6B-27B0-09BB-DBE27CAD5E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83"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2" name="Presenter">
            <a:extLst>
              <a:ext uri="{FF2B5EF4-FFF2-40B4-BE49-F238E27FC236}">
                <a16:creationId xmlns:a16="http://schemas.microsoft.com/office/drawing/2014/main" id="{80156BF7-918A-116C-0C3A-0DAFB3DB145B}"/>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5" name="Presenter">
            <a:extLst>
              <a:ext uri="{FF2B5EF4-FFF2-40B4-BE49-F238E27FC236}">
                <a16:creationId xmlns:a16="http://schemas.microsoft.com/office/drawing/2014/main" id="{B356A3ED-90E6-CCB9-8EDE-EC84680F80FF}"/>
              </a:ext>
            </a:extLst>
          </p:cNvPr>
          <p:cNvSpPr txBox="1"/>
          <p:nvPr/>
        </p:nvSpPr>
        <p:spPr>
          <a:xfrm>
            <a:off x="480372"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Status</a:t>
            </a:r>
            <a:endParaRPr lang="en-US" sz="1800" spc="550" dirty="0">
              <a:solidFill>
                <a:schemeClr val="bg1"/>
              </a:solidFill>
              <a:latin typeface="Avenir Next Medium" panose="020B0503020202020204" pitchFamily="34" charset="0"/>
            </a:endParaRPr>
          </a:p>
        </p:txBody>
      </p:sp>
      <p:sp>
        <p:nvSpPr>
          <p:cNvPr id="6" name="Presenter">
            <a:extLst>
              <a:ext uri="{FF2B5EF4-FFF2-40B4-BE49-F238E27FC236}">
                <a16:creationId xmlns:a16="http://schemas.microsoft.com/office/drawing/2014/main" id="{DFAB38C5-6818-D127-5434-4CE138084A71}"/>
              </a:ext>
            </a:extLst>
          </p:cNvPr>
          <p:cNvSpPr txBox="1"/>
          <p:nvPr/>
        </p:nvSpPr>
        <p:spPr>
          <a:xfrm>
            <a:off x="-1848281" y="3259219"/>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sp>
        <p:nvSpPr>
          <p:cNvPr id="22" name="TextBox 21">
            <a:extLst>
              <a:ext uri="{FF2B5EF4-FFF2-40B4-BE49-F238E27FC236}">
                <a16:creationId xmlns:a16="http://schemas.microsoft.com/office/drawing/2014/main" id="{661D37C3-8642-A33D-32B1-5735B53FF6C1}"/>
              </a:ext>
            </a:extLst>
          </p:cNvPr>
          <p:cNvSpPr txBox="1"/>
          <p:nvPr/>
        </p:nvSpPr>
        <p:spPr>
          <a:xfrm>
            <a:off x="16478070" y="4783484"/>
            <a:ext cx="6291423" cy="564257"/>
          </a:xfrm>
          <a:prstGeom prst="rect">
            <a:avLst/>
          </a:prstGeom>
          <a:solidFill>
            <a:srgbClr val="5357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spcBef>
                <a:spcPts val="0"/>
              </a:spcBef>
              <a:defRPr sz="1800">
                <a:solidFill>
                  <a:schemeClr val="bg1"/>
                </a:solidFill>
              </a:defRPr>
            </a:lvl1pPr>
          </a:lstStyle>
          <a:p>
            <a:pPr algn="r"/>
            <a:r>
              <a:rPr lang="en-US" sz="1200">
                <a:latin typeface="Avenir Next Medium" panose="020B0503020202020204" pitchFamily="34" charset="0"/>
              </a:rPr>
              <a:t>Source</a:t>
            </a:r>
            <a:r>
              <a:rPr lang="en-US" sz="1200">
                <a:latin typeface="Avenir Next" panose="020B0503020202020204" pitchFamily="34" charset="0"/>
              </a:rPr>
              <a:t>:</a:t>
            </a:r>
          </a:p>
          <a:p>
            <a:pPr algn="r"/>
            <a:r>
              <a:rPr lang="en-US"/>
              <a:t>FAOSTAT  Food and Agriculture Organization (FAO)</a:t>
            </a:r>
            <a:endParaRPr lang="en-US" sz="1200">
              <a:latin typeface="Avenir Next" panose="020B0503020202020204" pitchFamily="34" charset="0"/>
            </a:endParaRPr>
          </a:p>
        </p:txBody>
      </p:sp>
      <p:graphicFrame>
        <p:nvGraphicFramePr>
          <p:cNvPr id="7" name="Table 6">
            <a:extLst>
              <a:ext uri="{FF2B5EF4-FFF2-40B4-BE49-F238E27FC236}">
                <a16:creationId xmlns:a16="http://schemas.microsoft.com/office/drawing/2014/main" id="{F66BF016-7A35-C3F7-D613-E01E8006145D}"/>
              </a:ext>
            </a:extLst>
          </p:cNvPr>
          <p:cNvGraphicFramePr>
            <a:graphicFrameLocks noGrp="1"/>
          </p:cNvGraphicFramePr>
          <p:nvPr>
            <p:extLst>
              <p:ext uri="{D42A27DB-BD31-4B8C-83A1-F6EECF244321}">
                <p14:modId xmlns:p14="http://schemas.microsoft.com/office/powerpoint/2010/main" val="1814417812"/>
              </p:ext>
            </p:extLst>
          </p:nvPr>
        </p:nvGraphicFramePr>
        <p:xfrm>
          <a:off x="5056781" y="3708800"/>
          <a:ext cx="17589365" cy="1021636"/>
        </p:xfrm>
        <a:graphic>
          <a:graphicData uri="http://schemas.openxmlformats.org/drawingml/2006/table">
            <a:tbl>
              <a:tblPr>
                <a:tableStyleId>{5940675A-B579-460E-94D1-54222C63F5DA}</a:tableStyleId>
              </a:tblPr>
              <a:tblGrid>
                <a:gridCol w="2415893">
                  <a:extLst>
                    <a:ext uri="{9D8B030D-6E8A-4147-A177-3AD203B41FA5}">
                      <a16:colId xmlns:a16="http://schemas.microsoft.com/office/drawing/2014/main" val="2564117998"/>
                    </a:ext>
                  </a:extLst>
                </a:gridCol>
                <a:gridCol w="948342">
                  <a:extLst>
                    <a:ext uri="{9D8B030D-6E8A-4147-A177-3AD203B41FA5}">
                      <a16:colId xmlns:a16="http://schemas.microsoft.com/office/drawing/2014/main" val="2548845611"/>
                    </a:ext>
                  </a:extLst>
                </a:gridCol>
                <a:gridCol w="948342">
                  <a:extLst>
                    <a:ext uri="{9D8B030D-6E8A-4147-A177-3AD203B41FA5}">
                      <a16:colId xmlns:a16="http://schemas.microsoft.com/office/drawing/2014/main" val="4112789432"/>
                    </a:ext>
                  </a:extLst>
                </a:gridCol>
                <a:gridCol w="948342">
                  <a:extLst>
                    <a:ext uri="{9D8B030D-6E8A-4147-A177-3AD203B41FA5}">
                      <a16:colId xmlns:a16="http://schemas.microsoft.com/office/drawing/2014/main" val="560511807"/>
                    </a:ext>
                  </a:extLst>
                </a:gridCol>
                <a:gridCol w="948342">
                  <a:extLst>
                    <a:ext uri="{9D8B030D-6E8A-4147-A177-3AD203B41FA5}">
                      <a16:colId xmlns:a16="http://schemas.microsoft.com/office/drawing/2014/main" val="1652216274"/>
                    </a:ext>
                  </a:extLst>
                </a:gridCol>
                <a:gridCol w="948342">
                  <a:extLst>
                    <a:ext uri="{9D8B030D-6E8A-4147-A177-3AD203B41FA5}">
                      <a16:colId xmlns:a16="http://schemas.microsoft.com/office/drawing/2014/main" val="1813111352"/>
                    </a:ext>
                  </a:extLst>
                </a:gridCol>
                <a:gridCol w="948342">
                  <a:extLst>
                    <a:ext uri="{9D8B030D-6E8A-4147-A177-3AD203B41FA5}">
                      <a16:colId xmlns:a16="http://schemas.microsoft.com/office/drawing/2014/main" val="783191426"/>
                    </a:ext>
                  </a:extLst>
                </a:gridCol>
                <a:gridCol w="948342">
                  <a:extLst>
                    <a:ext uri="{9D8B030D-6E8A-4147-A177-3AD203B41FA5}">
                      <a16:colId xmlns:a16="http://schemas.microsoft.com/office/drawing/2014/main" val="4176902674"/>
                    </a:ext>
                  </a:extLst>
                </a:gridCol>
                <a:gridCol w="948342">
                  <a:extLst>
                    <a:ext uri="{9D8B030D-6E8A-4147-A177-3AD203B41FA5}">
                      <a16:colId xmlns:a16="http://schemas.microsoft.com/office/drawing/2014/main" val="2318831453"/>
                    </a:ext>
                  </a:extLst>
                </a:gridCol>
                <a:gridCol w="948342">
                  <a:extLst>
                    <a:ext uri="{9D8B030D-6E8A-4147-A177-3AD203B41FA5}">
                      <a16:colId xmlns:a16="http://schemas.microsoft.com/office/drawing/2014/main" val="827594505"/>
                    </a:ext>
                  </a:extLst>
                </a:gridCol>
                <a:gridCol w="948342">
                  <a:extLst>
                    <a:ext uri="{9D8B030D-6E8A-4147-A177-3AD203B41FA5}">
                      <a16:colId xmlns:a16="http://schemas.microsoft.com/office/drawing/2014/main" val="328051899"/>
                    </a:ext>
                  </a:extLst>
                </a:gridCol>
                <a:gridCol w="948342">
                  <a:extLst>
                    <a:ext uri="{9D8B030D-6E8A-4147-A177-3AD203B41FA5}">
                      <a16:colId xmlns:a16="http://schemas.microsoft.com/office/drawing/2014/main" val="72101796"/>
                    </a:ext>
                  </a:extLst>
                </a:gridCol>
                <a:gridCol w="948342">
                  <a:extLst>
                    <a:ext uri="{9D8B030D-6E8A-4147-A177-3AD203B41FA5}">
                      <a16:colId xmlns:a16="http://schemas.microsoft.com/office/drawing/2014/main" val="3459792731"/>
                    </a:ext>
                  </a:extLst>
                </a:gridCol>
                <a:gridCol w="948342">
                  <a:extLst>
                    <a:ext uri="{9D8B030D-6E8A-4147-A177-3AD203B41FA5}">
                      <a16:colId xmlns:a16="http://schemas.microsoft.com/office/drawing/2014/main" val="3370713038"/>
                    </a:ext>
                  </a:extLst>
                </a:gridCol>
                <a:gridCol w="948342">
                  <a:extLst>
                    <a:ext uri="{9D8B030D-6E8A-4147-A177-3AD203B41FA5}">
                      <a16:colId xmlns:a16="http://schemas.microsoft.com/office/drawing/2014/main" val="3533184545"/>
                    </a:ext>
                  </a:extLst>
                </a:gridCol>
                <a:gridCol w="948342">
                  <a:extLst>
                    <a:ext uri="{9D8B030D-6E8A-4147-A177-3AD203B41FA5}">
                      <a16:colId xmlns:a16="http://schemas.microsoft.com/office/drawing/2014/main" val="2858446165"/>
                    </a:ext>
                  </a:extLst>
                </a:gridCol>
                <a:gridCol w="948342">
                  <a:extLst>
                    <a:ext uri="{9D8B030D-6E8A-4147-A177-3AD203B41FA5}">
                      <a16:colId xmlns:a16="http://schemas.microsoft.com/office/drawing/2014/main" val="1588834977"/>
                    </a:ext>
                  </a:extLst>
                </a:gridCol>
              </a:tblGrid>
              <a:tr h="510818">
                <a:tc>
                  <a:txBody>
                    <a:bodyPr/>
                    <a:lstStyle/>
                    <a:p>
                      <a:pPr algn="r" fontAlgn="b"/>
                      <a:r>
                        <a:rPr lang="en-US" sz="2000" b="1"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2008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2009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2010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2011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2012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2013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2014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2018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2019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2021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2022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rgbClr val="FFC000"/>
                          </a:solidFill>
                          <a:effectLst/>
                          <a:latin typeface="Avenir Next Medium" panose="020B0503020202020204" pitchFamily="34" charset="0"/>
                        </a:rPr>
                        <a:t>2023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510818">
                <a:tc>
                  <a:txBody>
                    <a:bodyPr/>
                    <a:lstStyle/>
                    <a:p>
                      <a:pPr algn="r" fontAlgn="b"/>
                      <a:r>
                        <a:rPr lang="en-US" sz="2000" b="0" i="0" u="none" strike="noStrike">
                          <a:solidFill>
                            <a:schemeClr val="bg1"/>
                          </a:solidFill>
                          <a:effectLst/>
                          <a:latin typeface="Avenir Next Medium" panose="020B0503020202020204" pitchFamily="34" charset="0"/>
                        </a:rPr>
                        <a:t>Production( </a:t>
                      </a:r>
                      <a:r>
                        <a:rPr lang="en-US" sz="2000" b="0" i="1" u="none" strike="noStrike">
                          <a:solidFill>
                            <a:schemeClr val="bg1"/>
                          </a:solidFill>
                          <a:effectLst/>
                          <a:latin typeface="Avenir Next Medium" panose="020B0503020202020204" pitchFamily="34" charset="0"/>
                        </a:rPr>
                        <a:t>tons</a:t>
                      </a:r>
                      <a:endParaRPr lang="en-US" sz="2000" b="0" i="0" u="none" strike="noStrike">
                        <a:solidFill>
                          <a:schemeClr val="bg1"/>
                        </a:solidFill>
                        <a:effectLst/>
                        <a:latin typeface="Avenir Next Medium" panose="020B0503020202020204" pitchFamily="34" charset="0"/>
                      </a:endParaRP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13,742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9,829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11,583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14,016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9,062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12,688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13,115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11,036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13,825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18,520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18,247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17,706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14,669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19,125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19,120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0"/>
                          </a:solidFill>
                          <a:effectLst/>
                          <a:latin typeface="Avenir Next Medium" panose="020B0503020202020204" pitchFamily="34" charset="0"/>
                        </a:rPr>
                        <a:t>20,590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graphicFrame>
        <p:nvGraphicFramePr>
          <p:cNvPr id="17" name="Table 16">
            <a:extLst>
              <a:ext uri="{FF2B5EF4-FFF2-40B4-BE49-F238E27FC236}">
                <a16:creationId xmlns:a16="http://schemas.microsoft.com/office/drawing/2014/main" id="{965B0241-CDE9-3F94-C6D3-416C26BA8671}"/>
              </a:ext>
            </a:extLst>
          </p:cNvPr>
          <p:cNvGraphicFramePr>
            <a:graphicFrameLocks noGrp="1"/>
          </p:cNvGraphicFramePr>
          <p:nvPr>
            <p:extLst>
              <p:ext uri="{D42A27DB-BD31-4B8C-83A1-F6EECF244321}">
                <p14:modId xmlns:p14="http://schemas.microsoft.com/office/powerpoint/2010/main" val="1977745466"/>
              </p:ext>
            </p:extLst>
          </p:nvPr>
        </p:nvGraphicFramePr>
        <p:xfrm>
          <a:off x="5056781" y="2532367"/>
          <a:ext cx="17589366" cy="841256"/>
        </p:xfrm>
        <a:graphic>
          <a:graphicData uri="http://schemas.openxmlformats.org/drawingml/2006/table">
            <a:tbl>
              <a:tblPr>
                <a:tableStyleId>{5940675A-B579-460E-94D1-54222C63F5DA}</a:tableStyleId>
              </a:tblPr>
              <a:tblGrid>
                <a:gridCol w="2415894">
                  <a:extLst>
                    <a:ext uri="{9D8B030D-6E8A-4147-A177-3AD203B41FA5}">
                      <a16:colId xmlns:a16="http://schemas.microsoft.com/office/drawing/2014/main" val="2564117998"/>
                    </a:ext>
                  </a:extLst>
                </a:gridCol>
                <a:gridCol w="948342">
                  <a:extLst>
                    <a:ext uri="{9D8B030D-6E8A-4147-A177-3AD203B41FA5}">
                      <a16:colId xmlns:a16="http://schemas.microsoft.com/office/drawing/2014/main" val="2674419101"/>
                    </a:ext>
                  </a:extLst>
                </a:gridCol>
                <a:gridCol w="948342">
                  <a:extLst>
                    <a:ext uri="{9D8B030D-6E8A-4147-A177-3AD203B41FA5}">
                      <a16:colId xmlns:a16="http://schemas.microsoft.com/office/drawing/2014/main" val="2385083303"/>
                    </a:ext>
                  </a:extLst>
                </a:gridCol>
                <a:gridCol w="948342">
                  <a:extLst>
                    <a:ext uri="{9D8B030D-6E8A-4147-A177-3AD203B41FA5}">
                      <a16:colId xmlns:a16="http://schemas.microsoft.com/office/drawing/2014/main" val="881614518"/>
                    </a:ext>
                  </a:extLst>
                </a:gridCol>
                <a:gridCol w="948342">
                  <a:extLst>
                    <a:ext uri="{9D8B030D-6E8A-4147-A177-3AD203B41FA5}">
                      <a16:colId xmlns:a16="http://schemas.microsoft.com/office/drawing/2014/main" val="3442856246"/>
                    </a:ext>
                  </a:extLst>
                </a:gridCol>
                <a:gridCol w="948342">
                  <a:extLst>
                    <a:ext uri="{9D8B030D-6E8A-4147-A177-3AD203B41FA5}">
                      <a16:colId xmlns:a16="http://schemas.microsoft.com/office/drawing/2014/main" val="3953194689"/>
                    </a:ext>
                  </a:extLst>
                </a:gridCol>
                <a:gridCol w="948342">
                  <a:extLst>
                    <a:ext uri="{9D8B030D-6E8A-4147-A177-3AD203B41FA5}">
                      <a16:colId xmlns:a16="http://schemas.microsoft.com/office/drawing/2014/main" val="1950487457"/>
                    </a:ext>
                  </a:extLst>
                </a:gridCol>
                <a:gridCol w="948342">
                  <a:extLst>
                    <a:ext uri="{9D8B030D-6E8A-4147-A177-3AD203B41FA5}">
                      <a16:colId xmlns:a16="http://schemas.microsoft.com/office/drawing/2014/main" val="3053953026"/>
                    </a:ext>
                  </a:extLst>
                </a:gridCol>
                <a:gridCol w="948342">
                  <a:extLst>
                    <a:ext uri="{9D8B030D-6E8A-4147-A177-3AD203B41FA5}">
                      <a16:colId xmlns:a16="http://schemas.microsoft.com/office/drawing/2014/main" val="528411161"/>
                    </a:ext>
                  </a:extLst>
                </a:gridCol>
                <a:gridCol w="948342">
                  <a:extLst>
                    <a:ext uri="{9D8B030D-6E8A-4147-A177-3AD203B41FA5}">
                      <a16:colId xmlns:a16="http://schemas.microsoft.com/office/drawing/2014/main" val="3490677614"/>
                    </a:ext>
                  </a:extLst>
                </a:gridCol>
                <a:gridCol w="948342">
                  <a:extLst>
                    <a:ext uri="{9D8B030D-6E8A-4147-A177-3AD203B41FA5}">
                      <a16:colId xmlns:a16="http://schemas.microsoft.com/office/drawing/2014/main" val="4070729832"/>
                    </a:ext>
                  </a:extLst>
                </a:gridCol>
                <a:gridCol w="948342">
                  <a:extLst>
                    <a:ext uri="{9D8B030D-6E8A-4147-A177-3AD203B41FA5}">
                      <a16:colId xmlns:a16="http://schemas.microsoft.com/office/drawing/2014/main" val="4204451540"/>
                    </a:ext>
                  </a:extLst>
                </a:gridCol>
                <a:gridCol w="948342">
                  <a:extLst>
                    <a:ext uri="{9D8B030D-6E8A-4147-A177-3AD203B41FA5}">
                      <a16:colId xmlns:a16="http://schemas.microsoft.com/office/drawing/2014/main" val="2079113722"/>
                    </a:ext>
                  </a:extLst>
                </a:gridCol>
                <a:gridCol w="948342">
                  <a:extLst>
                    <a:ext uri="{9D8B030D-6E8A-4147-A177-3AD203B41FA5}">
                      <a16:colId xmlns:a16="http://schemas.microsoft.com/office/drawing/2014/main" val="431921168"/>
                    </a:ext>
                  </a:extLst>
                </a:gridCol>
                <a:gridCol w="948342">
                  <a:extLst>
                    <a:ext uri="{9D8B030D-6E8A-4147-A177-3AD203B41FA5}">
                      <a16:colId xmlns:a16="http://schemas.microsoft.com/office/drawing/2014/main" val="1828273975"/>
                    </a:ext>
                  </a:extLst>
                </a:gridCol>
                <a:gridCol w="948342">
                  <a:extLst>
                    <a:ext uri="{9D8B030D-6E8A-4147-A177-3AD203B41FA5}">
                      <a16:colId xmlns:a16="http://schemas.microsoft.com/office/drawing/2014/main" val="716672445"/>
                    </a:ext>
                  </a:extLst>
                </a:gridCol>
                <a:gridCol w="948342">
                  <a:extLst>
                    <a:ext uri="{9D8B030D-6E8A-4147-A177-3AD203B41FA5}">
                      <a16:colId xmlns:a16="http://schemas.microsoft.com/office/drawing/2014/main" val="2727016315"/>
                    </a:ext>
                  </a:extLst>
                </a:gridCol>
              </a:tblGrid>
              <a:tr h="420628">
                <a:tc>
                  <a:txBody>
                    <a:bodyPr/>
                    <a:lstStyle/>
                    <a:p>
                      <a:pPr algn="r" fontAlgn="b"/>
                      <a:r>
                        <a:rPr lang="en-US" sz="2400" b="0" i="0" u="none" strike="noStrike">
                          <a:solidFill>
                            <a:schemeClr val="bg1"/>
                          </a:solidFill>
                          <a:effectLst/>
                          <a:latin typeface="Avenir Next Medium" panose="020B0503020202020204" pitchFamily="34" charset="0"/>
                        </a:rPr>
                        <a:t>Year</a:t>
                      </a:r>
                      <a:endParaRPr lang="en-US" sz="2000" b="0" i="0" u="none" strike="noStrike">
                        <a:solidFill>
                          <a:schemeClr val="bg1"/>
                        </a:solidFill>
                        <a:effectLst/>
                        <a:latin typeface="Avenir Next Medium" panose="020B0503020202020204" pitchFamily="34" charset="0"/>
                      </a:endParaRP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rgbClr val="FFC000"/>
                          </a:solidFill>
                          <a:effectLst/>
                          <a:latin typeface="Avenir Next Medium" panose="020B0503020202020204" pitchFamily="34" charset="0"/>
                        </a:rPr>
                        <a:t>1992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1993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1994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1995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1996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1997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1998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1999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2001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2002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2004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2005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1" i="0" u="none" strike="noStrike">
                          <a:solidFill>
                            <a:schemeClr val="bg1"/>
                          </a:solidFill>
                          <a:effectLst/>
                          <a:latin typeface="Avenir Next Medium" panose="020B0503020202020204" pitchFamily="34" charset="0"/>
                        </a:rPr>
                        <a:t>2007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420628">
                <a:tc>
                  <a:txBody>
                    <a:bodyPr/>
                    <a:lstStyle/>
                    <a:p>
                      <a:pPr algn="r" fontAlgn="b"/>
                      <a:r>
                        <a:rPr lang="en-US" sz="2000" b="0" i="0" u="none" strike="noStrike">
                          <a:solidFill>
                            <a:schemeClr val="bg1"/>
                          </a:solidFill>
                          <a:effectLst/>
                          <a:latin typeface="Avenir Next Medium" panose="020B0503020202020204" pitchFamily="34" charset="0"/>
                        </a:rPr>
                        <a:t>Production( </a:t>
                      </a:r>
                      <a:r>
                        <a:rPr lang="en-US" sz="2000" b="0" i="1" u="none" strike="noStrike">
                          <a:solidFill>
                            <a:schemeClr val="bg1"/>
                          </a:solidFill>
                          <a:effectLst/>
                          <a:latin typeface="Avenir Next Medium" panose="020B0503020202020204" pitchFamily="34" charset="0"/>
                        </a:rPr>
                        <a:t>tons</a:t>
                      </a:r>
                      <a:r>
                        <a:rPr lang="en-US" sz="2000" b="0" i="0" u="none" strike="noStrike">
                          <a:solidFill>
                            <a:schemeClr val="bg1"/>
                          </a:solidFill>
                          <a:effectLst/>
                          <a:latin typeface="Avenir Next Medium" panose="020B0503020202020204" pitchFamily="34" charset="0"/>
                        </a:rPr>
                        <a:t>)</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0"/>
                          </a:solidFill>
                          <a:effectLst/>
                          <a:latin typeface="Avenir Next Medium" panose="020B0503020202020204" pitchFamily="34" charset="0"/>
                        </a:rPr>
                        <a:t>11,273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19,800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15,050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7,338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6,303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5,668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10,490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6,530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5,992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7,494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13,898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17,991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17,917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13,369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10,780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10,092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sp>
        <p:nvSpPr>
          <p:cNvPr id="33" name="TextBox 32">
            <a:extLst>
              <a:ext uri="{FF2B5EF4-FFF2-40B4-BE49-F238E27FC236}">
                <a16:creationId xmlns:a16="http://schemas.microsoft.com/office/drawing/2014/main" id="{75402C95-8F3E-835A-3447-84A87AB353DC}"/>
              </a:ext>
            </a:extLst>
          </p:cNvPr>
          <p:cNvSpPr txBox="1"/>
          <p:nvPr/>
        </p:nvSpPr>
        <p:spPr>
          <a:xfrm>
            <a:off x="14598372" y="11042665"/>
            <a:ext cx="359119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kumimoji="0" lang="en-US" sz="2000" u="none" strike="noStrike" cap="none" spc="0" normalizeH="0" baseline="0">
                <a:ln>
                  <a:noFill/>
                </a:ln>
                <a:solidFill>
                  <a:srgbClr val="FFC002"/>
                </a:solidFill>
                <a:effectLst/>
                <a:uFillTx/>
                <a:latin typeface="Avenir Next Medium" panose="020B0503020202020204" pitchFamily="34" charset="0"/>
                <a:sym typeface="Graphik Light"/>
              </a:rPr>
              <a:t>IN</a:t>
            </a:r>
            <a:r>
              <a:rPr kumimoji="0" lang="en-US" sz="2000" u="none" strike="noStrike" cap="none" spc="0" normalizeH="0">
                <a:ln>
                  <a:noFill/>
                </a:ln>
                <a:solidFill>
                  <a:srgbClr val="FFC002"/>
                </a:solidFill>
                <a:effectLst/>
                <a:uFillTx/>
                <a:latin typeface="Avenir Next Medium" panose="020B0503020202020204" pitchFamily="34" charset="0"/>
                <a:sym typeface="Graphik Light"/>
              </a:rPr>
              <a:t> 31 YEARS, </a:t>
            </a:r>
            <a:r>
              <a:rPr kumimoji="0" lang="en-US" sz="2000" u="none" strike="noStrike" cap="none" spc="0" normalizeH="0" baseline="0">
                <a:ln>
                  <a:noFill/>
                </a:ln>
                <a:solidFill>
                  <a:srgbClr val="FFC002"/>
                </a:solidFill>
                <a:effectLst/>
                <a:uFillTx/>
                <a:latin typeface="Avenir Next Medium" panose="020B0503020202020204" pitchFamily="34" charset="0"/>
                <a:sym typeface="Graphik Light"/>
              </a:rPr>
              <a:t>1992 </a:t>
            </a:r>
            <a:r>
              <a:rPr lang="en-US" sz="2000">
                <a:solidFill>
                  <a:srgbClr val="FFC002"/>
                </a:solidFill>
                <a:latin typeface="Avenir Next Medium" panose="020B0503020202020204" pitchFamily="34" charset="0"/>
              </a:rPr>
              <a:t>-  2023</a:t>
            </a:r>
            <a:endParaRPr kumimoji="0" lang="en-US" sz="2000" u="none" strike="noStrike" cap="none" spc="0" normalizeH="0" baseline="0">
              <a:ln>
                <a:noFill/>
              </a:ln>
              <a:solidFill>
                <a:srgbClr val="FFC002"/>
              </a:solidFill>
              <a:effectLst/>
              <a:uFillTx/>
              <a:latin typeface="Avenir Next Medium" panose="020B0503020202020204" pitchFamily="34" charset="0"/>
              <a:sym typeface="Graphik Light"/>
            </a:endParaRPr>
          </a:p>
        </p:txBody>
      </p:sp>
      <p:sp>
        <p:nvSpPr>
          <p:cNvPr id="34" name="TextBox 33">
            <a:extLst>
              <a:ext uri="{FF2B5EF4-FFF2-40B4-BE49-F238E27FC236}">
                <a16:creationId xmlns:a16="http://schemas.microsoft.com/office/drawing/2014/main" id="{5F67906C-EEBF-232C-404F-B55FD24C8B94}"/>
              </a:ext>
            </a:extLst>
          </p:cNvPr>
          <p:cNvSpPr txBox="1"/>
          <p:nvPr/>
        </p:nvSpPr>
        <p:spPr>
          <a:xfrm>
            <a:off x="16393969" y="11473019"/>
            <a:ext cx="157094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lang="en-US" sz="6000" b="1">
                <a:solidFill>
                  <a:srgbClr val="FFC002"/>
                </a:solidFill>
                <a:latin typeface="Avenir Next" panose="020B0503020202020204" pitchFamily="34" charset="0"/>
              </a:rPr>
              <a:t>1.8</a:t>
            </a:r>
            <a:r>
              <a:rPr kumimoji="0" lang="en-US" sz="3200" b="1" u="none" strike="noStrike" cap="none" spc="0" normalizeH="0" baseline="0">
                <a:ln>
                  <a:noFill/>
                </a:ln>
                <a:solidFill>
                  <a:srgbClr val="FFC002"/>
                </a:solidFill>
                <a:effectLst/>
                <a:uFillTx/>
                <a:latin typeface="Avenir Next" panose="020B0503020202020204" pitchFamily="34" charset="0"/>
                <a:sym typeface="Graphik Light"/>
              </a:rPr>
              <a:t>x</a:t>
            </a:r>
            <a:endParaRPr kumimoji="0" lang="en-US" sz="4400" b="1" u="none" strike="noStrike" cap="none" spc="0" normalizeH="0" baseline="0">
              <a:ln>
                <a:noFill/>
              </a:ln>
              <a:solidFill>
                <a:srgbClr val="FFC002"/>
              </a:solidFill>
              <a:effectLst/>
              <a:uFillTx/>
              <a:latin typeface="Avenir Next" panose="020B0503020202020204" pitchFamily="34" charset="0"/>
              <a:sym typeface="Graphik Light"/>
            </a:endParaRPr>
          </a:p>
        </p:txBody>
      </p:sp>
      <p:sp>
        <p:nvSpPr>
          <p:cNvPr id="35" name="TextBox 34">
            <a:extLst>
              <a:ext uri="{FF2B5EF4-FFF2-40B4-BE49-F238E27FC236}">
                <a16:creationId xmlns:a16="http://schemas.microsoft.com/office/drawing/2014/main" id="{E27B5188-2A78-CEFE-1E13-FDFAB69344A7}"/>
              </a:ext>
            </a:extLst>
          </p:cNvPr>
          <p:cNvSpPr txBox="1"/>
          <p:nvPr/>
        </p:nvSpPr>
        <p:spPr>
          <a:xfrm>
            <a:off x="14711950" y="11841893"/>
            <a:ext cx="1766120" cy="4744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355600" rtl="0" fontAlgn="auto" latinLnBrk="0" hangingPunct="0">
              <a:lnSpc>
                <a:spcPts val="2860"/>
              </a:lnSpc>
              <a:spcBef>
                <a:spcPts val="0"/>
              </a:spcBef>
              <a:spcAft>
                <a:spcPts val="0"/>
              </a:spcAft>
              <a:buClrTx/>
              <a:buSzTx/>
              <a:buFontTx/>
              <a:buNone/>
              <a:tabLst/>
            </a:pPr>
            <a:r>
              <a:rPr lang="en-US" sz="2400">
                <a:solidFill>
                  <a:schemeClr val="bg1"/>
                </a:solidFill>
                <a:latin typeface="Avenir Next Medium" panose="020B0503020202020204" pitchFamily="34" charset="0"/>
              </a:rPr>
              <a:t>P</a:t>
            </a:r>
            <a:r>
              <a:rPr kumimoji="0" lang="en-US" sz="2400" u="none" strike="noStrike" cap="none" spc="0" normalizeH="0" baseline="0">
                <a:ln>
                  <a:noFill/>
                </a:ln>
                <a:solidFill>
                  <a:schemeClr val="bg1"/>
                </a:solidFill>
                <a:effectLst/>
                <a:uFillTx/>
                <a:latin typeface="Avenir Next Medium" panose="020B0503020202020204" pitchFamily="34" charset="0"/>
                <a:sym typeface="Graphik Light"/>
              </a:rPr>
              <a:t>roduction</a:t>
            </a:r>
            <a:endParaRPr kumimoji="0" lang="en-US" sz="1800" u="none" strike="noStrike" cap="none" spc="0" normalizeH="0" baseline="0">
              <a:ln>
                <a:noFill/>
              </a:ln>
              <a:solidFill>
                <a:schemeClr val="bg1"/>
              </a:solidFill>
              <a:effectLst/>
              <a:uFillTx/>
              <a:latin typeface="Avenir Next Medium" panose="020B0503020202020204" pitchFamily="34" charset="0"/>
              <a:sym typeface="Graphik Light"/>
            </a:endParaRPr>
          </a:p>
        </p:txBody>
      </p:sp>
      <p:sp>
        <p:nvSpPr>
          <p:cNvPr id="36" name="Rounded Rectangle 35">
            <a:extLst>
              <a:ext uri="{FF2B5EF4-FFF2-40B4-BE49-F238E27FC236}">
                <a16:creationId xmlns:a16="http://schemas.microsoft.com/office/drawing/2014/main" id="{D59F724D-99DE-9D2B-99A8-7F9071CADEF6}"/>
              </a:ext>
            </a:extLst>
          </p:cNvPr>
          <p:cNvSpPr/>
          <p:nvPr/>
        </p:nvSpPr>
        <p:spPr>
          <a:xfrm>
            <a:off x="14711950" y="11473017"/>
            <a:ext cx="3389190" cy="1025923"/>
          </a:xfrm>
          <a:prstGeom prst="roundRect">
            <a:avLst>
              <a:gd name="adj" fmla="val 3614"/>
            </a:avLst>
          </a:prstGeom>
          <a:noFill/>
          <a:ln w="31750" cap="flat">
            <a:solidFill>
              <a:srgbClr val="FFC00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graphicFrame>
        <p:nvGraphicFramePr>
          <p:cNvPr id="8" name="Chart 7">
            <a:extLst>
              <a:ext uri="{FF2B5EF4-FFF2-40B4-BE49-F238E27FC236}">
                <a16:creationId xmlns:a16="http://schemas.microsoft.com/office/drawing/2014/main" id="{433711DF-E573-DAA8-FAC2-9FB397879CAF}"/>
              </a:ext>
            </a:extLst>
          </p:cNvPr>
          <p:cNvGraphicFramePr>
            <a:graphicFrameLocks/>
          </p:cNvGraphicFramePr>
          <p:nvPr>
            <p:extLst>
              <p:ext uri="{D42A27DB-BD31-4B8C-83A1-F6EECF244321}">
                <p14:modId xmlns:p14="http://schemas.microsoft.com/office/powerpoint/2010/main" val="1835569234"/>
              </p:ext>
            </p:extLst>
          </p:nvPr>
        </p:nvGraphicFramePr>
        <p:xfrm>
          <a:off x="918383" y="5675083"/>
          <a:ext cx="19906448" cy="4780441"/>
        </p:xfrm>
        <a:graphic>
          <a:graphicData uri="http://schemas.openxmlformats.org/drawingml/2006/chart">
            <c:chart xmlns:c="http://schemas.openxmlformats.org/drawingml/2006/chart" xmlns:r="http://schemas.openxmlformats.org/officeDocument/2006/relationships" r:id="rId8"/>
          </a:graphicData>
        </a:graphic>
      </p:graphicFrame>
      <p:cxnSp>
        <p:nvCxnSpPr>
          <p:cNvPr id="19" name="Straight Connector 18">
            <a:extLst>
              <a:ext uri="{FF2B5EF4-FFF2-40B4-BE49-F238E27FC236}">
                <a16:creationId xmlns:a16="http://schemas.microsoft.com/office/drawing/2014/main" id="{15069926-B48B-D862-C2ED-17ADFB55CA77}"/>
              </a:ext>
            </a:extLst>
          </p:cNvPr>
          <p:cNvCxnSpPr>
            <a:cxnSpLocks/>
          </p:cNvCxnSpPr>
          <p:nvPr/>
        </p:nvCxnSpPr>
        <p:spPr>
          <a:xfrm>
            <a:off x="1683327" y="6166253"/>
            <a:ext cx="0" cy="4101635"/>
          </a:xfrm>
          <a:prstGeom prst="line">
            <a:avLst/>
          </a:prstGeom>
          <a:noFill/>
          <a:ln w="381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35D9BDC5-37C8-9BD3-6610-F5E8E5E7ADDE}"/>
              </a:ext>
            </a:extLst>
          </p:cNvPr>
          <p:cNvCxnSpPr>
            <a:cxnSpLocks/>
          </p:cNvCxnSpPr>
          <p:nvPr/>
        </p:nvCxnSpPr>
        <p:spPr>
          <a:xfrm flipH="1">
            <a:off x="1557884" y="10110290"/>
            <a:ext cx="19785043" cy="0"/>
          </a:xfrm>
          <a:prstGeom prst="line">
            <a:avLst/>
          </a:prstGeom>
          <a:noFill/>
          <a:ln w="381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6" name="Rectangle 25">
            <a:extLst>
              <a:ext uri="{FF2B5EF4-FFF2-40B4-BE49-F238E27FC236}">
                <a16:creationId xmlns:a16="http://schemas.microsoft.com/office/drawing/2014/main" id="{6EACC8E3-A7BE-BDA9-472A-1E7D881D261D}"/>
              </a:ext>
            </a:extLst>
          </p:cNvPr>
          <p:cNvSpPr/>
          <p:nvPr/>
        </p:nvSpPr>
        <p:spPr>
          <a:xfrm>
            <a:off x="861185" y="5860473"/>
            <a:ext cx="696699" cy="4595051"/>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7" name="Rectangle 26">
            <a:extLst>
              <a:ext uri="{FF2B5EF4-FFF2-40B4-BE49-F238E27FC236}">
                <a16:creationId xmlns:a16="http://schemas.microsoft.com/office/drawing/2014/main" id="{E9C4B590-53CF-E699-FA29-E6D2892950D5}"/>
              </a:ext>
            </a:extLst>
          </p:cNvPr>
          <p:cNvSpPr/>
          <p:nvPr/>
        </p:nvSpPr>
        <p:spPr>
          <a:xfrm>
            <a:off x="1771369" y="10240641"/>
            <a:ext cx="19571553" cy="355713"/>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8" name="Rectangle 27">
            <a:extLst>
              <a:ext uri="{FF2B5EF4-FFF2-40B4-BE49-F238E27FC236}">
                <a16:creationId xmlns:a16="http://schemas.microsoft.com/office/drawing/2014/main" id="{0762FD5B-74C6-46C2-EB9C-C64F248FBE67}"/>
              </a:ext>
            </a:extLst>
          </p:cNvPr>
          <p:cNvSpPr/>
          <p:nvPr/>
        </p:nvSpPr>
        <p:spPr>
          <a:xfrm>
            <a:off x="1708281" y="5652889"/>
            <a:ext cx="19906429" cy="4432682"/>
          </a:xfrm>
          <a:prstGeom prst="rect">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9" name="Presenter">
            <a:extLst>
              <a:ext uri="{FF2B5EF4-FFF2-40B4-BE49-F238E27FC236}">
                <a16:creationId xmlns:a16="http://schemas.microsoft.com/office/drawing/2014/main" id="{39639BC0-5E19-061F-CC61-F00399410695}"/>
              </a:ext>
            </a:extLst>
          </p:cNvPr>
          <p:cNvSpPr txBox="1"/>
          <p:nvPr/>
        </p:nvSpPr>
        <p:spPr>
          <a:xfrm>
            <a:off x="6683702" y="2052653"/>
            <a:ext cx="9255956" cy="338554"/>
          </a:xfrm>
          <a:prstGeom prst="rect">
            <a:avLst/>
          </a:prstGeom>
          <a:noFill/>
          <a:effectLst>
            <a:softEdge rad="65707"/>
          </a:effectLst>
        </p:spPr>
        <p:txBody>
          <a:bodyPr wrap="square" rtlCol="0">
            <a:spAutoFit/>
          </a:bodyPr>
          <a:lstStyle/>
          <a:p>
            <a:pPr algn="ctr"/>
            <a:r>
              <a:rPr lang="en-US" sz="1600" spc="310" dirty="0">
                <a:solidFill>
                  <a:schemeClr val="bg1"/>
                </a:solidFill>
                <a:latin typeface="Avenir Next Medium" panose="020B0503020202020204" pitchFamily="34" charset="0"/>
              </a:rPr>
              <a:t>MOLDOVAN WALNUT PRODUCTION (in-shell basis), metric tons) </a:t>
            </a:r>
          </a:p>
        </p:txBody>
      </p:sp>
      <p:sp>
        <p:nvSpPr>
          <p:cNvPr id="31" name="Presenter">
            <a:extLst>
              <a:ext uri="{FF2B5EF4-FFF2-40B4-BE49-F238E27FC236}">
                <a16:creationId xmlns:a16="http://schemas.microsoft.com/office/drawing/2014/main" id="{BF0263C6-57C8-F9B9-9F28-F4D99935D2FC}"/>
              </a:ext>
            </a:extLst>
          </p:cNvPr>
          <p:cNvSpPr txBox="1"/>
          <p:nvPr/>
        </p:nvSpPr>
        <p:spPr>
          <a:xfrm>
            <a:off x="4962511" y="2052653"/>
            <a:ext cx="4448842" cy="338554"/>
          </a:xfrm>
          <a:prstGeom prst="rect">
            <a:avLst/>
          </a:prstGeom>
          <a:noFill/>
          <a:effectLst>
            <a:softEdge rad="65707"/>
          </a:effectLst>
        </p:spPr>
        <p:txBody>
          <a:bodyPr wrap="square" rtlCol="0">
            <a:spAutoFit/>
          </a:bodyPr>
          <a:lstStyle/>
          <a:p>
            <a:r>
              <a:rPr lang="en-US" sz="1600" spc="310" dirty="0">
                <a:solidFill>
                  <a:schemeClr val="bg1"/>
                </a:solidFill>
                <a:latin typeface="Avenir Next Medium" panose="020B0503020202020204" pitchFamily="34" charset="0"/>
              </a:rPr>
              <a:t>EVOLUTION OF </a:t>
            </a:r>
          </a:p>
        </p:txBody>
      </p:sp>
    </p:spTree>
    <p:extLst>
      <p:ext uri="{BB962C8B-B14F-4D97-AF65-F5344CB8AC3E}">
        <p14:creationId xmlns:p14="http://schemas.microsoft.com/office/powerpoint/2010/main" val="283507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8" fill="hold" nodeType="afterEffect">
                                  <p:stCondLst>
                                    <p:cond delay="15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0"/>
                                        <p:tgtEl>
                                          <p:spTgt spid="17"/>
                                        </p:tgtEl>
                                      </p:cBhvr>
                                    </p:animEffect>
                                  </p:childTnLst>
                                </p:cTn>
                              </p:par>
                              <p:par>
                                <p:cTn id="8" presetID="22" presetClass="entr" presetSubtype="8" fill="hold" nodeType="withEffect">
                                  <p:stCondLst>
                                    <p:cond delay="65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0"/>
                                        <p:tgtEl>
                                          <p:spTgt spid="7"/>
                                        </p:tgtEl>
                                      </p:cBhvr>
                                    </p:animEffect>
                                  </p:childTnLst>
                                </p:cTn>
                              </p:par>
                            </p:childTnLst>
                          </p:cTn>
                        </p:par>
                        <p:par>
                          <p:cTn id="11" fill="hold">
                            <p:stCondLst>
                              <p:cond delay="120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12500"/>
                            </p:stCondLst>
                            <p:childTnLst>
                              <p:par>
                                <p:cTn id="16" presetID="2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1000"/>
                                        <p:tgtEl>
                                          <p:spTgt spid="19"/>
                                        </p:tgtEl>
                                      </p:cBhvr>
                                    </p:animEffect>
                                  </p:childTnLst>
                                </p:cTn>
                              </p:par>
                              <p:par>
                                <p:cTn id="19" presetID="22" presetClass="exit" presetSubtype="4" fill="hold" grpId="0" nodeType="withEffect">
                                  <p:stCondLst>
                                    <p:cond delay="500"/>
                                  </p:stCondLst>
                                  <p:childTnLst>
                                    <p:animEffect transition="out" filter="wipe(down)">
                                      <p:cBhvr>
                                        <p:cTn id="20" dur="1000"/>
                                        <p:tgtEl>
                                          <p:spTgt spid="26"/>
                                        </p:tgtEl>
                                      </p:cBhvr>
                                    </p:animEffect>
                                    <p:set>
                                      <p:cBhvr>
                                        <p:cTn id="21" dur="1" fill="hold">
                                          <p:stCondLst>
                                            <p:cond delay="999"/>
                                          </p:stCondLst>
                                        </p:cTn>
                                        <p:tgtEl>
                                          <p:spTgt spid="26"/>
                                        </p:tgtEl>
                                        <p:attrNameLst>
                                          <p:attrName>style.visibility</p:attrName>
                                        </p:attrNameLst>
                                      </p:cBhvr>
                                      <p:to>
                                        <p:strVal val="hidden"/>
                                      </p:to>
                                    </p:set>
                                  </p:childTnLst>
                                </p:cTn>
                              </p:par>
                              <p:par>
                                <p:cTn id="22" presetID="22" presetClass="entr" presetSubtype="8" fill="hold" nodeType="withEffect">
                                  <p:stCondLst>
                                    <p:cond delay="50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1500"/>
                                        <p:tgtEl>
                                          <p:spTgt spid="23"/>
                                        </p:tgtEl>
                                      </p:cBhvr>
                                    </p:animEffect>
                                  </p:childTnLst>
                                </p:cTn>
                              </p:par>
                              <p:par>
                                <p:cTn id="25" presetID="22" presetClass="exit" presetSubtype="8" fill="hold" grpId="0" nodeType="withEffect">
                                  <p:stCondLst>
                                    <p:cond delay="1500"/>
                                  </p:stCondLst>
                                  <p:childTnLst>
                                    <p:animEffect transition="out" filter="wipe(left)">
                                      <p:cBhvr>
                                        <p:cTn id="26" dur="1000"/>
                                        <p:tgtEl>
                                          <p:spTgt spid="27"/>
                                        </p:tgtEl>
                                      </p:cBhvr>
                                    </p:animEffect>
                                    <p:set>
                                      <p:cBhvr>
                                        <p:cTn id="27" dur="1" fill="hold">
                                          <p:stCondLst>
                                            <p:cond delay="999"/>
                                          </p:stCondLst>
                                        </p:cTn>
                                        <p:tgtEl>
                                          <p:spTgt spid="27"/>
                                        </p:tgtEl>
                                        <p:attrNameLst>
                                          <p:attrName>style.visibility</p:attrName>
                                        </p:attrNameLst>
                                      </p:cBhvr>
                                      <p:to>
                                        <p:strVal val="hidden"/>
                                      </p:to>
                                    </p:set>
                                  </p:childTnLst>
                                </p:cTn>
                              </p:par>
                              <p:par>
                                <p:cTn id="28" presetID="22" presetClass="exit" presetSubtype="8" fill="hold" grpId="1" nodeType="withEffect">
                                  <p:stCondLst>
                                    <p:cond delay="4000"/>
                                  </p:stCondLst>
                                  <p:childTnLst>
                                    <p:animEffect transition="out" filter="wipe(left)">
                                      <p:cBhvr>
                                        <p:cTn id="29" dur="5000"/>
                                        <p:tgtEl>
                                          <p:spTgt spid="28"/>
                                        </p:tgtEl>
                                      </p:cBhvr>
                                    </p:animEffect>
                                    <p:set>
                                      <p:cBhvr>
                                        <p:cTn id="30" dur="1" fill="hold">
                                          <p:stCondLst>
                                            <p:cond delay="4999"/>
                                          </p:stCondLst>
                                        </p:cTn>
                                        <p:tgtEl>
                                          <p:spTgt spid="28"/>
                                        </p:tgtEl>
                                        <p:attrNameLst>
                                          <p:attrName>style.visibility</p:attrName>
                                        </p:attrNameLst>
                                      </p:cBhvr>
                                      <p:to>
                                        <p:strVal val="hidden"/>
                                      </p:to>
                                    </p:set>
                                  </p:childTnLst>
                                </p:cTn>
                              </p:par>
                            </p:childTnLst>
                          </p:cTn>
                        </p:par>
                        <p:par>
                          <p:cTn id="31" fill="hold">
                            <p:stCondLst>
                              <p:cond delay="21500"/>
                            </p:stCondLst>
                            <p:childTnLst>
                              <p:par>
                                <p:cTn id="32" presetID="10" presetClass="entr" presetSubtype="0" fill="hold" grpId="0" nodeType="afterEffect">
                                  <p:stCondLst>
                                    <p:cond delay="20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par>
                          <p:cTn id="35" fill="hold">
                            <p:stCondLst>
                              <p:cond delay="24000"/>
                            </p:stCondLst>
                            <p:childTnLst>
                              <p:par>
                                <p:cTn id="36" presetID="10" presetClass="entr" presetSubtype="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4500"/>
                            </p:stCondLst>
                            <p:childTnLst>
                              <p:par>
                                <p:cTn id="40" presetID="10"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heel(1)">
                                      <p:cBhvr>
                                        <p:cTn id="45" dur="2000"/>
                                        <p:tgtEl>
                                          <p:spTgt spid="36"/>
                                        </p:tgtEl>
                                      </p:cBhvr>
                                    </p:animEffect>
                                  </p:childTnLst>
                                </p:cTn>
                              </p:par>
                              <p:par>
                                <p:cTn id="46" presetID="22" presetClass="exit" presetSubtype="8" fill="hold" grpId="0" nodeType="withEffect">
                                  <p:stCondLst>
                                    <p:cond delay="1500"/>
                                  </p:stCondLst>
                                  <p:childTnLst>
                                    <p:animEffect transition="out" filter="wipe(left)">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p:bldP spid="34" grpId="0"/>
      <p:bldP spid="35" grpId="0"/>
      <p:bldP spid="36" grpId="0" animBg="1"/>
      <p:bldP spid="26" grpId="0" animBg="1"/>
      <p:bldP spid="27" grpId="0" animBg="1"/>
      <p:bldP spid="28" grpId="0" animBg="1"/>
      <p:bldP spid="2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F0A20-D7A3-5E0F-5668-B62B215C4C6D}"/>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0694D026-1F22-AC54-257C-CDB4D43453AC}"/>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9696"/>
            <a:ext cx="24384000" cy="13778561"/>
          </a:xfrm>
          <a:prstGeom prst="rect">
            <a:avLst/>
          </a:prstGeom>
        </p:spPr>
      </p:pic>
      <p:sp>
        <p:nvSpPr>
          <p:cNvPr id="30" name="Rectangle 29">
            <a:extLst>
              <a:ext uri="{FF2B5EF4-FFF2-40B4-BE49-F238E27FC236}">
                <a16:creationId xmlns:a16="http://schemas.microsoft.com/office/drawing/2014/main" id="{47A0C549-0E02-DE26-DCB6-C231A6A601EB}"/>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2940601C-0C64-8C23-D9A0-1ACBFE807CE5}"/>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FD52D0B3-5EE8-6E0E-AC35-35B6241A000A}"/>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B7D7D4E1-2D59-4D63-2A30-9A8B77102772}"/>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7A916ED6-2C63-798E-0A6F-80B719FF4EA6}"/>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D3A3D428-F1F0-87A7-BC91-DF453C772FB0}"/>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7B4FCEB5-B9F9-2DD1-0AB7-9A7A5A7EF193}"/>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47F1E2EA-1E1D-7712-9110-6B1C9C9151F5}"/>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223488CF-7002-A5E5-6D37-61E325F8EC89}"/>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cxnSp>
        <p:nvCxnSpPr>
          <p:cNvPr id="39" name="Straight Connector 38">
            <a:extLst>
              <a:ext uri="{FF2B5EF4-FFF2-40B4-BE49-F238E27FC236}">
                <a16:creationId xmlns:a16="http://schemas.microsoft.com/office/drawing/2014/main" id="{55A8F748-6513-EEBD-5F99-6870C6F55376}"/>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1DEF562F-9D9C-3E79-A7D3-D7FEF56DE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486" y="1806491"/>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3C215749-B00C-F025-15ED-8ED329CC53E4}"/>
              </a:ext>
            </a:extLst>
          </p:cNvPr>
          <p:cNvSpPr txBox="1"/>
          <p:nvPr/>
        </p:nvSpPr>
        <p:spPr>
          <a:xfrm>
            <a:off x="861185" y="3914199"/>
            <a:ext cx="2380215" cy="584775"/>
          </a:xfrm>
          <a:prstGeom prst="rect">
            <a:avLst/>
          </a:prstGeom>
          <a:noFill/>
          <a:effectLst>
            <a:softEdge rad="65707"/>
          </a:effectLst>
        </p:spPr>
        <p:txBody>
          <a:bodyPr wrap="square" rtlCol="0">
            <a:spAutoFit/>
          </a:bodyPr>
          <a:lstStyle/>
          <a:p>
            <a:pPr algn="ctr"/>
            <a:r>
              <a:rPr lang="en-US" sz="1600" spc="150" dirty="0">
                <a:solidFill>
                  <a:schemeClr val="bg1"/>
                </a:solidFill>
                <a:latin typeface="Avenir Next Medium" panose="020B0503020202020204" pitchFamily="34" charset="0"/>
              </a:rPr>
              <a:t>REPUBLIC OF MOLDOVA</a:t>
            </a:r>
          </a:p>
        </p:txBody>
      </p:sp>
      <p:graphicFrame>
        <p:nvGraphicFramePr>
          <p:cNvPr id="7173" name="Table 7172">
            <a:extLst>
              <a:ext uri="{FF2B5EF4-FFF2-40B4-BE49-F238E27FC236}">
                <a16:creationId xmlns:a16="http://schemas.microsoft.com/office/drawing/2014/main" id="{483B4485-34EB-1687-BFF2-45401B3DA6CE}"/>
              </a:ext>
            </a:extLst>
          </p:cNvPr>
          <p:cNvGraphicFramePr>
            <a:graphicFrameLocks noGrp="1"/>
          </p:cNvGraphicFramePr>
          <p:nvPr>
            <p:extLst>
              <p:ext uri="{D42A27DB-BD31-4B8C-83A1-F6EECF244321}">
                <p14:modId xmlns:p14="http://schemas.microsoft.com/office/powerpoint/2010/main" val="449434377"/>
              </p:ext>
            </p:extLst>
          </p:nvPr>
        </p:nvGraphicFramePr>
        <p:xfrm>
          <a:off x="-18512274" y="9338653"/>
          <a:ext cx="17582376" cy="659130"/>
        </p:xfrm>
        <a:graphic>
          <a:graphicData uri="http://schemas.openxmlformats.org/drawingml/2006/table">
            <a:tbl>
              <a:tblPr>
                <a:tableStyleId>{5940675A-B579-460E-94D1-54222C63F5DA}</a:tableStyleId>
              </a:tblPr>
              <a:tblGrid>
                <a:gridCol w="1320469">
                  <a:extLst>
                    <a:ext uri="{9D8B030D-6E8A-4147-A177-3AD203B41FA5}">
                      <a16:colId xmlns:a16="http://schemas.microsoft.com/office/drawing/2014/main" val="448356001"/>
                    </a:ext>
                  </a:extLst>
                </a:gridCol>
                <a:gridCol w="686727">
                  <a:extLst>
                    <a:ext uri="{9D8B030D-6E8A-4147-A177-3AD203B41FA5}">
                      <a16:colId xmlns:a16="http://schemas.microsoft.com/office/drawing/2014/main" val="3524096564"/>
                    </a:ext>
                  </a:extLst>
                </a:gridCol>
                <a:gridCol w="703909">
                  <a:extLst>
                    <a:ext uri="{9D8B030D-6E8A-4147-A177-3AD203B41FA5}">
                      <a16:colId xmlns:a16="http://schemas.microsoft.com/office/drawing/2014/main" val="3526361569"/>
                    </a:ext>
                  </a:extLst>
                </a:gridCol>
                <a:gridCol w="751904">
                  <a:extLst>
                    <a:ext uri="{9D8B030D-6E8A-4147-A177-3AD203B41FA5}">
                      <a16:colId xmlns:a16="http://schemas.microsoft.com/office/drawing/2014/main" val="178812571"/>
                    </a:ext>
                  </a:extLst>
                </a:gridCol>
                <a:gridCol w="703909">
                  <a:extLst>
                    <a:ext uri="{9D8B030D-6E8A-4147-A177-3AD203B41FA5}">
                      <a16:colId xmlns:a16="http://schemas.microsoft.com/office/drawing/2014/main" val="1030272683"/>
                    </a:ext>
                  </a:extLst>
                </a:gridCol>
                <a:gridCol w="735905">
                  <a:extLst>
                    <a:ext uri="{9D8B030D-6E8A-4147-A177-3AD203B41FA5}">
                      <a16:colId xmlns:a16="http://schemas.microsoft.com/office/drawing/2014/main" val="2481001189"/>
                    </a:ext>
                  </a:extLst>
                </a:gridCol>
                <a:gridCol w="783899">
                  <a:extLst>
                    <a:ext uri="{9D8B030D-6E8A-4147-A177-3AD203B41FA5}">
                      <a16:colId xmlns:a16="http://schemas.microsoft.com/office/drawing/2014/main" val="1610725698"/>
                    </a:ext>
                  </a:extLst>
                </a:gridCol>
                <a:gridCol w="758877">
                  <a:extLst>
                    <a:ext uri="{9D8B030D-6E8A-4147-A177-3AD203B41FA5}">
                      <a16:colId xmlns:a16="http://schemas.microsoft.com/office/drawing/2014/main" val="2580183302"/>
                    </a:ext>
                  </a:extLst>
                </a:gridCol>
                <a:gridCol w="710068">
                  <a:extLst>
                    <a:ext uri="{9D8B030D-6E8A-4147-A177-3AD203B41FA5}">
                      <a16:colId xmlns:a16="http://schemas.microsoft.com/office/drawing/2014/main" val="1314617901"/>
                    </a:ext>
                  </a:extLst>
                </a:gridCol>
                <a:gridCol w="710068">
                  <a:extLst>
                    <a:ext uri="{9D8B030D-6E8A-4147-A177-3AD203B41FA5}">
                      <a16:colId xmlns:a16="http://schemas.microsoft.com/office/drawing/2014/main" val="2033929836"/>
                    </a:ext>
                  </a:extLst>
                </a:gridCol>
                <a:gridCol w="732611">
                  <a:extLst>
                    <a:ext uri="{9D8B030D-6E8A-4147-A177-3AD203B41FA5}">
                      <a16:colId xmlns:a16="http://schemas.microsoft.com/office/drawing/2014/main" val="505115796"/>
                    </a:ext>
                  </a:extLst>
                </a:gridCol>
                <a:gridCol w="799897">
                  <a:extLst>
                    <a:ext uri="{9D8B030D-6E8A-4147-A177-3AD203B41FA5}">
                      <a16:colId xmlns:a16="http://schemas.microsoft.com/office/drawing/2014/main" val="2521321622"/>
                    </a:ext>
                  </a:extLst>
                </a:gridCol>
                <a:gridCol w="703909">
                  <a:extLst>
                    <a:ext uri="{9D8B030D-6E8A-4147-A177-3AD203B41FA5}">
                      <a16:colId xmlns:a16="http://schemas.microsoft.com/office/drawing/2014/main" val="972667631"/>
                    </a:ext>
                  </a:extLst>
                </a:gridCol>
                <a:gridCol w="719908">
                  <a:extLst>
                    <a:ext uri="{9D8B030D-6E8A-4147-A177-3AD203B41FA5}">
                      <a16:colId xmlns:a16="http://schemas.microsoft.com/office/drawing/2014/main" val="1307689656"/>
                    </a:ext>
                  </a:extLst>
                </a:gridCol>
                <a:gridCol w="594017">
                  <a:extLst>
                    <a:ext uri="{9D8B030D-6E8A-4147-A177-3AD203B41FA5}">
                      <a16:colId xmlns:a16="http://schemas.microsoft.com/office/drawing/2014/main" val="4200177096"/>
                    </a:ext>
                  </a:extLst>
                </a:gridCol>
                <a:gridCol w="710068">
                  <a:extLst>
                    <a:ext uri="{9D8B030D-6E8A-4147-A177-3AD203B41FA5}">
                      <a16:colId xmlns:a16="http://schemas.microsoft.com/office/drawing/2014/main" val="2798975793"/>
                    </a:ext>
                  </a:extLst>
                </a:gridCol>
                <a:gridCol w="863492">
                  <a:extLst>
                    <a:ext uri="{9D8B030D-6E8A-4147-A177-3AD203B41FA5}">
                      <a16:colId xmlns:a16="http://schemas.microsoft.com/office/drawing/2014/main" val="1726934586"/>
                    </a:ext>
                  </a:extLst>
                </a:gridCol>
                <a:gridCol w="746174">
                  <a:extLst>
                    <a:ext uri="{9D8B030D-6E8A-4147-A177-3AD203B41FA5}">
                      <a16:colId xmlns:a16="http://schemas.microsoft.com/office/drawing/2014/main" val="3061716512"/>
                    </a:ext>
                  </a:extLst>
                </a:gridCol>
                <a:gridCol w="867835">
                  <a:extLst>
                    <a:ext uri="{9D8B030D-6E8A-4147-A177-3AD203B41FA5}">
                      <a16:colId xmlns:a16="http://schemas.microsoft.com/office/drawing/2014/main" val="391800366"/>
                    </a:ext>
                  </a:extLst>
                </a:gridCol>
                <a:gridCol w="785894">
                  <a:extLst>
                    <a:ext uri="{9D8B030D-6E8A-4147-A177-3AD203B41FA5}">
                      <a16:colId xmlns:a16="http://schemas.microsoft.com/office/drawing/2014/main" val="1802293479"/>
                    </a:ext>
                  </a:extLst>
                </a:gridCol>
                <a:gridCol w="753150">
                  <a:extLst>
                    <a:ext uri="{9D8B030D-6E8A-4147-A177-3AD203B41FA5}">
                      <a16:colId xmlns:a16="http://schemas.microsoft.com/office/drawing/2014/main" val="2880942688"/>
                    </a:ext>
                  </a:extLst>
                </a:gridCol>
                <a:gridCol w="788757">
                  <a:extLst>
                    <a:ext uri="{9D8B030D-6E8A-4147-A177-3AD203B41FA5}">
                      <a16:colId xmlns:a16="http://schemas.microsoft.com/office/drawing/2014/main" val="77959784"/>
                    </a:ext>
                  </a:extLst>
                </a:gridCol>
                <a:gridCol w="650929">
                  <a:extLst>
                    <a:ext uri="{9D8B030D-6E8A-4147-A177-3AD203B41FA5}">
                      <a16:colId xmlns:a16="http://schemas.microsoft.com/office/drawing/2014/main" val="3739768754"/>
                    </a:ext>
                  </a:extLst>
                </a:gridCol>
              </a:tblGrid>
              <a:tr h="44545">
                <a:tc>
                  <a:txBody>
                    <a:bodyPr/>
                    <a:lstStyle/>
                    <a:p>
                      <a:pPr algn="r" fontAlgn="b"/>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YEARS</a:t>
                      </a:r>
                      <a:endParaRPr lang="en-US" sz="1400" b="1" i="0" u="none" strike="noStrike">
                        <a:solidFill>
                          <a:schemeClr val="bg1"/>
                        </a:solidFill>
                        <a:effectLst/>
                        <a:latin typeface="Avenir Next" panose="020B0503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METRIC TONS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pic>
        <p:nvPicPr>
          <p:cNvPr id="7180" name="Picture 7179" descr="A graph of growth in chile&#10;&#10;AI-generated content may be incorrect.">
            <a:extLst>
              <a:ext uri="{FF2B5EF4-FFF2-40B4-BE49-F238E27FC236}">
                <a16:creationId xmlns:a16="http://schemas.microsoft.com/office/drawing/2014/main" id="{8F1447C1-19A7-3838-5CDD-4EE47FF2746E}"/>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25687501" y="2127533"/>
            <a:ext cx="17230109" cy="6501064"/>
          </a:xfrm>
          <a:prstGeom prst="rect">
            <a:avLst/>
          </a:prstGeom>
        </p:spPr>
      </p:pic>
      <p:pic>
        <p:nvPicPr>
          <p:cNvPr id="10242" name="Picture 2" descr="Flag of Moldova | History, Design &amp; Meaning | Britannica">
            <a:extLst>
              <a:ext uri="{FF2B5EF4-FFF2-40B4-BE49-F238E27FC236}">
                <a16:creationId xmlns:a16="http://schemas.microsoft.com/office/drawing/2014/main" id="{DB738A88-D838-3778-67E9-FD42232DE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83"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2" name="Presenter">
            <a:extLst>
              <a:ext uri="{FF2B5EF4-FFF2-40B4-BE49-F238E27FC236}">
                <a16:creationId xmlns:a16="http://schemas.microsoft.com/office/drawing/2014/main" id="{940E9105-14CD-6B0E-6E0A-DBB7809EA58B}"/>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5" name="Presenter">
            <a:extLst>
              <a:ext uri="{FF2B5EF4-FFF2-40B4-BE49-F238E27FC236}">
                <a16:creationId xmlns:a16="http://schemas.microsoft.com/office/drawing/2014/main" id="{FCBF3942-4372-4391-3DB7-DCE8EA5C1487}"/>
              </a:ext>
            </a:extLst>
          </p:cNvPr>
          <p:cNvSpPr txBox="1"/>
          <p:nvPr/>
        </p:nvSpPr>
        <p:spPr>
          <a:xfrm>
            <a:off x="480372"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Status</a:t>
            </a:r>
            <a:endParaRPr lang="en-US" sz="1800" spc="550" dirty="0">
              <a:solidFill>
                <a:schemeClr val="bg1"/>
              </a:solidFill>
              <a:latin typeface="Avenir Next Medium" panose="020B0503020202020204" pitchFamily="34" charset="0"/>
            </a:endParaRPr>
          </a:p>
        </p:txBody>
      </p:sp>
      <p:sp>
        <p:nvSpPr>
          <p:cNvPr id="6" name="Presenter">
            <a:extLst>
              <a:ext uri="{FF2B5EF4-FFF2-40B4-BE49-F238E27FC236}">
                <a16:creationId xmlns:a16="http://schemas.microsoft.com/office/drawing/2014/main" id="{2FB5E5DD-AE7F-58D9-FD2A-1454FFEF016E}"/>
              </a:ext>
            </a:extLst>
          </p:cNvPr>
          <p:cNvSpPr txBox="1"/>
          <p:nvPr/>
        </p:nvSpPr>
        <p:spPr>
          <a:xfrm>
            <a:off x="-1848281" y="3259219"/>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sp>
        <p:nvSpPr>
          <p:cNvPr id="22" name="TextBox 21">
            <a:extLst>
              <a:ext uri="{FF2B5EF4-FFF2-40B4-BE49-F238E27FC236}">
                <a16:creationId xmlns:a16="http://schemas.microsoft.com/office/drawing/2014/main" id="{5972A4B3-DB42-BDE3-A618-E70590F1EC0A}"/>
              </a:ext>
            </a:extLst>
          </p:cNvPr>
          <p:cNvSpPr txBox="1"/>
          <p:nvPr/>
        </p:nvSpPr>
        <p:spPr>
          <a:xfrm>
            <a:off x="16511388" y="10717568"/>
            <a:ext cx="6538600" cy="564257"/>
          </a:xfrm>
          <a:prstGeom prst="rect">
            <a:avLst/>
          </a:prstGeom>
          <a:solidFill>
            <a:srgbClr val="5357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spcBef>
                <a:spcPts val="0"/>
              </a:spcBef>
              <a:defRPr sz="1800">
                <a:solidFill>
                  <a:schemeClr val="bg1"/>
                </a:solidFill>
              </a:defRPr>
            </a:lvl1pPr>
          </a:lstStyle>
          <a:p>
            <a:pPr algn="r"/>
            <a:r>
              <a:rPr lang="en-US" sz="1200">
                <a:latin typeface="Avenir Next Medium" panose="020B0503020202020204" pitchFamily="34" charset="0"/>
              </a:rPr>
              <a:t>Source</a:t>
            </a:r>
            <a:r>
              <a:rPr lang="en-US" sz="1200">
                <a:latin typeface="Avenir Next" panose="020B0503020202020204" pitchFamily="34" charset="0"/>
              </a:rPr>
              <a:t>:</a:t>
            </a:r>
          </a:p>
          <a:p>
            <a:pPr algn="r"/>
            <a:r>
              <a:rPr lang="en-US"/>
              <a:t>FAOSTAT. Food and Agriculture Organization (FAO)</a:t>
            </a:r>
            <a:endParaRPr lang="en-US" sz="1200">
              <a:latin typeface="Avenir Next" panose="020B0503020202020204" pitchFamily="34" charset="0"/>
            </a:endParaRPr>
          </a:p>
        </p:txBody>
      </p:sp>
      <p:graphicFrame>
        <p:nvGraphicFramePr>
          <p:cNvPr id="31" name="Table 30">
            <a:extLst>
              <a:ext uri="{FF2B5EF4-FFF2-40B4-BE49-F238E27FC236}">
                <a16:creationId xmlns:a16="http://schemas.microsoft.com/office/drawing/2014/main" id="{5CF3F617-9B53-3A91-C9DE-2D375D6C6661}"/>
              </a:ext>
            </a:extLst>
          </p:cNvPr>
          <p:cNvGraphicFramePr>
            <a:graphicFrameLocks noGrp="1"/>
          </p:cNvGraphicFramePr>
          <p:nvPr>
            <p:extLst>
              <p:ext uri="{D42A27DB-BD31-4B8C-83A1-F6EECF244321}">
                <p14:modId xmlns:p14="http://schemas.microsoft.com/office/powerpoint/2010/main" val="1778507719"/>
              </p:ext>
            </p:extLst>
          </p:nvPr>
        </p:nvGraphicFramePr>
        <p:xfrm>
          <a:off x="25115344" y="6311268"/>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548845611"/>
                    </a:ext>
                  </a:extLst>
                </a:gridCol>
                <a:gridCol w="837376">
                  <a:extLst>
                    <a:ext uri="{9D8B030D-6E8A-4147-A177-3AD203B41FA5}">
                      <a16:colId xmlns:a16="http://schemas.microsoft.com/office/drawing/2014/main" val="4112789432"/>
                    </a:ext>
                  </a:extLst>
                </a:gridCol>
                <a:gridCol w="837376">
                  <a:extLst>
                    <a:ext uri="{9D8B030D-6E8A-4147-A177-3AD203B41FA5}">
                      <a16:colId xmlns:a16="http://schemas.microsoft.com/office/drawing/2014/main" val="560511807"/>
                    </a:ext>
                  </a:extLst>
                </a:gridCol>
                <a:gridCol w="837376">
                  <a:extLst>
                    <a:ext uri="{9D8B030D-6E8A-4147-A177-3AD203B41FA5}">
                      <a16:colId xmlns:a16="http://schemas.microsoft.com/office/drawing/2014/main" val="1652216274"/>
                    </a:ext>
                  </a:extLst>
                </a:gridCol>
                <a:gridCol w="837376">
                  <a:extLst>
                    <a:ext uri="{9D8B030D-6E8A-4147-A177-3AD203B41FA5}">
                      <a16:colId xmlns:a16="http://schemas.microsoft.com/office/drawing/2014/main" val="1813111352"/>
                    </a:ext>
                  </a:extLst>
                </a:gridCol>
                <a:gridCol w="837376">
                  <a:extLst>
                    <a:ext uri="{9D8B030D-6E8A-4147-A177-3AD203B41FA5}">
                      <a16:colId xmlns:a16="http://schemas.microsoft.com/office/drawing/2014/main" val="783191426"/>
                    </a:ext>
                  </a:extLst>
                </a:gridCol>
                <a:gridCol w="837376">
                  <a:extLst>
                    <a:ext uri="{9D8B030D-6E8A-4147-A177-3AD203B41FA5}">
                      <a16:colId xmlns:a16="http://schemas.microsoft.com/office/drawing/2014/main" val="4176902674"/>
                    </a:ext>
                  </a:extLst>
                </a:gridCol>
                <a:gridCol w="837376">
                  <a:extLst>
                    <a:ext uri="{9D8B030D-6E8A-4147-A177-3AD203B41FA5}">
                      <a16:colId xmlns:a16="http://schemas.microsoft.com/office/drawing/2014/main" val="2318831453"/>
                    </a:ext>
                  </a:extLst>
                </a:gridCol>
                <a:gridCol w="837376">
                  <a:extLst>
                    <a:ext uri="{9D8B030D-6E8A-4147-A177-3AD203B41FA5}">
                      <a16:colId xmlns:a16="http://schemas.microsoft.com/office/drawing/2014/main" val="827594505"/>
                    </a:ext>
                  </a:extLst>
                </a:gridCol>
                <a:gridCol w="837376">
                  <a:extLst>
                    <a:ext uri="{9D8B030D-6E8A-4147-A177-3AD203B41FA5}">
                      <a16:colId xmlns:a16="http://schemas.microsoft.com/office/drawing/2014/main" val="328051899"/>
                    </a:ext>
                  </a:extLst>
                </a:gridCol>
                <a:gridCol w="837376">
                  <a:extLst>
                    <a:ext uri="{9D8B030D-6E8A-4147-A177-3AD203B41FA5}">
                      <a16:colId xmlns:a16="http://schemas.microsoft.com/office/drawing/2014/main" val="72101796"/>
                    </a:ext>
                  </a:extLst>
                </a:gridCol>
                <a:gridCol w="837376">
                  <a:extLst>
                    <a:ext uri="{9D8B030D-6E8A-4147-A177-3AD203B41FA5}">
                      <a16:colId xmlns:a16="http://schemas.microsoft.com/office/drawing/2014/main" val="3459792731"/>
                    </a:ext>
                  </a:extLst>
                </a:gridCol>
                <a:gridCol w="837376">
                  <a:extLst>
                    <a:ext uri="{9D8B030D-6E8A-4147-A177-3AD203B41FA5}">
                      <a16:colId xmlns:a16="http://schemas.microsoft.com/office/drawing/2014/main" val="3370713038"/>
                    </a:ext>
                  </a:extLst>
                </a:gridCol>
                <a:gridCol w="837376">
                  <a:extLst>
                    <a:ext uri="{9D8B030D-6E8A-4147-A177-3AD203B41FA5}">
                      <a16:colId xmlns:a16="http://schemas.microsoft.com/office/drawing/2014/main" val="3533184545"/>
                    </a:ext>
                  </a:extLst>
                </a:gridCol>
                <a:gridCol w="837376">
                  <a:extLst>
                    <a:ext uri="{9D8B030D-6E8A-4147-A177-3AD203B41FA5}">
                      <a16:colId xmlns:a16="http://schemas.microsoft.com/office/drawing/2014/main" val="2858446165"/>
                    </a:ext>
                  </a:extLst>
                </a:gridCol>
                <a:gridCol w="837376">
                  <a:extLst>
                    <a:ext uri="{9D8B030D-6E8A-4147-A177-3AD203B41FA5}">
                      <a16:colId xmlns:a16="http://schemas.microsoft.com/office/drawing/2014/main" val="1588834977"/>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13,742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9,829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11,583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9,062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12,688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13,115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11,036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18,520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18,247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17,706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14,669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20,590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graphicFrame>
        <p:nvGraphicFramePr>
          <p:cNvPr id="32" name="Table 31">
            <a:extLst>
              <a:ext uri="{FF2B5EF4-FFF2-40B4-BE49-F238E27FC236}">
                <a16:creationId xmlns:a16="http://schemas.microsoft.com/office/drawing/2014/main" id="{C67240F8-6084-CCC5-38F7-3C3D3D54F058}"/>
              </a:ext>
            </a:extLst>
          </p:cNvPr>
          <p:cNvGraphicFramePr>
            <a:graphicFrameLocks noGrp="1"/>
          </p:cNvGraphicFramePr>
          <p:nvPr>
            <p:extLst>
              <p:ext uri="{D42A27DB-BD31-4B8C-83A1-F6EECF244321}">
                <p14:modId xmlns:p14="http://schemas.microsoft.com/office/powerpoint/2010/main" val="3389060067"/>
              </p:ext>
            </p:extLst>
          </p:nvPr>
        </p:nvGraphicFramePr>
        <p:xfrm>
          <a:off x="-16182976" y="4864304"/>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674419101"/>
                    </a:ext>
                  </a:extLst>
                </a:gridCol>
                <a:gridCol w="837376">
                  <a:extLst>
                    <a:ext uri="{9D8B030D-6E8A-4147-A177-3AD203B41FA5}">
                      <a16:colId xmlns:a16="http://schemas.microsoft.com/office/drawing/2014/main" val="2385083303"/>
                    </a:ext>
                  </a:extLst>
                </a:gridCol>
                <a:gridCol w="837376">
                  <a:extLst>
                    <a:ext uri="{9D8B030D-6E8A-4147-A177-3AD203B41FA5}">
                      <a16:colId xmlns:a16="http://schemas.microsoft.com/office/drawing/2014/main" val="881614518"/>
                    </a:ext>
                  </a:extLst>
                </a:gridCol>
                <a:gridCol w="837376">
                  <a:extLst>
                    <a:ext uri="{9D8B030D-6E8A-4147-A177-3AD203B41FA5}">
                      <a16:colId xmlns:a16="http://schemas.microsoft.com/office/drawing/2014/main" val="3442856246"/>
                    </a:ext>
                  </a:extLst>
                </a:gridCol>
                <a:gridCol w="837376">
                  <a:extLst>
                    <a:ext uri="{9D8B030D-6E8A-4147-A177-3AD203B41FA5}">
                      <a16:colId xmlns:a16="http://schemas.microsoft.com/office/drawing/2014/main" val="3953194689"/>
                    </a:ext>
                  </a:extLst>
                </a:gridCol>
                <a:gridCol w="837376">
                  <a:extLst>
                    <a:ext uri="{9D8B030D-6E8A-4147-A177-3AD203B41FA5}">
                      <a16:colId xmlns:a16="http://schemas.microsoft.com/office/drawing/2014/main" val="1950487457"/>
                    </a:ext>
                  </a:extLst>
                </a:gridCol>
                <a:gridCol w="837376">
                  <a:extLst>
                    <a:ext uri="{9D8B030D-6E8A-4147-A177-3AD203B41FA5}">
                      <a16:colId xmlns:a16="http://schemas.microsoft.com/office/drawing/2014/main" val="3053953026"/>
                    </a:ext>
                  </a:extLst>
                </a:gridCol>
                <a:gridCol w="837376">
                  <a:extLst>
                    <a:ext uri="{9D8B030D-6E8A-4147-A177-3AD203B41FA5}">
                      <a16:colId xmlns:a16="http://schemas.microsoft.com/office/drawing/2014/main" val="528411161"/>
                    </a:ext>
                  </a:extLst>
                </a:gridCol>
                <a:gridCol w="837376">
                  <a:extLst>
                    <a:ext uri="{9D8B030D-6E8A-4147-A177-3AD203B41FA5}">
                      <a16:colId xmlns:a16="http://schemas.microsoft.com/office/drawing/2014/main" val="3490677614"/>
                    </a:ext>
                  </a:extLst>
                </a:gridCol>
                <a:gridCol w="837376">
                  <a:extLst>
                    <a:ext uri="{9D8B030D-6E8A-4147-A177-3AD203B41FA5}">
                      <a16:colId xmlns:a16="http://schemas.microsoft.com/office/drawing/2014/main" val="4070729832"/>
                    </a:ext>
                  </a:extLst>
                </a:gridCol>
                <a:gridCol w="837376">
                  <a:extLst>
                    <a:ext uri="{9D8B030D-6E8A-4147-A177-3AD203B41FA5}">
                      <a16:colId xmlns:a16="http://schemas.microsoft.com/office/drawing/2014/main" val="4204451540"/>
                    </a:ext>
                  </a:extLst>
                </a:gridCol>
                <a:gridCol w="837376">
                  <a:extLst>
                    <a:ext uri="{9D8B030D-6E8A-4147-A177-3AD203B41FA5}">
                      <a16:colId xmlns:a16="http://schemas.microsoft.com/office/drawing/2014/main" val="2079113722"/>
                    </a:ext>
                  </a:extLst>
                </a:gridCol>
                <a:gridCol w="837376">
                  <a:extLst>
                    <a:ext uri="{9D8B030D-6E8A-4147-A177-3AD203B41FA5}">
                      <a16:colId xmlns:a16="http://schemas.microsoft.com/office/drawing/2014/main" val="431921168"/>
                    </a:ext>
                  </a:extLst>
                </a:gridCol>
                <a:gridCol w="837376">
                  <a:extLst>
                    <a:ext uri="{9D8B030D-6E8A-4147-A177-3AD203B41FA5}">
                      <a16:colId xmlns:a16="http://schemas.microsoft.com/office/drawing/2014/main" val="1828273975"/>
                    </a:ext>
                  </a:extLst>
                </a:gridCol>
                <a:gridCol w="837376">
                  <a:extLst>
                    <a:ext uri="{9D8B030D-6E8A-4147-A177-3AD203B41FA5}">
                      <a16:colId xmlns:a16="http://schemas.microsoft.com/office/drawing/2014/main" val="716672445"/>
                    </a:ext>
                  </a:extLst>
                </a:gridCol>
                <a:gridCol w="837376">
                  <a:extLst>
                    <a:ext uri="{9D8B030D-6E8A-4147-A177-3AD203B41FA5}">
                      <a16:colId xmlns:a16="http://schemas.microsoft.com/office/drawing/2014/main" val="2727016315"/>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11,273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19,800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15,050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7,338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6,303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5,668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10,490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6,530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7,494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17,991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13,369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10,780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10,092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sp>
        <p:nvSpPr>
          <p:cNvPr id="7" name="Rounded Rectangle 6">
            <a:extLst>
              <a:ext uri="{FF2B5EF4-FFF2-40B4-BE49-F238E27FC236}">
                <a16:creationId xmlns:a16="http://schemas.microsoft.com/office/drawing/2014/main" id="{0BA16A3B-F1FB-2A64-8836-9C7592FF757D}"/>
              </a:ext>
            </a:extLst>
          </p:cNvPr>
          <p:cNvSpPr/>
          <p:nvPr/>
        </p:nvSpPr>
        <p:spPr>
          <a:xfrm>
            <a:off x="3660570" y="2047906"/>
            <a:ext cx="19389418" cy="8657173"/>
          </a:xfrm>
          <a:prstGeom prst="roundRect">
            <a:avLst>
              <a:gd name="adj" fmla="val 1242"/>
            </a:avLst>
          </a:prstGeom>
          <a:solidFill>
            <a:schemeClr val="accent1">
              <a:satOff val="-9155"/>
              <a:lumOff val="-32673"/>
            </a:schemeClr>
          </a:solidFill>
          <a:ln w="381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41" name="Presenter">
            <a:extLst>
              <a:ext uri="{FF2B5EF4-FFF2-40B4-BE49-F238E27FC236}">
                <a16:creationId xmlns:a16="http://schemas.microsoft.com/office/drawing/2014/main" id="{6C9F18E4-78B9-1189-4BD0-BF4D506BC6C3}"/>
              </a:ext>
            </a:extLst>
          </p:cNvPr>
          <p:cNvSpPr txBox="1"/>
          <p:nvPr/>
        </p:nvSpPr>
        <p:spPr>
          <a:xfrm>
            <a:off x="3641678" y="1565712"/>
            <a:ext cx="4448842" cy="338554"/>
          </a:xfrm>
          <a:prstGeom prst="rect">
            <a:avLst/>
          </a:prstGeom>
          <a:noFill/>
          <a:effectLst>
            <a:softEdge rad="65707"/>
          </a:effectLst>
        </p:spPr>
        <p:txBody>
          <a:bodyPr wrap="square" rtlCol="0">
            <a:spAutoFit/>
          </a:bodyPr>
          <a:lstStyle/>
          <a:p>
            <a:r>
              <a:rPr lang="en-US" sz="1600" spc="310" dirty="0">
                <a:solidFill>
                  <a:schemeClr val="bg1"/>
                </a:solidFill>
                <a:latin typeface="Avenir Next Medium" panose="020B0503020202020204" pitchFamily="34" charset="0"/>
              </a:rPr>
              <a:t>INTERNATIONAL TRADE</a:t>
            </a:r>
          </a:p>
        </p:txBody>
      </p:sp>
      <p:cxnSp>
        <p:nvCxnSpPr>
          <p:cNvPr id="18" name="Straight Connector 17">
            <a:extLst>
              <a:ext uri="{FF2B5EF4-FFF2-40B4-BE49-F238E27FC236}">
                <a16:creationId xmlns:a16="http://schemas.microsoft.com/office/drawing/2014/main" id="{1B27F108-2836-28D0-6FC6-654F33FE65A1}"/>
              </a:ext>
            </a:extLst>
          </p:cNvPr>
          <p:cNvCxnSpPr>
            <a:cxnSpLocks/>
          </p:cNvCxnSpPr>
          <p:nvPr/>
        </p:nvCxnSpPr>
        <p:spPr>
          <a:xfrm>
            <a:off x="3855163" y="6376492"/>
            <a:ext cx="18963273" cy="0"/>
          </a:xfrm>
          <a:prstGeom prst="line">
            <a:avLst/>
          </a:prstGeom>
          <a:noFill/>
          <a:ln w="381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059CA4B4-570A-CCAA-A97D-47D900BD7198}"/>
              </a:ext>
            </a:extLst>
          </p:cNvPr>
          <p:cNvCxnSpPr>
            <a:cxnSpLocks/>
          </p:cNvCxnSpPr>
          <p:nvPr/>
        </p:nvCxnSpPr>
        <p:spPr>
          <a:xfrm flipV="1">
            <a:off x="13336799" y="2248255"/>
            <a:ext cx="0" cy="8208526"/>
          </a:xfrm>
          <a:prstGeom prst="line">
            <a:avLst/>
          </a:prstGeom>
          <a:noFill/>
          <a:ln w="190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26" name="Presenter">
            <a:extLst>
              <a:ext uri="{FF2B5EF4-FFF2-40B4-BE49-F238E27FC236}">
                <a16:creationId xmlns:a16="http://schemas.microsoft.com/office/drawing/2014/main" id="{413415DE-DB1D-C3D7-8E8A-A1DD191BD154}"/>
              </a:ext>
            </a:extLst>
          </p:cNvPr>
          <p:cNvSpPr txBox="1"/>
          <p:nvPr/>
        </p:nvSpPr>
        <p:spPr>
          <a:xfrm>
            <a:off x="3784695" y="2178169"/>
            <a:ext cx="4010511" cy="400110"/>
          </a:xfrm>
          <a:prstGeom prst="rect">
            <a:avLst/>
          </a:prstGeom>
          <a:noFill/>
          <a:effectLst>
            <a:outerShdw blurRad="50800" dist="38100" dir="2700000" algn="tl" rotWithShape="0">
              <a:prstClr val="black">
                <a:alpha val="40000"/>
              </a:prstClr>
            </a:outerShdw>
            <a:softEdge rad="65707"/>
          </a:effectLst>
        </p:spPr>
        <p:txBody>
          <a:bodyPr wrap="square" rtlCol="0">
            <a:spAutoFit/>
          </a:bodyPr>
          <a:lstStyle/>
          <a:p>
            <a:r>
              <a:rPr lang="en-US" sz="2000" spc="310" dirty="0">
                <a:solidFill>
                  <a:srgbClr val="FFC000"/>
                </a:solidFill>
                <a:latin typeface="Avenir Next Medium" panose="020B0503020202020204" pitchFamily="34" charset="0"/>
              </a:rPr>
              <a:t>INSHELL IMPORTS</a:t>
            </a:r>
          </a:p>
        </p:txBody>
      </p:sp>
      <p:cxnSp>
        <p:nvCxnSpPr>
          <p:cNvPr id="28" name="Straight Connector 27">
            <a:extLst>
              <a:ext uri="{FF2B5EF4-FFF2-40B4-BE49-F238E27FC236}">
                <a16:creationId xmlns:a16="http://schemas.microsoft.com/office/drawing/2014/main" id="{7A2DBF6D-2C3F-0224-C42A-09224FBBC000}"/>
              </a:ext>
            </a:extLst>
          </p:cNvPr>
          <p:cNvCxnSpPr>
            <a:cxnSpLocks/>
          </p:cNvCxnSpPr>
          <p:nvPr/>
        </p:nvCxnSpPr>
        <p:spPr>
          <a:xfrm flipV="1">
            <a:off x="13281382" y="2254958"/>
            <a:ext cx="0" cy="8208526"/>
          </a:xfrm>
          <a:prstGeom prst="line">
            <a:avLst/>
          </a:prstGeom>
          <a:noFill/>
          <a:ln w="190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nvGrpSpPr>
          <p:cNvPr id="7202" name="Group 7201">
            <a:extLst>
              <a:ext uri="{FF2B5EF4-FFF2-40B4-BE49-F238E27FC236}">
                <a16:creationId xmlns:a16="http://schemas.microsoft.com/office/drawing/2014/main" id="{00EFFD4B-4D8C-1DB6-D32C-BC85FE283EAA}"/>
              </a:ext>
            </a:extLst>
          </p:cNvPr>
          <p:cNvGrpSpPr/>
          <p:nvPr/>
        </p:nvGrpSpPr>
        <p:grpSpPr>
          <a:xfrm>
            <a:off x="6254078" y="3194922"/>
            <a:ext cx="6617772" cy="427583"/>
            <a:chOff x="6229431" y="3671651"/>
            <a:chExt cx="6617772" cy="427583"/>
          </a:xfrm>
        </p:grpSpPr>
        <p:sp>
          <p:nvSpPr>
            <p:cNvPr id="48" name="Presenter">
              <a:extLst>
                <a:ext uri="{FF2B5EF4-FFF2-40B4-BE49-F238E27FC236}">
                  <a16:creationId xmlns:a16="http://schemas.microsoft.com/office/drawing/2014/main" id="{58CEE951-A99E-4098-E81E-95127CAE5332}"/>
                </a:ext>
              </a:extLst>
            </p:cNvPr>
            <p:cNvSpPr txBox="1"/>
            <p:nvPr/>
          </p:nvSpPr>
          <p:spPr>
            <a:xfrm>
              <a:off x="6229431" y="3699124"/>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2020</a:t>
              </a:r>
            </a:p>
          </p:txBody>
        </p:sp>
        <p:sp>
          <p:nvSpPr>
            <p:cNvPr id="50" name="Presenter">
              <a:extLst>
                <a:ext uri="{FF2B5EF4-FFF2-40B4-BE49-F238E27FC236}">
                  <a16:creationId xmlns:a16="http://schemas.microsoft.com/office/drawing/2014/main" id="{CE668B9C-3C9F-BE7A-4EC2-6EE9DBB50F13}"/>
                </a:ext>
              </a:extLst>
            </p:cNvPr>
            <p:cNvSpPr txBox="1"/>
            <p:nvPr/>
          </p:nvSpPr>
          <p:spPr>
            <a:xfrm>
              <a:off x="7960707" y="3691275"/>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2021</a:t>
              </a:r>
            </a:p>
          </p:txBody>
        </p:sp>
        <p:sp>
          <p:nvSpPr>
            <p:cNvPr id="52" name="Presenter">
              <a:extLst>
                <a:ext uri="{FF2B5EF4-FFF2-40B4-BE49-F238E27FC236}">
                  <a16:creationId xmlns:a16="http://schemas.microsoft.com/office/drawing/2014/main" id="{D036464E-9AF3-81C4-C085-963E30AD9D0B}"/>
                </a:ext>
              </a:extLst>
            </p:cNvPr>
            <p:cNvSpPr txBox="1"/>
            <p:nvPr/>
          </p:nvSpPr>
          <p:spPr>
            <a:xfrm>
              <a:off x="9448594" y="3678342"/>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2022</a:t>
              </a:r>
            </a:p>
          </p:txBody>
        </p:sp>
        <p:sp>
          <p:nvSpPr>
            <p:cNvPr id="54" name="Presenter">
              <a:extLst>
                <a:ext uri="{FF2B5EF4-FFF2-40B4-BE49-F238E27FC236}">
                  <a16:creationId xmlns:a16="http://schemas.microsoft.com/office/drawing/2014/main" id="{978D7B50-2F5B-EDF9-1FEC-F851FF1C86AF}"/>
                </a:ext>
              </a:extLst>
            </p:cNvPr>
            <p:cNvSpPr txBox="1"/>
            <p:nvPr/>
          </p:nvSpPr>
          <p:spPr>
            <a:xfrm>
              <a:off x="10997335" y="3671651"/>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2023</a:t>
              </a:r>
            </a:p>
          </p:txBody>
        </p:sp>
      </p:grpSp>
      <p:graphicFrame>
        <p:nvGraphicFramePr>
          <p:cNvPr id="58" name="Table 57">
            <a:extLst>
              <a:ext uri="{FF2B5EF4-FFF2-40B4-BE49-F238E27FC236}">
                <a16:creationId xmlns:a16="http://schemas.microsoft.com/office/drawing/2014/main" id="{15DE171B-F7DF-7262-C80F-418B50D84620}"/>
              </a:ext>
            </a:extLst>
          </p:cNvPr>
          <p:cNvGraphicFramePr>
            <a:graphicFrameLocks noGrp="1"/>
          </p:cNvGraphicFramePr>
          <p:nvPr>
            <p:extLst>
              <p:ext uri="{D42A27DB-BD31-4B8C-83A1-F6EECF244321}">
                <p14:modId xmlns:p14="http://schemas.microsoft.com/office/powerpoint/2010/main" val="3070826791"/>
              </p:ext>
            </p:extLst>
          </p:nvPr>
        </p:nvGraphicFramePr>
        <p:xfrm>
          <a:off x="4028647" y="3622658"/>
          <a:ext cx="8774624" cy="1113761"/>
        </p:xfrm>
        <a:graphic>
          <a:graphicData uri="http://schemas.openxmlformats.org/drawingml/2006/table">
            <a:tbl>
              <a:tblPr>
                <a:tableStyleId>{5940675A-B579-460E-94D1-54222C63F5DA}</a:tableStyleId>
              </a:tblPr>
              <a:tblGrid>
                <a:gridCol w="2003082">
                  <a:extLst>
                    <a:ext uri="{9D8B030D-6E8A-4147-A177-3AD203B41FA5}">
                      <a16:colId xmlns:a16="http://schemas.microsoft.com/office/drawing/2014/main" val="860790862"/>
                    </a:ext>
                  </a:extLst>
                </a:gridCol>
                <a:gridCol w="2045855">
                  <a:extLst>
                    <a:ext uri="{9D8B030D-6E8A-4147-A177-3AD203B41FA5}">
                      <a16:colId xmlns:a16="http://schemas.microsoft.com/office/drawing/2014/main" val="955191834"/>
                    </a:ext>
                  </a:extLst>
                </a:gridCol>
                <a:gridCol w="1653309">
                  <a:extLst>
                    <a:ext uri="{9D8B030D-6E8A-4147-A177-3AD203B41FA5}">
                      <a16:colId xmlns:a16="http://schemas.microsoft.com/office/drawing/2014/main" val="2890619276"/>
                    </a:ext>
                  </a:extLst>
                </a:gridCol>
                <a:gridCol w="1572235">
                  <a:extLst>
                    <a:ext uri="{9D8B030D-6E8A-4147-A177-3AD203B41FA5}">
                      <a16:colId xmlns:a16="http://schemas.microsoft.com/office/drawing/2014/main" val="2483356543"/>
                    </a:ext>
                  </a:extLst>
                </a:gridCol>
                <a:gridCol w="1500143">
                  <a:extLst>
                    <a:ext uri="{9D8B030D-6E8A-4147-A177-3AD203B41FA5}">
                      <a16:colId xmlns:a16="http://schemas.microsoft.com/office/drawing/2014/main" val="440372913"/>
                    </a:ext>
                  </a:extLst>
                </a:gridCol>
              </a:tblGrid>
              <a:tr h="623864">
                <a:tc>
                  <a:txBody>
                    <a:bodyPr/>
                    <a:lstStyle/>
                    <a:p>
                      <a:pPr algn="l" fontAlgn="b"/>
                      <a:r>
                        <a:rPr kumimoji="0" lang="en-US" sz="2000" b="0" i="0" u="none" strike="noStrike" cap="none" spc="310" normalizeH="0" baseline="0">
                          <a:ln>
                            <a:noFill/>
                          </a:ln>
                          <a:solidFill>
                            <a:srgbClr val="FFC000"/>
                          </a:solidFill>
                          <a:effectLst/>
                          <a:uFillTx/>
                          <a:latin typeface="Avenir Next Medium" panose="020B0503020202020204" pitchFamily="34" charset="0"/>
                          <a:sym typeface="Graphik Light"/>
                        </a:rPr>
                        <a:t>France</a:t>
                      </a:r>
                    </a:p>
                  </a:txBody>
                  <a:tcPr marL="57150" marR="9525" marT="9525" marB="0" anchor="b"/>
                </a:tc>
                <a:tc>
                  <a:txBody>
                    <a:bodyPr/>
                    <a:lstStyle/>
                    <a:p>
                      <a:pPr algn="r" fontAlgn="b"/>
                      <a:r>
                        <a:rPr kumimoji="0" lang="en-US" sz="2000" b="0" i="0" u="none" strike="noStrike" cap="none" spc="310" normalizeH="0" baseline="0">
                          <a:ln>
                            <a:noFill/>
                          </a:ln>
                          <a:solidFill>
                            <a:srgbClr val="FFC000"/>
                          </a:solidFill>
                          <a:effectLst/>
                          <a:uFillTx/>
                          <a:latin typeface="Avenir Next Medium" panose="020B0503020202020204" pitchFamily="34" charset="0"/>
                          <a:sym typeface="Graphik Light"/>
                        </a:rPr>
                        <a:t>2,354</a:t>
                      </a:r>
                    </a:p>
                  </a:txBody>
                  <a:tcPr marL="9525" marR="9525" marT="9525" marB="0" anchor="b"/>
                </a:tc>
                <a:tc>
                  <a:txBody>
                    <a:bodyPr/>
                    <a:lstStyle/>
                    <a:p>
                      <a:pPr algn="r" fontAlgn="b"/>
                      <a:r>
                        <a:rPr kumimoji="0" lang="en-US" sz="2000" b="0" i="0" u="none" strike="noStrike" cap="none" spc="310" normalizeH="0" baseline="0">
                          <a:ln>
                            <a:noFill/>
                          </a:ln>
                          <a:solidFill>
                            <a:srgbClr val="FFC000"/>
                          </a:solidFill>
                          <a:effectLst/>
                          <a:uFillTx/>
                          <a:latin typeface="Avenir Next Medium" panose="020B0503020202020204" pitchFamily="34" charset="0"/>
                          <a:sym typeface="Graphik Light"/>
                        </a:rPr>
                        <a:t>2,093</a:t>
                      </a:r>
                    </a:p>
                  </a:txBody>
                  <a:tcPr marL="9525" marR="9525" marT="9525" marB="0" anchor="b"/>
                </a:tc>
                <a:tc>
                  <a:txBody>
                    <a:bodyPr/>
                    <a:lstStyle/>
                    <a:p>
                      <a:pPr algn="r" fontAlgn="b"/>
                      <a:r>
                        <a:rPr kumimoji="0" lang="en-US" sz="2000" b="0" i="0" u="none" strike="noStrike" cap="none" spc="310" normalizeH="0" baseline="0">
                          <a:ln>
                            <a:noFill/>
                          </a:ln>
                          <a:solidFill>
                            <a:srgbClr val="FFC000"/>
                          </a:solidFill>
                          <a:effectLst/>
                          <a:uFillTx/>
                          <a:latin typeface="Avenir Next Medium" panose="020B0503020202020204" pitchFamily="34" charset="0"/>
                          <a:sym typeface="Graphik Light"/>
                        </a:rPr>
                        <a:t>1,811</a:t>
                      </a:r>
                    </a:p>
                  </a:txBody>
                  <a:tcPr marL="9525" marR="9525" marT="9525" marB="0" anchor="b"/>
                </a:tc>
                <a:tc>
                  <a:txBody>
                    <a:bodyPr/>
                    <a:lstStyle/>
                    <a:p>
                      <a:pPr algn="r" fontAlgn="b"/>
                      <a:r>
                        <a:rPr kumimoji="0" lang="en-US" sz="2000" b="0" i="0" u="none" strike="noStrike" cap="none" spc="310" normalizeH="0" baseline="0">
                          <a:ln>
                            <a:noFill/>
                          </a:ln>
                          <a:solidFill>
                            <a:srgbClr val="FFC000"/>
                          </a:solidFill>
                          <a:effectLst/>
                          <a:uFillTx/>
                          <a:latin typeface="Avenir Next Medium" panose="020B0503020202020204" pitchFamily="34" charset="0"/>
                          <a:sym typeface="Graphik Light"/>
                        </a:rPr>
                        <a:t>1,520</a:t>
                      </a:r>
                    </a:p>
                  </a:txBody>
                  <a:tcPr marL="9525" marR="9525" marT="9525" marB="0" anchor="b"/>
                </a:tc>
                <a:extLst>
                  <a:ext uri="{0D108BD9-81ED-4DB2-BD59-A6C34878D82A}">
                    <a16:rowId xmlns:a16="http://schemas.microsoft.com/office/drawing/2014/main" val="2797298152"/>
                  </a:ext>
                </a:extLst>
              </a:tr>
              <a:tr h="489897">
                <a:tc>
                  <a:txBody>
                    <a:bodyPr/>
                    <a:lstStyle/>
                    <a:p>
                      <a:pPr algn="l" fontAlgn="b"/>
                      <a:r>
                        <a:rPr kumimoji="0" lang="en-US" sz="2000" b="0" i="0" u="none" strike="noStrike" cap="none" spc="310" normalizeH="0" baseline="0">
                          <a:ln>
                            <a:noFill/>
                          </a:ln>
                          <a:solidFill>
                            <a:schemeClr val="bg1"/>
                          </a:solidFill>
                          <a:effectLst/>
                          <a:uFillTx/>
                          <a:latin typeface="Avenir Next Medium" panose="020B0503020202020204" pitchFamily="34" charset="0"/>
                          <a:sym typeface="Graphik Light"/>
                        </a:rPr>
                        <a:t>Ukraine</a:t>
                      </a:r>
                    </a:p>
                  </a:txBody>
                  <a:tcPr marL="57150" marR="9525" marT="9525" marB="0" anchor="b"/>
                </a:tc>
                <a:tc>
                  <a:txBody>
                    <a:bodyPr/>
                    <a:lstStyle/>
                    <a:p>
                      <a:pPr algn="r" fontAlgn="b"/>
                      <a:r>
                        <a:rPr kumimoji="0" lang="en-US" sz="2000" b="0" i="0" u="none" strike="noStrike" cap="none" spc="310" normalizeH="0" baseline="0">
                          <a:ln>
                            <a:noFill/>
                          </a:ln>
                          <a:solidFill>
                            <a:schemeClr val="bg1"/>
                          </a:solidFill>
                          <a:effectLst/>
                          <a:uFillTx/>
                          <a:latin typeface="Avenir Next Medium" panose="020B0503020202020204" pitchFamily="34" charset="0"/>
                          <a:sym typeface="Graphik Light"/>
                        </a:rPr>
                        <a:t>113</a:t>
                      </a:r>
                    </a:p>
                  </a:txBody>
                  <a:tcPr marL="9525" marR="9525" marT="9525" marB="0" anchor="b"/>
                </a:tc>
                <a:tc>
                  <a:txBody>
                    <a:bodyPr/>
                    <a:lstStyle/>
                    <a:p>
                      <a:pPr algn="r" fontAlgn="b"/>
                      <a:r>
                        <a:rPr kumimoji="0" lang="en-US" sz="2000" b="0" i="0" u="none" strike="noStrike" cap="none" spc="310" normalizeH="0" baseline="0">
                          <a:ln>
                            <a:noFill/>
                          </a:ln>
                          <a:solidFill>
                            <a:schemeClr val="bg1"/>
                          </a:solidFill>
                          <a:effectLst/>
                          <a:uFillTx/>
                          <a:latin typeface="Avenir Next Medium" panose="020B0503020202020204" pitchFamily="34" charset="0"/>
                          <a:sym typeface="Graphik Light"/>
                        </a:rPr>
                        <a:t>342</a:t>
                      </a:r>
                    </a:p>
                  </a:txBody>
                  <a:tcPr marL="9525" marR="9525" marT="9525" marB="0" anchor="b"/>
                </a:tc>
                <a:tc>
                  <a:txBody>
                    <a:bodyPr/>
                    <a:lstStyle/>
                    <a:p>
                      <a:pPr algn="r" fontAlgn="b"/>
                      <a:r>
                        <a:rPr kumimoji="0" lang="en-US" sz="2000" b="0" i="0" u="none" strike="noStrike" cap="none" spc="310" normalizeH="0" baseline="0">
                          <a:ln>
                            <a:noFill/>
                          </a:ln>
                          <a:solidFill>
                            <a:schemeClr val="bg1"/>
                          </a:solidFill>
                          <a:effectLst/>
                          <a:uFillTx/>
                          <a:latin typeface="Avenir Next Medium" panose="020B0503020202020204" pitchFamily="34" charset="0"/>
                          <a:sym typeface="Graphik Light"/>
                        </a:rPr>
                        <a:t>647</a:t>
                      </a:r>
                    </a:p>
                  </a:txBody>
                  <a:tcPr marL="9525" marR="9525" marT="9525" marB="0" anchor="b"/>
                </a:tc>
                <a:tc>
                  <a:txBody>
                    <a:bodyPr/>
                    <a:lstStyle/>
                    <a:p>
                      <a:pPr algn="l" fontAlgn="b"/>
                      <a:endParaRPr kumimoji="0" lang="en-US" sz="2000" b="0" i="0" u="none" strike="noStrike" cap="none" spc="310" normalizeH="0" baseline="0">
                        <a:ln>
                          <a:noFill/>
                        </a:ln>
                        <a:solidFill>
                          <a:schemeClr val="bg1"/>
                        </a:solidFill>
                        <a:effectLst/>
                        <a:uFillTx/>
                        <a:latin typeface="Avenir Next Medium" panose="020B0503020202020204" pitchFamily="34" charset="0"/>
                        <a:sym typeface="Graphik Light"/>
                      </a:endParaRPr>
                    </a:p>
                  </a:txBody>
                  <a:tcPr marL="9525" marR="9525" marT="9525" marB="0" anchor="b"/>
                </a:tc>
                <a:extLst>
                  <a:ext uri="{0D108BD9-81ED-4DB2-BD59-A6C34878D82A}">
                    <a16:rowId xmlns:a16="http://schemas.microsoft.com/office/drawing/2014/main" val="4103539231"/>
                  </a:ext>
                </a:extLst>
              </a:tr>
            </a:tbl>
          </a:graphicData>
        </a:graphic>
      </p:graphicFrame>
      <p:sp>
        <p:nvSpPr>
          <p:cNvPr id="7172" name="Presenter">
            <a:extLst>
              <a:ext uri="{FF2B5EF4-FFF2-40B4-BE49-F238E27FC236}">
                <a16:creationId xmlns:a16="http://schemas.microsoft.com/office/drawing/2014/main" id="{6CC95F39-33AF-59FD-5B49-234E3B88743B}"/>
              </a:ext>
            </a:extLst>
          </p:cNvPr>
          <p:cNvSpPr txBox="1"/>
          <p:nvPr/>
        </p:nvSpPr>
        <p:spPr>
          <a:xfrm>
            <a:off x="3406058" y="5465218"/>
            <a:ext cx="2628956" cy="707886"/>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AVG. PRICE PAID</a:t>
            </a:r>
          </a:p>
        </p:txBody>
      </p:sp>
      <p:sp>
        <p:nvSpPr>
          <p:cNvPr id="7174" name="Presenter">
            <a:extLst>
              <a:ext uri="{FF2B5EF4-FFF2-40B4-BE49-F238E27FC236}">
                <a16:creationId xmlns:a16="http://schemas.microsoft.com/office/drawing/2014/main" id="{C00FF88C-7DAB-DFC6-E434-A12B1F28A4D3}"/>
              </a:ext>
            </a:extLst>
          </p:cNvPr>
          <p:cNvSpPr txBox="1"/>
          <p:nvPr/>
        </p:nvSpPr>
        <p:spPr>
          <a:xfrm>
            <a:off x="6275780" y="5513118"/>
            <a:ext cx="3962920" cy="644407"/>
          </a:xfrm>
          <a:prstGeom prst="rect">
            <a:avLst/>
          </a:prstGeom>
          <a:noFill/>
          <a:effectLst>
            <a:softEdge rad="65707"/>
          </a:effectLst>
        </p:spPr>
        <p:txBody>
          <a:bodyPr wrap="square" rtlCol="0">
            <a:spAutoFit/>
          </a:bodyPr>
          <a:lstStyle/>
          <a:p>
            <a:pPr marL="0" marR="0" indent="0" algn="l" rtl="0" fontAlgn="b" latinLnBrk="0">
              <a:lnSpc>
                <a:spcPts val="2260"/>
              </a:lnSpc>
              <a:spcBef>
                <a:spcPts val="0"/>
              </a:spcBef>
            </a:pPr>
            <a:r>
              <a:rPr lang="en-US" sz="1800" b="0" i="0" u="none" strike="noStrike" spc="310" baseline="0">
                <a:ln>
                  <a:noFill/>
                </a:ln>
                <a:solidFill>
                  <a:srgbClr val="FFFFFF"/>
                </a:solidFill>
                <a:effectLst/>
                <a:latin typeface="Avenir Next Medium" panose="020B0503020202020204" pitchFamily="34" charset="0"/>
                <a:ea typeface="Produkt Extralight"/>
                <a:cs typeface="Produkt Extralight"/>
              </a:rPr>
              <a:t>France.       ~2.00 $/kg</a:t>
            </a:r>
            <a:endParaRPr lang="en-US" sz="1800">
              <a:latin typeface="Arial" panose="020B0604020202020204" pitchFamily="34" charset="0"/>
              <a:ea typeface="Produkt Extralight"/>
              <a:cs typeface="Produkt Extralight"/>
            </a:endParaRPr>
          </a:p>
          <a:p>
            <a:pPr marL="0" marR="0" indent="0" algn="l" rtl="0" fontAlgn="b" latinLnBrk="0">
              <a:lnSpc>
                <a:spcPts val="2260"/>
              </a:lnSpc>
              <a:spcBef>
                <a:spcPts val="0"/>
              </a:spcBef>
            </a:pPr>
            <a:r>
              <a:rPr lang="en-US" sz="1800" b="0" i="0" u="none" strike="noStrike" spc="310" baseline="0">
                <a:ln>
                  <a:noFill/>
                </a:ln>
                <a:solidFill>
                  <a:srgbClr val="FFFFFF"/>
                </a:solidFill>
                <a:effectLst/>
                <a:latin typeface="Avenir Next Medium" panose="020B0503020202020204" pitchFamily="34" charset="0"/>
                <a:ea typeface="Produkt Extralight"/>
                <a:cs typeface="Produkt Extralight"/>
              </a:rPr>
              <a:t>Ukraine.      ~0.90 $/kg</a:t>
            </a:r>
            <a:endParaRPr lang="en-US" sz="1800" b="0" i="0" u="none" strike="noStrike">
              <a:effectLst/>
              <a:latin typeface="Arial" panose="020B0604020202020204" pitchFamily="34" charset="0"/>
            </a:endParaRPr>
          </a:p>
        </p:txBody>
      </p:sp>
      <p:grpSp>
        <p:nvGrpSpPr>
          <p:cNvPr id="7190" name="Group 7189">
            <a:extLst>
              <a:ext uri="{FF2B5EF4-FFF2-40B4-BE49-F238E27FC236}">
                <a16:creationId xmlns:a16="http://schemas.microsoft.com/office/drawing/2014/main" id="{5D999A50-8393-CCBC-3EEE-4E60088B2E0B}"/>
              </a:ext>
            </a:extLst>
          </p:cNvPr>
          <p:cNvGrpSpPr/>
          <p:nvPr/>
        </p:nvGrpSpPr>
        <p:grpSpPr>
          <a:xfrm>
            <a:off x="3930496" y="3240404"/>
            <a:ext cx="8748055" cy="2074261"/>
            <a:chOff x="4055216" y="3656345"/>
            <a:chExt cx="8748055" cy="1337564"/>
          </a:xfrm>
        </p:grpSpPr>
        <p:cxnSp>
          <p:nvCxnSpPr>
            <p:cNvPr id="62" name="Straight Connector 61">
              <a:extLst>
                <a:ext uri="{FF2B5EF4-FFF2-40B4-BE49-F238E27FC236}">
                  <a16:creationId xmlns:a16="http://schemas.microsoft.com/office/drawing/2014/main" id="{9BE0CB0B-42D8-C545-8D0A-1EC8156BA71A}"/>
                </a:ext>
              </a:extLst>
            </p:cNvPr>
            <p:cNvCxnSpPr>
              <a:cxnSpLocks/>
            </p:cNvCxnSpPr>
            <p:nvPr/>
          </p:nvCxnSpPr>
          <p:spPr>
            <a:xfrm flipH="1">
              <a:off x="4055216" y="4676501"/>
              <a:ext cx="8748055"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nvGrpSpPr>
            <p:cNvPr id="7189" name="Group 7188">
              <a:extLst>
                <a:ext uri="{FF2B5EF4-FFF2-40B4-BE49-F238E27FC236}">
                  <a16:creationId xmlns:a16="http://schemas.microsoft.com/office/drawing/2014/main" id="{6BA3CD85-9DF8-3573-F0C6-17D124B16CA5}"/>
                </a:ext>
              </a:extLst>
            </p:cNvPr>
            <p:cNvGrpSpPr/>
            <p:nvPr/>
          </p:nvGrpSpPr>
          <p:grpSpPr>
            <a:xfrm>
              <a:off x="6305759" y="3942844"/>
              <a:ext cx="6455949" cy="56898"/>
              <a:chOff x="6305759" y="3942844"/>
              <a:chExt cx="6455949" cy="56898"/>
            </a:xfrm>
          </p:grpSpPr>
          <p:cxnSp>
            <p:nvCxnSpPr>
              <p:cNvPr id="59" name="Straight Connector 58">
                <a:extLst>
                  <a:ext uri="{FF2B5EF4-FFF2-40B4-BE49-F238E27FC236}">
                    <a16:creationId xmlns:a16="http://schemas.microsoft.com/office/drawing/2014/main" id="{820F7FC6-CB0E-23A9-C3B7-3C23EDDD54E4}"/>
                  </a:ext>
                </a:extLst>
              </p:cNvPr>
              <p:cNvCxnSpPr>
                <a:cxnSpLocks/>
              </p:cNvCxnSpPr>
              <p:nvPr/>
            </p:nvCxnSpPr>
            <p:spPr>
              <a:xfrm flipH="1">
                <a:off x="6305759" y="3999742"/>
                <a:ext cx="6455949"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63" name="Straight Connector 62">
                <a:extLst>
                  <a:ext uri="{FF2B5EF4-FFF2-40B4-BE49-F238E27FC236}">
                    <a16:creationId xmlns:a16="http://schemas.microsoft.com/office/drawing/2014/main" id="{A316C746-206E-6C5C-BF77-FE93424EA6B0}"/>
                  </a:ext>
                </a:extLst>
              </p:cNvPr>
              <p:cNvCxnSpPr>
                <a:cxnSpLocks/>
              </p:cNvCxnSpPr>
              <p:nvPr/>
            </p:nvCxnSpPr>
            <p:spPr>
              <a:xfrm flipH="1">
                <a:off x="6305759" y="3942844"/>
                <a:ext cx="6455949"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grpSp>
          <p:nvGrpSpPr>
            <p:cNvPr id="7188" name="Group 7187">
              <a:extLst>
                <a:ext uri="{FF2B5EF4-FFF2-40B4-BE49-F238E27FC236}">
                  <a16:creationId xmlns:a16="http://schemas.microsoft.com/office/drawing/2014/main" id="{AF87963C-0637-A1E2-3184-6EA8C4D92435}"/>
                </a:ext>
              </a:extLst>
            </p:cNvPr>
            <p:cNvGrpSpPr/>
            <p:nvPr/>
          </p:nvGrpSpPr>
          <p:grpSpPr>
            <a:xfrm>
              <a:off x="6651428" y="3656345"/>
              <a:ext cx="4931221" cy="1337564"/>
              <a:chOff x="6632163" y="3699124"/>
              <a:chExt cx="4931221" cy="1337564"/>
            </a:xfrm>
          </p:grpSpPr>
          <p:cxnSp>
            <p:nvCxnSpPr>
              <p:cNvPr id="7168" name="Straight Connector 7167">
                <a:extLst>
                  <a:ext uri="{FF2B5EF4-FFF2-40B4-BE49-F238E27FC236}">
                    <a16:creationId xmlns:a16="http://schemas.microsoft.com/office/drawing/2014/main" id="{77623B7E-97F6-0E88-1D08-5638346E422A}"/>
                  </a:ext>
                </a:extLst>
              </p:cNvPr>
              <p:cNvCxnSpPr>
                <a:cxnSpLocks/>
              </p:cNvCxnSpPr>
              <p:nvPr/>
            </p:nvCxnSpPr>
            <p:spPr>
              <a:xfrm flipV="1">
                <a:off x="8486753" y="3699124"/>
                <a:ext cx="0" cy="1321978"/>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170" name="Straight Connector 7169">
                <a:extLst>
                  <a:ext uri="{FF2B5EF4-FFF2-40B4-BE49-F238E27FC236}">
                    <a16:creationId xmlns:a16="http://schemas.microsoft.com/office/drawing/2014/main" id="{28AC9B48-F13A-4061-5200-1107EC670C3D}"/>
                  </a:ext>
                </a:extLst>
              </p:cNvPr>
              <p:cNvCxnSpPr>
                <a:cxnSpLocks/>
              </p:cNvCxnSpPr>
              <p:nvPr/>
            </p:nvCxnSpPr>
            <p:spPr>
              <a:xfrm flipV="1">
                <a:off x="10031535" y="3699124"/>
                <a:ext cx="0" cy="1321978"/>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171" name="Straight Connector 7170">
                <a:extLst>
                  <a:ext uri="{FF2B5EF4-FFF2-40B4-BE49-F238E27FC236}">
                    <a16:creationId xmlns:a16="http://schemas.microsoft.com/office/drawing/2014/main" id="{644E15BA-E533-1DE4-248F-09DF90CF7724}"/>
                  </a:ext>
                </a:extLst>
              </p:cNvPr>
              <p:cNvCxnSpPr>
                <a:cxnSpLocks/>
              </p:cNvCxnSpPr>
              <p:nvPr/>
            </p:nvCxnSpPr>
            <p:spPr>
              <a:xfrm flipV="1">
                <a:off x="11563384" y="3699124"/>
                <a:ext cx="0" cy="1321978"/>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175" name="Straight Connector 7174">
                <a:extLst>
                  <a:ext uri="{FF2B5EF4-FFF2-40B4-BE49-F238E27FC236}">
                    <a16:creationId xmlns:a16="http://schemas.microsoft.com/office/drawing/2014/main" id="{50A560C8-74C6-3317-8061-7688031122E0}"/>
                  </a:ext>
                </a:extLst>
              </p:cNvPr>
              <p:cNvCxnSpPr>
                <a:cxnSpLocks/>
              </p:cNvCxnSpPr>
              <p:nvPr/>
            </p:nvCxnSpPr>
            <p:spPr>
              <a:xfrm flipV="1">
                <a:off x="6632163" y="3714710"/>
                <a:ext cx="0" cy="1321978"/>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cxnSp>
          <p:nvCxnSpPr>
            <p:cNvPr id="7181" name="Straight Connector 7180">
              <a:extLst>
                <a:ext uri="{FF2B5EF4-FFF2-40B4-BE49-F238E27FC236}">
                  <a16:creationId xmlns:a16="http://schemas.microsoft.com/office/drawing/2014/main" id="{650EB45C-7FB3-AB0C-69DB-F8033628300D}"/>
                </a:ext>
              </a:extLst>
            </p:cNvPr>
            <p:cNvCxnSpPr>
              <a:cxnSpLocks/>
            </p:cNvCxnSpPr>
            <p:nvPr/>
          </p:nvCxnSpPr>
          <p:spPr>
            <a:xfrm flipH="1">
              <a:off x="4055216" y="4333940"/>
              <a:ext cx="8748055"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sp>
        <p:nvSpPr>
          <p:cNvPr id="7182" name="Presenter">
            <a:extLst>
              <a:ext uri="{FF2B5EF4-FFF2-40B4-BE49-F238E27FC236}">
                <a16:creationId xmlns:a16="http://schemas.microsoft.com/office/drawing/2014/main" id="{B25FF268-9558-676B-4A3E-B78E28000BD7}"/>
              </a:ext>
            </a:extLst>
          </p:cNvPr>
          <p:cNvSpPr txBox="1"/>
          <p:nvPr/>
        </p:nvSpPr>
        <p:spPr>
          <a:xfrm>
            <a:off x="13460924" y="2178169"/>
            <a:ext cx="4010511" cy="400110"/>
          </a:xfrm>
          <a:prstGeom prst="rect">
            <a:avLst/>
          </a:prstGeom>
          <a:noFill/>
          <a:effectLst>
            <a:outerShdw blurRad="50800" dist="38100" dir="2700000" algn="tl" rotWithShape="0">
              <a:prstClr val="black">
                <a:alpha val="40000"/>
              </a:prstClr>
            </a:outerShdw>
            <a:softEdge rad="65707"/>
          </a:effectLst>
        </p:spPr>
        <p:txBody>
          <a:bodyPr wrap="square" rtlCol="0">
            <a:spAutoFit/>
          </a:bodyPr>
          <a:lstStyle/>
          <a:p>
            <a:r>
              <a:rPr lang="en-US" sz="2000" spc="310" dirty="0">
                <a:solidFill>
                  <a:srgbClr val="FFC000"/>
                </a:solidFill>
                <a:latin typeface="Avenir Next Medium" panose="020B0503020202020204" pitchFamily="34" charset="0"/>
              </a:rPr>
              <a:t>INSHELL EXPORTS</a:t>
            </a:r>
          </a:p>
        </p:txBody>
      </p:sp>
      <p:sp>
        <p:nvSpPr>
          <p:cNvPr id="7184" name="Presenter">
            <a:extLst>
              <a:ext uri="{FF2B5EF4-FFF2-40B4-BE49-F238E27FC236}">
                <a16:creationId xmlns:a16="http://schemas.microsoft.com/office/drawing/2014/main" id="{A7EACDC8-78CE-10FD-FAC6-7D599C8097F7}"/>
              </a:ext>
            </a:extLst>
          </p:cNvPr>
          <p:cNvSpPr txBox="1"/>
          <p:nvPr/>
        </p:nvSpPr>
        <p:spPr>
          <a:xfrm>
            <a:off x="3772037" y="6429416"/>
            <a:ext cx="4010511" cy="400110"/>
          </a:xfrm>
          <a:prstGeom prst="rect">
            <a:avLst/>
          </a:prstGeom>
          <a:noFill/>
          <a:effectLst>
            <a:outerShdw blurRad="50800" dist="38100" dir="2700000" algn="tl" rotWithShape="0">
              <a:prstClr val="black">
                <a:alpha val="40000"/>
              </a:prstClr>
            </a:outerShdw>
            <a:softEdge rad="65707"/>
          </a:effectLst>
        </p:spPr>
        <p:txBody>
          <a:bodyPr wrap="square" rtlCol="0">
            <a:spAutoFit/>
          </a:bodyPr>
          <a:lstStyle/>
          <a:p>
            <a:r>
              <a:rPr lang="en-US" sz="2000" spc="310" dirty="0">
                <a:solidFill>
                  <a:srgbClr val="FFC000"/>
                </a:solidFill>
                <a:latin typeface="Avenir Next Medium" panose="020B0503020202020204" pitchFamily="34" charset="0"/>
              </a:rPr>
              <a:t>KERNEL IMPORTS</a:t>
            </a:r>
          </a:p>
        </p:txBody>
      </p:sp>
      <p:sp>
        <p:nvSpPr>
          <p:cNvPr id="7185" name="Presenter">
            <a:extLst>
              <a:ext uri="{FF2B5EF4-FFF2-40B4-BE49-F238E27FC236}">
                <a16:creationId xmlns:a16="http://schemas.microsoft.com/office/drawing/2014/main" id="{8C678A2B-6CD4-082D-55F5-6FF7A804CCA3}"/>
              </a:ext>
            </a:extLst>
          </p:cNvPr>
          <p:cNvSpPr txBox="1"/>
          <p:nvPr/>
        </p:nvSpPr>
        <p:spPr>
          <a:xfrm>
            <a:off x="13448266" y="6478630"/>
            <a:ext cx="4010511" cy="400110"/>
          </a:xfrm>
          <a:prstGeom prst="rect">
            <a:avLst/>
          </a:prstGeom>
          <a:noFill/>
          <a:effectLst>
            <a:outerShdw blurRad="50800" dist="38100" dir="2700000" algn="tl" rotWithShape="0">
              <a:prstClr val="black">
                <a:alpha val="40000"/>
              </a:prstClr>
            </a:outerShdw>
            <a:softEdge rad="65707"/>
          </a:effectLst>
        </p:spPr>
        <p:txBody>
          <a:bodyPr wrap="square" rtlCol="0">
            <a:spAutoFit/>
          </a:bodyPr>
          <a:lstStyle/>
          <a:p>
            <a:r>
              <a:rPr lang="en-US" sz="2000" spc="310" dirty="0">
                <a:solidFill>
                  <a:srgbClr val="FFC000"/>
                </a:solidFill>
                <a:latin typeface="Avenir Next Medium" panose="020B0503020202020204" pitchFamily="34" charset="0"/>
              </a:rPr>
              <a:t>KERNEL EXPORTS</a:t>
            </a:r>
          </a:p>
        </p:txBody>
      </p:sp>
      <p:graphicFrame>
        <p:nvGraphicFramePr>
          <p:cNvPr id="7186" name="Table 7185">
            <a:extLst>
              <a:ext uri="{FF2B5EF4-FFF2-40B4-BE49-F238E27FC236}">
                <a16:creationId xmlns:a16="http://schemas.microsoft.com/office/drawing/2014/main" id="{1CA8028D-4474-F06E-3609-CC8FB0C830C2}"/>
              </a:ext>
            </a:extLst>
          </p:cNvPr>
          <p:cNvGraphicFramePr>
            <a:graphicFrameLocks noGrp="1"/>
          </p:cNvGraphicFramePr>
          <p:nvPr>
            <p:extLst>
              <p:ext uri="{D42A27DB-BD31-4B8C-83A1-F6EECF244321}">
                <p14:modId xmlns:p14="http://schemas.microsoft.com/office/powerpoint/2010/main" val="1824683441"/>
              </p:ext>
            </p:extLst>
          </p:nvPr>
        </p:nvGraphicFramePr>
        <p:xfrm>
          <a:off x="3879664" y="7246050"/>
          <a:ext cx="8727269" cy="2370985"/>
        </p:xfrm>
        <a:graphic>
          <a:graphicData uri="http://schemas.openxmlformats.org/drawingml/2006/table">
            <a:tbl>
              <a:tblPr>
                <a:tableStyleId>{5940675A-B579-460E-94D1-54222C63F5DA}</a:tableStyleId>
              </a:tblPr>
              <a:tblGrid>
                <a:gridCol w="2646369">
                  <a:extLst>
                    <a:ext uri="{9D8B030D-6E8A-4147-A177-3AD203B41FA5}">
                      <a16:colId xmlns:a16="http://schemas.microsoft.com/office/drawing/2014/main" val="3464924660"/>
                    </a:ext>
                  </a:extLst>
                </a:gridCol>
                <a:gridCol w="1380715">
                  <a:extLst>
                    <a:ext uri="{9D8B030D-6E8A-4147-A177-3AD203B41FA5}">
                      <a16:colId xmlns:a16="http://schemas.microsoft.com/office/drawing/2014/main" val="2565511042"/>
                    </a:ext>
                  </a:extLst>
                </a:gridCol>
                <a:gridCol w="1678195">
                  <a:extLst>
                    <a:ext uri="{9D8B030D-6E8A-4147-A177-3AD203B41FA5}">
                      <a16:colId xmlns:a16="http://schemas.microsoft.com/office/drawing/2014/main" val="452568808"/>
                    </a:ext>
                  </a:extLst>
                </a:gridCol>
                <a:gridCol w="1558636">
                  <a:extLst>
                    <a:ext uri="{9D8B030D-6E8A-4147-A177-3AD203B41FA5}">
                      <a16:colId xmlns:a16="http://schemas.microsoft.com/office/drawing/2014/main" val="2776840428"/>
                    </a:ext>
                  </a:extLst>
                </a:gridCol>
                <a:gridCol w="1463354">
                  <a:extLst>
                    <a:ext uri="{9D8B030D-6E8A-4147-A177-3AD203B41FA5}">
                      <a16:colId xmlns:a16="http://schemas.microsoft.com/office/drawing/2014/main" val="33567041"/>
                    </a:ext>
                  </a:extLst>
                </a:gridCol>
              </a:tblGrid>
              <a:tr h="534597">
                <a:tc>
                  <a:txBody>
                    <a:bodyPr/>
                    <a:lstStyle/>
                    <a:p>
                      <a:pPr algn="l" fontAlgn="b"/>
                      <a:r>
                        <a:rPr lang="en-US" sz="2000" b="0" i="0" u="none" strike="noStrike">
                          <a:solidFill>
                            <a:srgbClr val="FFC000"/>
                          </a:solidFill>
                          <a:effectLst/>
                          <a:latin typeface="Avenir Next Medium" panose="020B0503020202020204" pitchFamily="34" charset="0"/>
                        </a:rPr>
                        <a:t>Ukraine</a:t>
                      </a:r>
                    </a:p>
                  </a:txBody>
                  <a:tcPr marL="57150" marR="9525" marT="9525" marB="0" anchor="b"/>
                </a:tc>
                <a:tc>
                  <a:txBody>
                    <a:bodyPr/>
                    <a:lstStyle/>
                    <a:p>
                      <a:pPr algn="r" fontAlgn="b"/>
                      <a:r>
                        <a:rPr kumimoji="0" lang="en-US" sz="2000" b="0" i="0" u="none" strike="noStrike" cap="none" spc="310" normalizeH="0" baseline="0">
                          <a:ln>
                            <a:noFill/>
                          </a:ln>
                          <a:solidFill>
                            <a:srgbClr val="FFC000"/>
                          </a:solidFill>
                          <a:effectLst/>
                          <a:uFillTx/>
                          <a:latin typeface="Avenir Next Medium" panose="020B0503020202020204" pitchFamily="34" charset="0"/>
                          <a:ea typeface="+mn-ea"/>
                          <a:cs typeface="+mn-cs"/>
                          <a:sym typeface="Graphik"/>
                        </a:rPr>
                        <a:t>2,363</a:t>
                      </a:r>
                    </a:p>
                  </a:txBody>
                  <a:tcPr marL="9525" marR="9525" marT="9525" marB="0" anchor="b"/>
                </a:tc>
                <a:tc>
                  <a:txBody>
                    <a:bodyPr/>
                    <a:lstStyle/>
                    <a:p>
                      <a:pPr algn="r" fontAlgn="b"/>
                      <a:r>
                        <a:rPr kumimoji="0" lang="en-US" sz="2000" b="0" i="0" u="none" strike="noStrike" cap="none" spc="310" normalizeH="0" baseline="0">
                          <a:ln>
                            <a:noFill/>
                          </a:ln>
                          <a:solidFill>
                            <a:srgbClr val="FFC000"/>
                          </a:solidFill>
                          <a:effectLst/>
                          <a:uFillTx/>
                          <a:latin typeface="Avenir Next Medium" panose="020B0503020202020204" pitchFamily="34" charset="0"/>
                          <a:ea typeface="+mn-ea"/>
                          <a:cs typeface="+mn-cs"/>
                          <a:sym typeface="Graphik"/>
                        </a:rPr>
                        <a:t>2,428</a:t>
                      </a:r>
                    </a:p>
                  </a:txBody>
                  <a:tcPr marL="9525" marR="9525" marT="9525" marB="0" anchor="b"/>
                </a:tc>
                <a:tc>
                  <a:txBody>
                    <a:bodyPr/>
                    <a:lstStyle/>
                    <a:p>
                      <a:pPr algn="r" fontAlgn="b"/>
                      <a:r>
                        <a:rPr kumimoji="0" lang="en-US" sz="2000" b="0" i="0" u="none" strike="noStrike" cap="none" spc="310" normalizeH="0" baseline="0">
                          <a:ln>
                            <a:noFill/>
                          </a:ln>
                          <a:solidFill>
                            <a:srgbClr val="FFC000"/>
                          </a:solidFill>
                          <a:effectLst/>
                          <a:uFillTx/>
                          <a:latin typeface="Avenir Next Medium" panose="020B0503020202020204" pitchFamily="34" charset="0"/>
                          <a:ea typeface="+mn-ea"/>
                          <a:cs typeface="+mn-cs"/>
                          <a:sym typeface="Graphik"/>
                        </a:rPr>
                        <a:t>1,045</a:t>
                      </a:r>
                    </a:p>
                  </a:txBody>
                  <a:tcPr marL="9525" marR="9525" marT="9525" marB="0" anchor="b"/>
                </a:tc>
                <a:tc>
                  <a:txBody>
                    <a:bodyPr/>
                    <a:lstStyle/>
                    <a:p>
                      <a:pPr algn="r" fontAlgn="b"/>
                      <a:r>
                        <a:rPr kumimoji="0" lang="en-US" sz="2000" b="0" i="0" u="none" strike="noStrike" cap="none" spc="310" normalizeH="0" baseline="0">
                          <a:ln>
                            <a:noFill/>
                          </a:ln>
                          <a:solidFill>
                            <a:srgbClr val="FFC000"/>
                          </a:solidFill>
                          <a:effectLst/>
                          <a:uFillTx/>
                          <a:latin typeface="Avenir Next Medium" panose="020B0503020202020204" pitchFamily="34" charset="0"/>
                          <a:ea typeface="+mn-ea"/>
                          <a:cs typeface="+mn-cs"/>
                          <a:sym typeface="Graphik"/>
                        </a:rPr>
                        <a:t>1,518</a:t>
                      </a:r>
                    </a:p>
                  </a:txBody>
                  <a:tcPr marL="9525" marR="9525" marT="9525" marB="0" anchor="b"/>
                </a:tc>
                <a:extLst>
                  <a:ext uri="{0D108BD9-81ED-4DB2-BD59-A6C34878D82A}">
                    <a16:rowId xmlns:a16="http://schemas.microsoft.com/office/drawing/2014/main" val="1394124495"/>
                  </a:ext>
                </a:extLst>
              </a:tr>
              <a:tr h="494091">
                <a:tc>
                  <a:txBody>
                    <a:bodyPr/>
                    <a:lstStyle/>
                    <a:p>
                      <a:pPr algn="l" fontAlgn="b"/>
                      <a:r>
                        <a:rPr lang="en-US" sz="2000" b="0" i="0" u="none" strike="noStrike">
                          <a:solidFill>
                            <a:schemeClr val="bg1"/>
                          </a:solidFill>
                          <a:effectLst/>
                          <a:latin typeface="Avenir Next Medium" panose="020B0503020202020204" pitchFamily="34" charset="0"/>
                        </a:rPr>
                        <a:t>USA</a:t>
                      </a:r>
                    </a:p>
                  </a:txBody>
                  <a:tcPr marL="57150" marR="9525" marT="9525" marB="0" anchor="b"/>
                </a:tc>
                <a:tc>
                  <a:txBody>
                    <a:bodyPr/>
                    <a:lstStyle/>
                    <a:p>
                      <a:pPr algn="r" fontAlgn="b"/>
                      <a:endPar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endParaRPr>
                    </a:p>
                  </a:txBody>
                  <a:tcPr marL="9525" marR="9525" marT="9525" marB="0" anchor="b"/>
                </a:tc>
                <a:tc>
                  <a:txBody>
                    <a:bodyPr/>
                    <a:lstStyle/>
                    <a:p>
                      <a:pPr algn="r" fontAlgn="b"/>
                      <a:r>
                        <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rPr>
                        <a:t>341</a:t>
                      </a:r>
                    </a:p>
                  </a:txBody>
                  <a:tcPr marL="9525" marR="9525" marT="9525" marB="0" anchor="b"/>
                </a:tc>
                <a:tc>
                  <a:txBody>
                    <a:bodyPr/>
                    <a:lstStyle/>
                    <a:p>
                      <a:pPr algn="r" fontAlgn="b"/>
                      <a:endPar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endParaRPr>
                    </a:p>
                  </a:txBody>
                  <a:tcPr marL="9525" marR="9525" marT="9525" marB="0" anchor="b"/>
                </a:tc>
                <a:tc>
                  <a:txBody>
                    <a:bodyPr/>
                    <a:lstStyle/>
                    <a:p>
                      <a:pPr algn="r" fontAlgn="b"/>
                      <a:r>
                        <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rPr>
                        <a:t>250</a:t>
                      </a:r>
                    </a:p>
                  </a:txBody>
                  <a:tcPr marL="9525" marR="9525" marT="9525" marB="0" anchor="b"/>
                </a:tc>
                <a:extLst>
                  <a:ext uri="{0D108BD9-81ED-4DB2-BD59-A6C34878D82A}">
                    <a16:rowId xmlns:a16="http://schemas.microsoft.com/office/drawing/2014/main" val="3139236254"/>
                  </a:ext>
                </a:extLst>
              </a:tr>
              <a:tr h="467107">
                <a:tc>
                  <a:txBody>
                    <a:bodyPr/>
                    <a:lstStyle/>
                    <a:p>
                      <a:pPr algn="l" fontAlgn="b"/>
                      <a:r>
                        <a:rPr lang="en-US" sz="2000" b="0" i="0" u="none" strike="noStrike">
                          <a:solidFill>
                            <a:schemeClr val="bg1"/>
                          </a:solidFill>
                          <a:effectLst/>
                          <a:latin typeface="Avenir Next Medium" panose="020B0503020202020204" pitchFamily="34" charset="0"/>
                        </a:rPr>
                        <a:t>China</a:t>
                      </a:r>
                    </a:p>
                  </a:txBody>
                  <a:tcPr marL="57150" marR="9525" marT="9525" marB="0" anchor="b"/>
                </a:tc>
                <a:tc>
                  <a:txBody>
                    <a:bodyPr/>
                    <a:lstStyle/>
                    <a:p>
                      <a:pPr algn="r" fontAlgn="b"/>
                      <a:endPar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endParaRPr>
                    </a:p>
                  </a:txBody>
                  <a:tcPr marL="9525" marR="57150" marT="9525" marB="0" anchor="b"/>
                </a:tc>
                <a:tc>
                  <a:txBody>
                    <a:bodyPr/>
                    <a:lstStyle/>
                    <a:p>
                      <a:pPr algn="r" fontAlgn="b"/>
                      <a:r>
                        <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rPr>
                        <a:t>351</a:t>
                      </a:r>
                    </a:p>
                  </a:txBody>
                  <a:tcPr marL="9525" marR="9525" marT="9525" marB="0" anchor="b"/>
                </a:tc>
                <a:tc>
                  <a:txBody>
                    <a:bodyPr/>
                    <a:lstStyle/>
                    <a:p>
                      <a:pPr algn="r" fontAlgn="b"/>
                      <a:r>
                        <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rPr>
                        <a:t>838</a:t>
                      </a:r>
                    </a:p>
                  </a:txBody>
                  <a:tcPr marL="9525" marR="9525" marT="9525" marB="0" anchor="b"/>
                </a:tc>
                <a:tc>
                  <a:txBody>
                    <a:bodyPr/>
                    <a:lstStyle/>
                    <a:p>
                      <a:pPr algn="l" fontAlgn="b"/>
                      <a:endPar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endParaRPr>
                    </a:p>
                  </a:txBody>
                  <a:tcPr marL="9525" marR="9525" marT="9525" marB="0" anchor="b"/>
                </a:tc>
                <a:extLst>
                  <a:ext uri="{0D108BD9-81ED-4DB2-BD59-A6C34878D82A}">
                    <a16:rowId xmlns:a16="http://schemas.microsoft.com/office/drawing/2014/main" val="1280052845"/>
                  </a:ext>
                </a:extLst>
              </a:tr>
              <a:tr h="417164">
                <a:tc>
                  <a:txBody>
                    <a:bodyPr/>
                    <a:lstStyle/>
                    <a:p>
                      <a:pPr algn="l" fontAlgn="b"/>
                      <a:r>
                        <a:rPr lang="en-US" sz="2000" b="0" i="0" u="none" strike="noStrike">
                          <a:solidFill>
                            <a:schemeClr val="bg1"/>
                          </a:solidFill>
                          <a:effectLst/>
                          <a:latin typeface="Avenir Next Medium" panose="020B0503020202020204" pitchFamily="34" charset="0"/>
                        </a:rPr>
                        <a:t>Kyrgyzstan</a:t>
                      </a:r>
                    </a:p>
                  </a:txBody>
                  <a:tcPr marL="57150" marR="9525" marT="9525" marB="0" anchor="b"/>
                </a:tc>
                <a:tc>
                  <a:txBody>
                    <a:bodyPr/>
                    <a:lstStyle/>
                    <a:p>
                      <a:pPr algn="r" fontAlgn="b"/>
                      <a:endPar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endParaRPr>
                    </a:p>
                  </a:txBody>
                  <a:tcPr marL="9525" marR="57150" marT="9525" marB="0" anchor="b"/>
                </a:tc>
                <a:tc>
                  <a:txBody>
                    <a:bodyPr/>
                    <a:lstStyle/>
                    <a:p>
                      <a:pPr algn="r" fontAlgn="b"/>
                      <a:r>
                        <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rPr>
                        <a:t>219</a:t>
                      </a:r>
                    </a:p>
                  </a:txBody>
                  <a:tcPr marL="9525" marR="9525" marT="9525" marB="0" anchor="b"/>
                </a:tc>
                <a:tc>
                  <a:txBody>
                    <a:bodyPr/>
                    <a:lstStyle/>
                    <a:p>
                      <a:pPr algn="r" fontAlgn="b"/>
                      <a:r>
                        <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rPr>
                        <a:t>683</a:t>
                      </a:r>
                    </a:p>
                  </a:txBody>
                  <a:tcPr marL="9525" marR="9525" marT="9525" marB="0" anchor="b"/>
                </a:tc>
                <a:tc>
                  <a:txBody>
                    <a:bodyPr/>
                    <a:lstStyle/>
                    <a:p>
                      <a:pPr algn="l" fontAlgn="b"/>
                      <a:endPar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endParaRPr>
                    </a:p>
                  </a:txBody>
                  <a:tcPr marL="9525" marR="9525" marT="9525" marB="0" anchor="b"/>
                </a:tc>
                <a:extLst>
                  <a:ext uri="{0D108BD9-81ED-4DB2-BD59-A6C34878D82A}">
                    <a16:rowId xmlns:a16="http://schemas.microsoft.com/office/drawing/2014/main" val="974401077"/>
                  </a:ext>
                </a:extLst>
              </a:tr>
              <a:tr h="458026">
                <a:tc>
                  <a:txBody>
                    <a:bodyPr/>
                    <a:lstStyle/>
                    <a:p>
                      <a:pPr algn="l" fontAlgn="b"/>
                      <a:r>
                        <a:rPr lang="en-US" sz="2000" b="0" i="0" u="none" strike="noStrike">
                          <a:solidFill>
                            <a:schemeClr val="bg1"/>
                          </a:solidFill>
                          <a:effectLst/>
                          <a:latin typeface="Avenir Next Medium" panose="020B0503020202020204" pitchFamily="34" charset="0"/>
                        </a:rPr>
                        <a:t>Uzbekistan</a:t>
                      </a:r>
                    </a:p>
                  </a:txBody>
                  <a:tcPr marL="57150" marR="9525" marT="9525" marB="0" anchor="b"/>
                </a:tc>
                <a:tc>
                  <a:txBody>
                    <a:bodyPr/>
                    <a:lstStyle/>
                    <a:p>
                      <a:pPr algn="r" fontAlgn="b"/>
                      <a:endPar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endParaRPr>
                    </a:p>
                  </a:txBody>
                  <a:tcPr marL="9525" marR="57150" marT="9525" marB="0" anchor="b"/>
                </a:tc>
                <a:tc>
                  <a:txBody>
                    <a:bodyPr/>
                    <a:lstStyle/>
                    <a:p>
                      <a:pPr algn="r" fontAlgn="b"/>
                      <a:endPar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endParaRPr>
                    </a:p>
                  </a:txBody>
                  <a:tcPr marL="9525" marR="9525" marT="9525" marB="0" anchor="b"/>
                </a:tc>
                <a:tc>
                  <a:txBody>
                    <a:bodyPr/>
                    <a:lstStyle/>
                    <a:p>
                      <a:pPr algn="r" fontAlgn="b"/>
                      <a:r>
                        <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rPr>
                        <a:t>160</a:t>
                      </a:r>
                    </a:p>
                  </a:txBody>
                  <a:tcPr marL="9525" marR="9525" marT="9525" marB="0" anchor="b"/>
                </a:tc>
                <a:tc>
                  <a:txBody>
                    <a:bodyPr/>
                    <a:lstStyle/>
                    <a:p>
                      <a:pPr algn="l" fontAlgn="b"/>
                      <a:endParaRPr kumimoji="0" lang="en-US" sz="2000" b="0" i="0" u="none" strike="noStrike" cap="none" spc="310" normalizeH="0" baseline="0">
                        <a:ln>
                          <a:noFill/>
                        </a:ln>
                        <a:solidFill>
                          <a:schemeClr val="bg1"/>
                        </a:solidFill>
                        <a:effectLst/>
                        <a:uFillTx/>
                        <a:latin typeface="Avenir Next Medium" panose="020B0503020202020204" pitchFamily="34" charset="0"/>
                        <a:ea typeface="+mn-ea"/>
                        <a:cs typeface="+mn-cs"/>
                        <a:sym typeface="Graphik"/>
                      </a:endParaRPr>
                    </a:p>
                  </a:txBody>
                  <a:tcPr marL="9525" marR="9525" marT="9525" marB="0" anchor="b"/>
                </a:tc>
                <a:extLst>
                  <a:ext uri="{0D108BD9-81ED-4DB2-BD59-A6C34878D82A}">
                    <a16:rowId xmlns:a16="http://schemas.microsoft.com/office/drawing/2014/main" val="3096272532"/>
                  </a:ext>
                </a:extLst>
              </a:tr>
            </a:tbl>
          </a:graphicData>
        </a:graphic>
      </p:graphicFrame>
      <p:sp>
        <p:nvSpPr>
          <p:cNvPr id="7187" name="Presenter">
            <a:extLst>
              <a:ext uri="{FF2B5EF4-FFF2-40B4-BE49-F238E27FC236}">
                <a16:creationId xmlns:a16="http://schemas.microsoft.com/office/drawing/2014/main" id="{6DEF3B37-A70E-003D-63AF-798F3083AB4D}"/>
              </a:ext>
            </a:extLst>
          </p:cNvPr>
          <p:cNvSpPr txBox="1"/>
          <p:nvPr/>
        </p:nvSpPr>
        <p:spPr>
          <a:xfrm>
            <a:off x="10970044" y="5280210"/>
            <a:ext cx="1869121"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TONS</a:t>
            </a:r>
          </a:p>
        </p:txBody>
      </p:sp>
      <p:grpSp>
        <p:nvGrpSpPr>
          <p:cNvPr id="10288" name="Group 10287">
            <a:extLst>
              <a:ext uri="{FF2B5EF4-FFF2-40B4-BE49-F238E27FC236}">
                <a16:creationId xmlns:a16="http://schemas.microsoft.com/office/drawing/2014/main" id="{09ACE532-1ED7-B0D5-B6AE-87E83C3FFC1B}"/>
              </a:ext>
            </a:extLst>
          </p:cNvPr>
          <p:cNvGrpSpPr/>
          <p:nvPr/>
        </p:nvGrpSpPr>
        <p:grpSpPr>
          <a:xfrm>
            <a:off x="6190150" y="7319956"/>
            <a:ext cx="6455949" cy="57395"/>
            <a:chOff x="6277864" y="7050838"/>
            <a:chExt cx="6455949" cy="57395"/>
          </a:xfrm>
        </p:grpSpPr>
        <p:cxnSp>
          <p:nvCxnSpPr>
            <p:cNvPr id="7200" name="Straight Connector 7199">
              <a:extLst>
                <a:ext uri="{FF2B5EF4-FFF2-40B4-BE49-F238E27FC236}">
                  <a16:creationId xmlns:a16="http://schemas.microsoft.com/office/drawing/2014/main" id="{DF2B1102-947F-DBCE-E715-7CA280D0A5B1}"/>
                </a:ext>
              </a:extLst>
            </p:cNvPr>
            <p:cNvCxnSpPr>
              <a:cxnSpLocks/>
            </p:cNvCxnSpPr>
            <p:nvPr/>
          </p:nvCxnSpPr>
          <p:spPr>
            <a:xfrm flipH="1">
              <a:off x="6277864" y="7108233"/>
              <a:ext cx="6455949"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201" name="Straight Connector 7200">
              <a:extLst>
                <a:ext uri="{FF2B5EF4-FFF2-40B4-BE49-F238E27FC236}">
                  <a16:creationId xmlns:a16="http://schemas.microsoft.com/office/drawing/2014/main" id="{CCF2D6CD-E1D9-CE60-B3C4-D201F6F644A5}"/>
                </a:ext>
              </a:extLst>
            </p:cNvPr>
            <p:cNvCxnSpPr>
              <a:cxnSpLocks/>
            </p:cNvCxnSpPr>
            <p:nvPr/>
          </p:nvCxnSpPr>
          <p:spPr>
            <a:xfrm flipH="1">
              <a:off x="6277864" y="7050838"/>
              <a:ext cx="6455949"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grpSp>
        <p:nvGrpSpPr>
          <p:cNvPr id="10290" name="Group 10289">
            <a:extLst>
              <a:ext uri="{FF2B5EF4-FFF2-40B4-BE49-F238E27FC236}">
                <a16:creationId xmlns:a16="http://schemas.microsoft.com/office/drawing/2014/main" id="{DA92FD62-C20A-2A89-4AE7-F66FF72B9A34}"/>
              </a:ext>
            </a:extLst>
          </p:cNvPr>
          <p:cNvGrpSpPr/>
          <p:nvPr/>
        </p:nvGrpSpPr>
        <p:grpSpPr>
          <a:xfrm>
            <a:off x="3886529" y="6851375"/>
            <a:ext cx="8768837" cy="2847354"/>
            <a:chOff x="3981139" y="6646833"/>
            <a:chExt cx="8768837" cy="2847354"/>
          </a:xfrm>
        </p:grpSpPr>
        <p:cxnSp>
          <p:nvCxnSpPr>
            <p:cNvPr id="7192" name="Straight Connector 7191">
              <a:extLst>
                <a:ext uri="{FF2B5EF4-FFF2-40B4-BE49-F238E27FC236}">
                  <a16:creationId xmlns:a16="http://schemas.microsoft.com/office/drawing/2014/main" id="{19CA5ED4-9976-751D-35BC-24DF0CB37890}"/>
                </a:ext>
              </a:extLst>
            </p:cNvPr>
            <p:cNvCxnSpPr>
              <a:cxnSpLocks/>
            </p:cNvCxnSpPr>
            <p:nvPr/>
          </p:nvCxnSpPr>
          <p:spPr>
            <a:xfrm flipH="1">
              <a:off x="4001921" y="8081365"/>
              <a:ext cx="8748055"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nvGrpSpPr>
            <p:cNvPr id="10289" name="Group 10288">
              <a:extLst>
                <a:ext uri="{FF2B5EF4-FFF2-40B4-BE49-F238E27FC236}">
                  <a16:creationId xmlns:a16="http://schemas.microsoft.com/office/drawing/2014/main" id="{A9F6AC17-8C1C-953B-F9DE-D1D59D728E6B}"/>
                </a:ext>
              </a:extLst>
            </p:cNvPr>
            <p:cNvGrpSpPr/>
            <p:nvPr/>
          </p:nvGrpSpPr>
          <p:grpSpPr>
            <a:xfrm>
              <a:off x="6679079" y="6646833"/>
              <a:ext cx="4931221" cy="2847354"/>
              <a:chOff x="6679079" y="6646833"/>
              <a:chExt cx="4931221" cy="2847354"/>
            </a:xfrm>
          </p:grpSpPr>
          <p:cxnSp>
            <p:nvCxnSpPr>
              <p:cNvPr id="7196" name="Straight Connector 7195">
                <a:extLst>
                  <a:ext uri="{FF2B5EF4-FFF2-40B4-BE49-F238E27FC236}">
                    <a16:creationId xmlns:a16="http://schemas.microsoft.com/office/drawing/2014/main" id="{0CA435B1-D757-C661-7A7C-E5D8F118EC6B}"/>
                  </a:ext>
                </a:extLst>
              </p:cNvPr>
              <p:cNvCxnSpPr>
                <a:cxnSpLocks/>
              </p:cNvCxnSpPr>
              <p:nvPr/>
            </p:nvCxnSpPr>
            <p:spPr>
              <a:xfrm flipV="1">
                <a:off x="8533669" y="6646833"/>
                <a:ext cx="0" cy="2814175"/>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197" name="Straight Connector 7196">
                <a:extLst>
                  <a:ext uri="{FF2B5EF4-FFF2-40B4-BE49-F238E27FC236}">
                    <a16:creationId xmlns:a16="http://schemas.microsoft.com/office/drawing/2014/main" id="{3E4961F4-41B4-BC8D-116C-E2E0E48289EA}"/>
                  </a:ext>
                </a:extLst>
              </p:cNvPr>
              <p:cNvCxnSpPr>
                <a:cxnSpLocks/>
              </p:cNvCxnSpPr>
              <p:nvPr/>
            </p:nvCxnSpPr>
            <p:spPr>
              <a:xfrm flipV="1">
                <a:off x="10078451" y="6646833"/>
                <a:ext cx="0" cy="2814175"/>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198" name="Straight Connector 7197">
                <a:extLst>
                  <a:ext uri="{FF2B5EF4-FFF2-40B4-BE49-F238E27FC236}">
                    <a16:creationId xmlns:a16="http://schemas.microsoft.com/office/drawing/2014/main" id="{318A0D65-1D47-A7C1-A743-4DBCF93BDF78}"/>
                  </a:ext>
                </a:extLst>
              </p:cNvPr>
              <p:cNvCxnSpPr>
                <a:cxnSpLocks/>
              </p:cNvCxnSpPr>
              <p:nvPr/>
            </p:nvCxnSpPr>
            <p:spPr>
              <a:xfrm flipV="1">
                <a:off x="11610300" y="6646833"/>
                <a:ext cx="0" cy="2814175"/>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199" name="Straight Connector 7198">
                <a:extLst>
                  <a:ext uri="{FF2B5EF4-FFF2-40B4-BE49-F238E27FC236}">
                    <a16:creationId xmlns:a16="http://schemas.microsoft.com/office/drawing/2014/main" id="{B2C1C8F2-5740-CDCE-807E-CC457429A73E}"/>
                  </a:ext>
                </a:extLst>
              </p:cNvPr>
              <p:cNvCxnSpPr>
                <a:cxnSpLocks/>
              </p:cNvCxnSpPr>
              <p:nvPr/>
            </p:nvCxnSpPr>
            <p:spPr>
              <a:xfrm flipV="1">
                <a:off x="6679079" y="6680012"/>
                <a:ext cx="0" cy="2814175"/>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cxnSp>
          <p:nvCxnSpPr>
            <p:cNvPr id="7195" name="Straight Connector 7194">
              <a:extLst>
                <a:ext uri="{FF2B5EF4-FFF2-40B4-BE49-F238E27FC236}">
                  <a16:creationId xmlns:a16="http://schemas.microsoft.com/office/drawing/2014/main" id="{ABABFDD1-7131-9F78-ABFA-1E7E99113E36}"/>
                </a:ext>
              </a:extLst>
            </p:cNvPr>
            <p:cNvCxnSpPr>
              <a:cxnSpLocks/>
            </p:cNvCxnSpPr>
            <p:nvPr/>
          </p:nvCxnSpPr>
          <p:spPr>
            <a:xfrm flipH="1">
              <a:off x="3981139" y="7626515"/>
              <a:ext cx="8748055"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grpSp>
        <p:nvGrpSpPr>
          <p:cNvPr id="10292" name="Group 10291">
            <a:extLst>
              <a:ext uri="{FF2B5EF4-FFF2-40B4-BE49-F238E27FC236}">
                <a16:creationId xmlns:a16="http://schemas.microsoft.com/office/drawing/2014/main" id="{6BFC51FB-03D1-A2DC-BB54-6F13BEFC7B2E}"/>
              </a:ext>
            </a:extLst>
          </p:cNvPr>
          <p:cNvGrpSpPr/>
          <p:nvPr/>
        </p:nvGrpSpPr>
        <p:grpSpPr>
          <a:xfrm>
            <a:off x="3893455" y="6859481"/>
            <a:ext cx="8808451" cy="2359445"/>
            <a:chOff x="3988065" y="6654939"/>
            <a:chExt cx="8808451" cy="2359445"/>
          </a:xfrm>
        </p:grpSpPr>
        <p:grpSp>
          <p:nvGrpSpPr>
            <p:cNvPr id="10291" name="Group 10290">
              <a:extLst>
                <a:ext uri="{FF2B5EF4-FFF2-40B4-BE49-F238E27FC236}">
                  <a16:creationId xmlns:a16="http://schemas.microsoft.com/office/drawing/2014/main" id="{615BABDA-4109-A37A-012B-CD7001108A4A}"/>
                </a:ext>
              </a:extLst>
            </p:cNvPr>
            <p:cNvGrpSpPr/>
            <p:nvPr/>
          </p:nvGrpSpPr>
          <p:grpSpPr>
            <a:xfrm>
              <a:off x="6318129" y="6654939"/>
              <a:ext cx="6478387" cy="457477"/>
              <a:chOff x="6318129" y="6654939"/>
              <a:chExt cx="6478387" cy="457477"/>
            </a:xfrm>
          </p:grpSpPr>
          <p:sp>
            <p:nvSpPr>
              <p:cNvPr id="7204" name="Presenter">
                <a:extLst>
                  <a:ext uri="{FF2B5EF4-FFF2-40B4-BE49-F238E27FC236}">
                    <a16:creationId xmlns:a16="http://schemas.microsoft.com/office/drawing/2014/main" id="{09DF7BCB-F7DC-B18A-572A-EB272A4DFC20}"/>
                  </a:ext>
                </a:extLst>
              </p:cNvPr>
              <p:cNvSpPr txBox="1"/>
              <p:nvPr/>
            </p:nvSpPr>
            <p:spPr>
              <a:xfrm>
                <a:off x="6318129" y="6654939"/>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2020</a:t>
                </a:r>
              </a:p>
            </p:txBody>
          </p:sp>
          <p:sp>
            <p:nvSpPr>
              <p:cNvPr id="7205" name="Presenter">
                <a:extLst>
                  <a:ext uri="{FF2B5EF4-FFF2-40B4-BE49-F238E27FC236}">
                    <a16:creationId xmlns:a16="http://schemas.microsoft.com/office/drawing/2014/main" id="{C92987C1-4FEF-73CE-8773-3A79BD1024FB}"/>
                  </a:ext>
                </a:extLst>
              </p:cNvPr>
              <p:cNvSpPr txBox="1"/>
              <p:nvPr/>
            </p:nvSpPr>
            <p:spPr>
              <a:xfrm>
                <a:off x="7906166" y="6689929"/>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2021</a:t>
                </a:r>
              </a:p>
            </p:txBody>
          </p:sp>
          <p:sp>
            <p:nvSpPr>
              <p:cNvPr id="7206" name="Presenter">
                <a:extLst>
                  <a:ext uri="{FF2B5EF4-FFF2-40B4-BE49-F238E27FC236}">
                    <a16:creationId xmlns:a16="http://schemas.microsoft.com/office/drawing/2014/main" id="{E3B456AC-3180-1749-B7EF-C1B5D9359B5A}"/>
                  </a:ext>
                </a:extLst>
              </p:cNvPr>
              <p:cNvSpPr txBox="1"/>
              <p:nvPr/>
            </p:nvSpPr>
            <p:spPr>
              <a:xfrm>
                <a:off x="9435617" y="6697778"/>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2022</a:t>
                </a:r>
              </a:p>
            </p:txBody>
          </p:sp>
          <p:sp>
            <p:nvSpPr>
              <p:cNvPr id="7207" name="Presenter">
                <a:extLst>
                  <a:ext uri="{FF2B5EF4-FFF2-40B4-BE49-F238E27FC236}">
                    <a16:creationId xmlns:a16="http://schemas.microsoft.com/office/drawing/2014/main" id="{BB56BAC0-5D51-2480-1CC7-A5C6589A1DD0}"/>
                  </a:ext>
                </a:extLst>
              </p:cNvPr>
              <p:cNvSpPr txBox="1"/>
              <p:nvPr/>
            </p:nvSpPr>
            <p:spPr>
              <a:xfrm>
                <a:off x="10946648" y="6712306"/>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2023</a:t>
                </a:r>
              </a:p>
            </p:txBody>
          </p:sp>
        </p:grpSp>
        <p:cxnSp>
          <p:nvCxnSpPr>
            <p:cNvPr id="7208" name="Straight Connector 7207">
              <a:extLst>
                <a:ext uri="{FF2B5EF4-FFF2-40B4-BE49-F238E27FC236}">
                  <a16:creationId xmlns:a16="http://schemas.microsoft.com/office/drawing/2014/main" id="{C9990978-13E5-EE35-84D5-C5F24AC12059}"/>
                </a:ext>
              </a:extLst>
            </p:cNvPr>
            <p:cNvCxnSpPr>
              <a:cxnSpLocks/>
            </p:cNvCxnSpPr>
            <p:nvPr/>
          </p:nvCxnSpPr>
          <p:spPr>
            <a:xfrm flipH="1">
              <a:off x="3988065" y="8550257"/>
              <a:ext cx="8748055"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209" name="Straight Connector 7208">
              <a:extLst>
                <a:ext uri="{FF2B5EF4-FFF2-40B4-BE49-F238E27FC236}">
                  <a16:creationId xmlns:a16="http://schemas.microsoft.com/office/drawing/2014/main" id="{A04D2CC4-9BED-E1A7-B8CC-D596544D20A1}"/>
                </a:ext>
              </a:extLst>
            </p:cNvPr>
            <p:cNvCxnSpPr>
              <a:cxnSpLocks/>
            </p:cNvCxnSpPr>
            <p:nvPr/>
          </p:nvCxnSpPr>
          <p:spPr>
            <a:xfrm flipH="1">
              <a:off x="3994992" y="9014384"/>
              <a:ext cx="8748055"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grpSp>
        <p:nvGrpSpPr>
          <p:cNvPr id="10282" name="Group 10281">
            <a:extLst>
              <a:ext uri="{FF2B5EF4-FFF2-40B4-BE49-F238E27FC236}">
                <a16:creationId xmlns:a16="http://schemas.microsoft.com/office/drawing/2014/main" id="{1749F78E-77FB-6C34-13E7-E15B1AEA789E}"/>
              </a:ext>
            </a:extLst>
          </p:cNvPr>
          <p:cNvGrpSpPr/>
          <p:nvPr/>
        </p:nvGrpSpPr>
        <p:grpSpPr>
          <a:xfrm>
            <a:off x="3332298" y="10016802"/>
            <a:ext cx="7693341" cy="400110"/>
            <a:chOff x="3302257" y="10165020"/>
            <a:chExt cx="7693341" cy="400110"/>
          </a:xfrm>
        </p:grpSpPr>
        <p:sp>
          <p:nvSpPr>
            <p:cNvPr id="7210" name="Presenter">
              <a:extLst>
                <a:ext uri="{FF2B5EF4-FFF2-40B4-BE49-F238E27FC236}">
                  <a16:creationId xmlns:a16="http://schemas.microsoft.com/office/drawing/2014/main" id="{CE7B5AB9-91B6-0CD1-083F-878A8C173FEC}"/>
                </a:ext>
              </a:extLst>
            </p:cNvPr>
            <p:cNvSpPr txBox="1"/>
            <p:nvPr/>
          </p:nvSpPr>
          <p:spPr>
            <a:xfrm>
              <a:off x="3302257" y="10165020"/>
              <a:ext cx="3390763"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AVG. PRICE PAID</a:t>
              </a:r>
            </a:p>
          </p:txBody>
        </p:sp>
        <p:sp>
          <p:nvSpPr>
            <p:cNvPr id="7211" name="Presenter">
              <a:extLst>
                <a:ext uri="{FF2B5EF4-FFF2-40B4-BE49-F238E27FC236}">
                  <a16:creationId xmlns:a16="http://schemas.microsoft.com/office/drawing/2014/main" id="{F36AB551-FE9F-6F44-D0C4-FD6E68479B1D}"/>
                </a:ext>
              </a:extLst>
            </p:cNvPr>
            <p:cNvSpPr txBox="1"/>
            <p:nvPr/>
          </p:nvSpPr>
          <p:spPr>
            <a:xfrm>
              <a:off x="6943928" y="10175968"/>
              <a:ext cx="4051670" cy="349455"/>
            </a:xfrm>
            <a:prstGeom prst="rect">
              <a:avLst/>
            </a:prstGeom>
            <a:noFill/>
            <a:effectLst>
              <a:softEdge rad="65707"/>
            </a:effectLst>
          </p:spPr>
          <p:txBody>
            <a:bodyPr wrap="square" rtlCol="0">
              <a:spAutoFit/>
            </a:bodyPr>
            <a:lstStyle/>
            <a:p>
              <a:pPr marL="0" marR="0" indent="0" algn="l" rtl="0" fontAlgn="b" latinLnBrk="0">
                <a:lnSpc>
                  <a:spcPts val="2260"/>
                </a:lnSpc>
                <a:spcBef>
                  <a:spcPts val="0"/>
                </a:spcBef>
              </a:pPr>
              <a:r>
                <a:rPr lang="en-US" sz="1800" b="0" i="0" u="none" strike="noStrike" spc="310" baseline="0">
                  <a:ln>
                    <a:noFill/>
                  </a:ln>
                  <a:solidFill>
                    <a:srgbClr val="FFFFFF"/>
                  </a:solidFill>
                  <a:effectLst/>
                  <a:latin typeface="Avenir Next Medium" panose="020B0503020202020204" pitchFamily="34" charset="0"/>
                  <a:ea typeface="Produkt Extralight"/>
                  <a:cs typeface="Produkt Extralight"/>
                </a:rPr>
                <a:t>Ukraine.     ~ 2.40 $/kg</a:t>
              </a:r>
              <a:endParaRPr lang="en-US" sz="1800" b="0" i="0" u="none" strike="noStrike">
                <a:effectLst/>
                <a:latin typeface="Arial" panose="020B0604020202020204" pitchFamily="34" charset="0"/>
              </a:endParaRPr>
            </a:p>
          </p:txBody>
        </p:sp>
      </p:grpSp>
      <p:graphicFrame>
        <p:nvGraphicFramePr>
          <p:cNvPr id="7212" name="Table 7211">
            <a:extLst>
              <a:ext uri="{FF2B5EF4-FFF2-40B4-BE49-F238E27FC236}">
                <a16:creationId xmlns:a16="http://schemas.microsoft.com/office/drawing/2014/main" id="{3B5FF85A-059F-F224-24BA-0B835FA95367}"/>
              </a:ext>
            </a:extLst>
          </p:cNvPr>
          <p:cNvGraphicFramePr>
            <a:graphicFrameLocks noGrp="1"/>
          </p:cNvGraphicFramePr>
          <p:nvPr>
            <p:extLst>
              <p:ext uri="{D42A27DB-BD31-4B8C-83A1-F6EECF244321}">
                <p14:modId xmlns:p14="http://schemas.microsoft.com/office/powerpoint/2010/main" val="2877951007"/>
              </p:ext>
            </p:extLst>
          </p:nvPr>
        </p:nvGraphicFramePr>
        <p:xfrm>
          <a:off x="13612746" y="3368128"/>
          <a:ext cx="8846963" cy="2080640"/>
        </p:xfrm>
        <a:graphic>
          <a:graphicData uri="http://schemas.openxmlformats.org/drawingml/2006/table">
            <a:tbl>
              <a:tblPr>
                <a:tableStyleId>{5940675A-B579-460E-94D1-54222C63F5DA}</a:tableStyleId>
              </a:tblPr>
              <a:tblGrid>
                <a:gridCol w="2604637">
                  <a:extLst>
                    <a:ext uri="{9D8B030D-6E8A-4147-A177-3AD203B41FA5}">
                      <a16:colId xmlns:a16="http://schemas.microsoft.com/office/drawing/2014/main" val="3339374825"/>
                    </a:ext>
                  </a:extLst>
                </a:gridCol>
                <a:gridCol w="1358941">
                  <a:extLst>
                    <a:ext uri="{9D8B030D-6E8A-4147-A177-3AD203B41FA5}">
                      <a16:colId xmlns:a16="http://schemas.microsoft.com/office/drawing/2014/main" val="606397498"/>
                    </a:ext>
                  </a:extLst>
                </a:gridCol>
                <a:gridCol w="1729102">
                  <a:extLst>
                    <a:ext uri="{9D8B030D-6E8A-4147-A177-3AD203B41FA5}">
                      <a16:colId xmlns:a16="http://schemas.microsoft.com/office/drawing/2014/main" val="2550642299"/>
                    </a:ext>
                  </a:extLst>
                </a:gridCol>
                <a:gridCol w="1608897">
                  <a:extLst>
                    <a:ext uri="{9D8B030D-6E8A-4147-A177-3AD203B41FA5}">
                      <a16:colId xmlns:a16="http://schemas.microsoft.com/office/drawing/2014/main" val="4119663544"/>
                    </a:ext>
                  </a:extLst>
                </a:gridCol>
                <a:gridCol w="1545386">
                  <a:extLst>
                    <a:ext uri="{9D8B030D-6E8A-4147-A177-3AD203B41FA5}">
                      <a16:colId xmlns:a16="http://schemas.microsoft.com/office/drawing/2014/main" val="2702189834"/>
                    </a:ext>
                  </a:extLst>
                </a:gridCol>
              </a:tblGrid>
              <a:tr h="734378">
                <a:tc>
                  <a:txBody>
                    <a:bodyPr/>
                    <a:lstStyle/>
                    <a:p>
                      <a:pPr algn="l" fontAlgn="b"/>
                      <a:r>
                        <a:rPr lang="en-US" sz="2000" b="0" i="0" u="none" strike="noStrike">
                          <a:solidFill>
                            <a:srgbClr val="FFC000"/>
                          </a:solidFill>
                          <a:effectLst/>
                          <a:latin typeface="Avenir Next Medium" panose="020B0503020202020204" pitchFamily="34" charset="0"/>
                        </a:rPr>
                        <a:t>Turkey</a:t>
                      </a:r>
                    </a:p>
                  </a:txBody>
                  <a:tcPr marL="57150"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321</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211</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1,047</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1,265</a:t>
                      </a:r>
                    </a:p>
                  </a:txBody>
                  <a:tcPr marL="9525" marR="9525" marT="9525" marB="0" anchor="b"/>
                </a:tc>
                <a:extLst>
                  <a:ext uri="{0D108BD9-81ED-4DB2-BD59-A6C34878D82A}">
                    <a16:rowId xmlns:a16="http://schemas.microsoft.com/office/drawing/2014/main" val="3277763274"/>
                  </a:ext>
                </a:extLst>
              </a:tr>
              <a:tr h="448754">
                <a:tc>
                  <a:txBody>
                    <a:bodyPr/>
                    <a:lstStyle/>
                    <a:p>
                      <a:pPr algn="l" fontAlgn="b"/>
                      <a:r>
                        <a:rPr lang="en-US" sz="2000" b="0" i="0" u="none" strike="noStrike">
                          <a:solidFill>
                            <a:schemeClr val="bg1"/>
                          </a:solidFill>
                          <a:effectLst/>
                          <a:latin typeface="Avenir Next Medium" panose="020B0503020202020204" pitchFamily="34" charset="0"/>
                        </a:rPr>
                        <a:t>Iraq</a:t>
                      </a:r>
                    </a:p>
                  </a:txBody>
                  <a:tcPr marL="57150" marR="9525" marT="9525" marB="0" anchor="b"/>
                </a:tc>
                <a:tc>
                  <a:txBody>
                    <a:bodyPr/>
                    <a:lstStyle/>
                    <a:p>
                      <a:pPr algn="r" fontAlgn="b"/>
                      <a:r>
                        <a:rPr lang="en-US" sz="2000" b="0" i="0" u="none" strike="noStrike">
                          <a:solidFill>
                            <a:schemeClr val="bg1"/>
                          </a:solidFill>
                          <a:effectLst/>
                          <a:latin typeface="Avenir Next Medium" panose="020B0503020202020204" pitchFamily="34" charset="0"/>
                        </a:rPr>
                        <a:t>155</a:t>
                      </a:r>
                    </a:p>
                  </a:txBody>
                  <a:tcPr marL="9525" marR="57150" marT="9525" marB="0" anchor="b"/>
                </a:tc>
                <a:tc>
                  <a:txBody>
                    <a:bodyPr/>
                    <a:lstStyle/>
                    <a:p>
                      <a:pPr algn="r" fontAlgn="b"/>
                      <a:endParaRPr lang="en-US" sz="2000" b="0" i="0" u="none" strike="noStrike">
                        <a:solidFill>
                          <a:schemeClr val="bg1"/>
                        </a:solidFill>
                        <a:effectLst/>
                        <a:latin typeface="Avenir Next Medium" panose="020B0503020202020204" pitchFamily="34" charset="0"/>
                      </a:endParaRPr>
                    </a:p>
                  </a:txBody>
                  <a:tcPr marL="9525" marR="9525" marT="9525" marB="0" anchor="b"/>
                </a:tc>
                <a:tc>
                  <a:txBody>
                    <a:bodyPr/>
                    <a:lstStyle/>
                    <a:p>
                      <a:pPr algn="r" fontAlgn="b"/>
                      <a:endParaRPr lang="en-US" sz="2000" b="0" i="0" u="none" strike="noStrike">
                        <a:solidFill>
                          <a:schemeClr val="bg1"/>
                        </a:solidFill>
                        <a:effectLst/>
                        <a:latin typeface="Avenir Next Medium" panose="020B0503020202020204" pitchFamily="34" charset="0"/>
                      </a:endParaRPr>
                    </a:p>
                  </a:txBody>
                  <a:tcPr marL="9525" marR="9525" marT="9525" marB="0" anchor="b"/>
                </a:tc>
                <a:tc>
                  <a:txBody>
                    <a:bodyPr/>
                    <a:lstStyle/>
                    <a:p>
                      <a:pPr algn="r" fontAlgn="b"/>
                      <a:r>
                        <a:rPr lang="en-US" sz="2000" b="0" i="0" u="none" strike="noStrike">
                          <a:solidFill>
                            <a:schemeClr val="bg1"/>
                          </a:solidFill>
                          <a:effectLst/>
                          <a:latin typeface="Avenir Next Medium" panose="020B0503020202020204" pitchFamily="34" charset="0"/>
                        </a:rPr>
                        <a:t>297</a:t>
                      </a:r>
                    </a:p>
                  </a:txBody>
                  <a:tcPr marL="9525" marR="9525" marT="9525" marB="0" anchor="b"/>
                </a:tc>
                <a:extLst>
                  <a:ext uri="{0D108BD9-81ED-4DB2-BD59-A6C34878D82A}">
                    <a16:rowId xmlns:a16="http://schemas.microsoft.com/office/drawing/2014/main" val="77388877"/>
                  </a:ext>
                </a:extLst>
              </a:tr>
              <a:tr h="448754">
                <a:tc>
                  <a:txBody>
                    <a:bodyPr/>
                    <a:lstStyle/>
                    <a:p>
                      <a:pPr algn="l" fontAlgn="b"/>
                      <a:r>
                        <a:rPr lang="en-US" sz="2000" b="0" i="0" u="none" strike="noStrike">
                          <a:solidFill>
                            <a:schemeClr val="bg1"/>
                          </a:solidFill>
                          <a:effectLst/>
                          <a:latin typeface="Avenir Next Medium" panose="020B0503020202020204" pitchFamily="34" charset="0"/>
                        </a:rPr>
                        <a:t>Albania</a:t>
                      </a:r>
                    </a:p>
                  </a:txBody>
                  <a:tcPr marL="57150" marR="9525" marT="9525" marB="0" anchor="b"/>
                </a:tc>
                <a:tc>
                  <a:txBody>
                    <a:bodyPr/>
                    <a:lstStyle/>
                    <a:p>
                      <a:pPr algn="r" fontAlgn="b"/>
                      <a:endParaRPr lang="en-US" sz="2000" b="0" i="0" u="none" strike="noStrike">
                        <a:solidFill>
                          <a:schemeClr val="bg1"/>
                        </a:solidFill>
                        <a:effectLst/>
                        <a:latin typeface="Avenir Next Medium" panose="020B0503020202020204" pitchFamily="34" charset="0"/>
                      </a:endParaRPr>
                    </a:p>
                  </a:txBody>
                  <a:tcPr marL="9525" marR="57150" marT="9525" marB="0" anchor="b"/>
                </a:tc>
                <a:tc>
                  <a:txBody>
                    <a:bodyPr/>
                    <a:lstStyle/>
                    <a:p>
                      <a:pPr algn="r" fontAlgn="b"/>
                      <a:r>
                        <a:rPr lang="en-US" sz="2000" b="0" i="0" u="none" strike="noStrike">
                          <a:solidFill>
                            <a:schemeClr val="bg1"/>
                          </a:solidFill>
                          <a:effectLst/>
                          <a:latin typeface="Avenir Next Medium" panose="020B0503020202020204" pitchFamily="34" charset="0"/>
                        </a:rPr>
                        <a:t>232</a:t>
                      </a:r>
                    </a:p>
                  </a:txBody>
                  <a:tcPr marL="9525" marR="9525" marT="9525" marB="0" anchor="b"/>
                </a:tc>
                <a:tc>
                  <a:txBody>
                    <a:bodyPr/>
                    <a:lstStyle/>
                    <a:p>
                      <a:pPr algn="r" fontAlgn="b"/>
                      <a:r>
                        <a:rPr lang="en-US" sz="2000" b="0" i="0" u="none" strike="noStrike">
                          <a:solidFill>
                            <a:schemeClr val="bg1"/>
                          </a:solidFill>
                          <a:effectLst/>
                          <a:latin typeface="Avenir Next Medium" panose="020B0503020202020204" pitchFamily="34" charset="0"/>
                        </a:rPr>
                        <a:t>237</a:t>
                      </a:r>
                    </a:p>
                  </a:txBody>
                  <a:tcPr marL="9525" marR="9525" marT="9525" marB="0" anchor="b"/>
                </a:tc>
                <a:tc>
                  <a:txBody>
                    <a:bodyPr/>
                    <a:lstStyle/>
                    <a:p>
                      <a:pPr algn="r" fontAlgn="b"/>
                      <a:r>
                        <a:rPr lang="en-US" sz="2000" b="0" i="0" u="none" strike="noStrike">
                          <a:solidFill>
                            <a:schemeClr val="bg1"/>
                          </a:solidFill>
                          <a:effectLst/>
                          <a:latin typeface="Avenir Next Medium" panose="020B0503020202020204" pitchFamily="34" charset="0"/>
                        </a:rPr>
                        <a:t>645</a:t>
                      </a:r>
                    </a:p>
                  </a:txBody>
                  <a:tcPr marL="9525" marR="9525" marT="9525" marB="0" anchor="b"/>
                </a:tc>
                <a:extLst>
                  <a:ext uri="{0D108BD9-81ED-4DB2-BD59-A6C34878D82A}">
                    <a16:rowId xmlns:a16="http://schemas.microsoft.com/office/drawing/2014/main" val="1843744383"/>
                  </a:ext>
                </a:extLst>
              </a:tr>
              <a:tr h="448754">
                <a:tc>
                  <a:txBody>
                    <a:bodyPr/>
                    <a:lstStyle/>
                    <a:p>
                      <a:pPr algn="l" fontAlgn="b"/>
                      <a:r>
                        <a:rPr lang="en-US" sz="2000" b="0" i="0" u="none" strike="noStrike">
                          <a:solidFill>
                            <a:schemeClr val="bg1"/>
                          </a:solidFill>
                          <a:effectLst/>
                          <a:latin typeface="Avenir Next Medium" panose="020B0503020202020204" pitchFamily="34" charset="0"/>
                        </a:rPr>
                        <a:t>Romania</a:t>
                      </a:r>
                    </a:p>
                  </a:txBody>
                  <a:tcPr marL="57150" marR="9525" marT="9525" marB="0" anchor="b"/>
                </a:tc>
                <a:tc>
                  <a:txBody>
                    <a:bodyPr/>
                    <a:lstStyle/>
                    <a:p>
                      <a:pPr algn="r" fontAlgn="b"/>
                      <a:endParaRPr lang="en-US" sz="2000" b="0" i="0" u="none" strike="noStrike">
                        <a:solidFill>
                          <a:schemeClr val="bg1"/>
                        </a:solidFill>
                        <a:effectLst/>
                        <a:latin typeface="Avenir Next Medium" panose="020B0503020202020204" pitchFamily="34" charset="0"/>
                      </a:endParaRPr>
                    </a:p>
                  </a:txBody>
                  <a:tcPr marL="9525" marR="57150" marT="9525" marB="0" anchor="b"/>
                </a:tc>
                <a:tc>
                  <a:txBody>
                    <a:bodyPr/>
                    <a:lstStyle/>
                    <a:p>
                      <a:pPr algn="r" fontAlgn="b"/>
                      <a:endParaRPr lang="en-US" sz="2000" b="0" i="0" u="none" strike="noStrike">
                        <a:solidFill>
                          <a:schemeClr val="bg1"/>
                        </a:solidFill>
                        <a:effectLst/>
                        <a:latin typeface="Avenir Next Medium" panose="020B0503020202020204" pitchFamily="34" charset="0"/>
                      </a:endParaRPr>
                    </a:p>
                  </a:txBody>
                  <a:tcPr marL="9525" marR="9525" marT="9525" marB="0" anchor="b"/>
                </a:tc>
                <a:tc>
                  <a:txBody>
                    <a:bodyPr/>
                    <a:lstStyle/>
                    <a:p>
                      <a:pPr algn="r" fontAlgn="b"/>
                      <a:endParaRPr lang="en-US" sz="2000" b="0" i="0" u="none" strike="noStrike">
                        <a:solidFill>
                          <a:schemeClr val="bg1"/>
                        </a:solidFill>
                        <a:effectLst/>
                        <a:latin typeface="Avenir Next Medium" panose="020B0503020202020204" pitchFamily="34" charset="0"/>
                      </a:endParaRPr>
                    </a:p>
                  </a:txBody>
                  <a:tcPr marL="9525" marR="9525" marT="9525" marB="0" anchor="b"/>
                </a:tc>
                <a:tc>
                  <a:txBody>
                    <a:bodyPr/>
                    <a:lstStyle/>
                    <a:p>
                      <a:pPr algn="r" fontAlgn="b"/>
                      <a:r>
                        <a:rPr lang="en-US" sz="2000" b="0" i="0" u="none" strike="noStrike">
                          <a:solidFill>
                            <a:schemeClr val="bg1"/>
                          </a:solidFill>
                          <a:effectLst/>
                          <a:latin typeface="Avenir Next Medium" panose="020B0503020202020204" pitchFamily="34" charset="0"/>
                        </a:rPr>
                        <a:t>453</a:t>
                      </a:r>
                    </a:p>
                  </a:txBody>
                  <a:tcPr marL="9525" marR="9525" marT="9525" marB="0" anchor="b"/>
                </a:tc>
                <a:extLst>
                  <a:ext uri="{0D108BD9-81ED-4DB2-BD59-A6C34878D82A}">
                    <a16:rowId xmlns:a16="http://schemas.microsoft.com/office/drawing/2014/main" val="1575458622"/>
                  </a:ext>
                </a:extLst>
              </a:tr>
            </a:tbl>
          </a:graphicData>
        </a:graphic>
      </p:graphicFrame>
      <p:grpSp>
        <p:nvGrpSpPr>
          <p:cNvPr id="7213" name="Group 7212">
            <a:extLst>
              <a:ext uri="{FF2B5EF4-FFF2-40B4-BE49-F238E27FC236}">
                <a16:creationId xmlns:a16="http://schemas.microsoft.com/office/drawing/2014/main" id="{5ABB345F-2C69-067A-44FA-BC48C44A928C}"/>
              </a:ext>
            </a:extLst>
          </p:cNvPr>
          <p:cNvGrpSpPr/>
          <p:nvPr/>
        </p:nvGrpSpPr>
        <p:grpSpPr>
          <a:xfrm>
            <a:off x="16242918" y="7332079"/>
            <a:ext cx="6455949" cy="57395"/>
            <a:chOff x="6250213" y="4056820"/>
            <a:chExt cx="6455949" cy="56894"/>
          </a:xfrm>
        </p:grpSpPr>
        <p:cxnSp>
          <p:nvCxnSpPr>
            <p:cNvPr id="7214" name="Straight Connector 7213">
              <a:extLst>
                <a:ext uri="{FF2B5EF4-FFF2-40B4-BE49-F238E27FC236}">
                  <a16:creationId xmlns:a16="http://schemas.microsoft.com/office/drawing/2014/main" id="{3E5EC833-FEC8-66C6-1524-E502AB8FBDE4}"/>
                </a:ext>
              </a:extLst>
            </p:cNvPr>
            <p:cNvCxnSpPr>
              <a:cxnSpLocks/>
            </p:cNvCxnSpPr>
            <p:nvPr/>
          </p:nvCxnSpPr>
          <p:spPr>
            <a:xfrm flipH="1">
              <a:off x="6250213" y="4113714"/>
              <a:ext cx="6455949"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215" name="Straight Connector 7214">
              <a:extLst>
                <a:ext uri="{FF2B5EF4-FFF2-40B4-BE49-F238E27FC236}">
                  <a16:creationId xmlns:a16="http://schemas.microsoft.com/office/drawing/2014/main" id="{3978DC64-0814-04D7-3640-C3DEF9995299}"/>
                </a:ext>
              </a:extLst>
            </p:cNvPr>
            <p:cNvCxnSpPr>
              <a:cxnSpLocks/>
            </p:cNvCxnSpPr>
            <p:nvPr/>
          </p:nvCxnSpPr>
          <p:spPr>
            <a:xfrm flipH="1">
              <a:off x="6250213" y="4056820"/>
              <a:ext cx="6455949"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grpSp>
        <p:nvGrpSpPr>
          <p:cNvPr id="7216" name="Group 7215">
            <a:extLst>
              <a:ext uri="{FF2B5EF4-FFF2-40B4-BE49-F238E27FC236}">
                <a16:creationId xmlns:a16="http://schemas.microsoft.com/office/drawing/2014/main" id="{E167FEC3-C725-1596-0DDD-F2D02B839596}"/>
              </a:ext>
            </a:extLst>
          </p:cNvPr>
          <p:cNvGrpSpPr/>
          <p:nvPr/>
        </p:nvGrpSpPr>
        <p:grpSpPr>
          <a:xfrm>
            <a:off x="15910721" y="3020934"/>
            <a:ext cx="6700900" cy="427583"/>
            <a:chOff x="6229431" y="3671651"/>
            <a:chExt cx="6700900" cy="427583"/>
          </a:xfrm>
        </p:grpSpPr>
        <p:sp>
          <p:nvSpPr>
            <p:cNvPr id="7217" name="Presenter">
              <a:extLst>
                <a:ext uri="{FF2B5EF4-FFF2-40B4-BE49-F238E27FC236}">
                  <a16:creationId xmlns:a16="http://schemas.microsoft.com/office/drawing/2014/main" id="{42B4583D-01D2-1F98-601B-D5F94124E298}"/>
                </a:ext>
              </a:extLst>
            </p:cNvPr>
            <p:cNvSpPr txBox="1"/>
            <p:nvPr/>
          </p:nvSpPr>
          <p:spPr>
            <a:xfrm>
              <a:off x="6229431" y="3699124"/>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2020</a:t>
              </a:r>
            </a:p>
          </p:txBody>
        </p:sp>
        <p:sp>
          <p:nvSpPr>
            <p:cNvPr id="7218" name="Presenter">
              <a:extLst>
                <a:ext uri="{FF2B5EF4-FFF2-40B4-BE49-F238E27FC236}">
                  <a16:creationId xmlns:a16="http://schemas.microsoft.com/office/drawing/2014/main" id="{C57563D4-BB8D-A2E9-9EAE-E917024DAE05}"/>
                </a:ext>
              </a:extLst>
            </p:cNvPr>
            <p:cNvSpPr txBox="1"/>
            <p:nvPr/>
          </p:nvSpPr>
          <p:spPr>
            <a:xfrm>
              <a:off x="7960707" y="3691275"/>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2021</a:t>
              </a:r>
            </a:p>
          </p:txBody>
        </p:sp>
        <p:sp>
          <p:nvSpPr>
            <p:cNvPr id="7219" name="Presenter">
              <a:extLst>
                <a:ext uri="{FF2B5EF4-FFF2-40B4-BE49-F238E27FC236}">
                  <a16:creationId xmlns:a16="http://schemas.microsoft.com/office/drawing/2014/main" id="{F13BC9E4-187C-AE0E-B5AF-EEF936660ED4}"/>
                </a:ext>
              </a:extLst>
            </p:cNvPr>
            <p:cNvSpPr txBox="1"/>
            <p:nvPr/>
          </p:nvSpPr>
          <p:spPr>
            <a:xfrm>
              <a:off x="9490158" y="3699124"/>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2022</a:t>
              </a:r>
            </a:p>
          </p:txBody>
        </p:sp>
        <p:sp>
          <p:nvSpPr>
            <p:cNvPr id="7220" name="Presenter">
              <a:extLst>
                <a:ext uri="{FF2B5EF4-FFF2-40B4-BE49-F238E27FC236}">
                  <a16:creationId xmlns:a16="http://schemas.microsoft.com/office/drawing/2014/main" id="{68AC8AD9-E748-F59C-0A69-62028B2A42CA}"/>
                </a:ext>
              </a:extLst>
            </p:cNvPr>
            <p:cNvSpPr txBox="1"/>
            <p:nvPr/>
          </p:nvSpPr>
          <p:spPr>
            <a:xfrm>
              <a:off x="11080463" y="3671651"/>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2023</a:t>
              </a:r>
            </a:p>
          </p:txBody>
        </p:sp>
      </p:grpSp>
      <p:cxnSp>
        <p:nvCxnSpPr>
          <p:cNvPr id="7225" name="Straight Connector 7224">
            <a:extLst>
              <a:ext uri="{FF2B5EF4-FFF2-40B4-BE49-F238E27FC236}">
                <a16:creationId xmlns:a16="http://schemas.microsoft.com/office/drawing/2014/main" id="{BFEF6A6F-CB62-98FA-4CC4-FB94C3787BE8}"/>
              </a:ext>
            </a:extLst>
          </p:cNvPr>
          <p:cNvCxnSpPr>
            <a:cxnSpLocks/>
          </p:cNvCxnSpPr>
          <p:nvPr/>
        </p:nvCxnSpPr>
        <p:spPr>
          <a:xfrm flipH="1">
            <a:off x="3914207" y="9700959"/>
            <a:ext cx="8748055"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nvGrpSpPr>
          <p:cNvPr id="10281" name="Group 10280">
            <a:extLst>
              <a:ext uri="{FF2B5EF4-FFF2-40B4-BE49-F238E27FC236}">
                <a16:creationId xmlns:a16="http://schemas.microsoft.com/office/drawing/2014/main" id="{B3AB5D84-BA1A-9665-6E00-8FD265897EEA}"/>
              </a:ext>
            </a:extLst>
          </p:cNvPr>
          <p:cNvGrpSpPr/>
          <p:nvPr/>
        </p:nvGrpSpPr>
        <p:grpSpPr>
          <a:xfrm>
            <a:off x="16206125" y="6901384"/>
            <a:ext cx="4931221" cy="2530453"/>
            <a:chOff x="16206125" y="6901384"/>
            <a:chExt cx="4931221" cy="2530453"/>
          </a:xfrm>
        </p:grpSpPr>
        <p:cxnSp>
          <p:nvCxnSpPr>
            <p:cNvPr id="7227" name="Straight Connector 7226">
              <a:extLst>
                <a:ext uri="{FF2B5EF4-FFF2-40B4-BE49-F238E27FC236}">
                  <a16:creationId xmlns:a16="http://schemas.microsoft.com/office/drawing/2014/main" id="{214F9A9E-7FBD-BA02-A65D-8C9FF4929729}"/>
                </a:ext>
              </a:extLst>
            </p:cNvPr>
            <p:cNvCxnSpPr>
              <a:cxnSpLocks/>
            </p:cNvCxnSpPr>
            <p:nvPr/>
          </p:nvCxnSpPr>
          <p:spPr>
            <a:xfrm flipV="1">
              <a:off x="18060715" y="6901384"/>
              <a:ext cx="0" cy="2500967"/>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228" name="Straight Connector 7227">
              <a:extLst>
                <a:ext uri="{FF2B5EF4-FFF2-40B4-BE49-F238E27FC236}">
                  <a16:creationId xmlns:a16="http://schemas.microsoft.com/office/drawing/2014/main" id="{A9E61DE8-78EF-E862-7309-0DB5A29DAC89}"/>
                </a:ext>
              </a:extLst>
            </p:cNvPr>
            <p:cNvCxnSpPr>
              <a:cxnSpLocks/>
            </p:cNvCxnSpPr>
            <p:nvPr/>
          </p:nvCxnSpPr>
          <p:spPr>
            <a:xfrm flipV="1">
              <a:off x="19605497" y="6901384"/>
              <a:ext cx="0" cy="2500967"/>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229" name="Straight Connector 7228">
              <a:extLst>
                <a:ext uri="{FF2B5EF4-FFF2-40B4-BE49-F238E27FC236}">
                  <a16:creationId xmlns:a16="http://schemas.microsoft.com/office/drawing/2014/main" id="{DCA8F423-0E0C-8637-5947-8D39C0E63213}"/>
                </a:ext>
              </a:extLst>
            </p:cNvPr>
            <p:cNvCxnSpPr>
              <a:cxnSpLocks/>
            </p:cNvCxnSpPr>
            <p:nvPr/>
          </p:nvCxnSpPr>
          <p:spPr>
            <a:xfrm flipV="1">
              <a:off x="21137346" y="6901384"/>
              <a:ext cx="0" cy="2500967"/>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7230" name="Straight Connector 7229">
              <a:extLst>
                <a:ext uri="{FF2B5EF4-FFF2-40B4-BE49-F238E27FC236}">
                  <a16:creationId xmlns:a16="http://schemas.microsoft.com/office/drawing/2014/main" id="{0992A0E9-6C7F-2671-A2F2-3A37615343DB}"/>
                </a:ext>
              </a:extLst>
            </p:cNvPr>
            <p:cNvCxnSpPr>
              <a:cxnSpLocks/>
            </p:cNvCxnSpPr>
            <p:nvPr/>
          </p:nvCxnSpPr>
          <p:spPr>
            <a:xfrm flipV="1">
              <a:off x="16206125" y="6930870"/>
              <a:ext cx="0" cy="2500967"/>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sp>
        <p:nvSpPr>
          <p:cNvPr id="7231" name="Presenter">
            <a:extLst>
              <a:ext uri="{FF2B5EF4-FFF2-40B4-BE49-F238E27FC236}">
                <a16:creationId xmlns:a16="http://schemas.microsoft.com/office/drawing/2014/main" id="{CBF6C2C8-929C-4FBC-1E72-815426B1CB61}"/>
              </a:ext>
            </a:extLst>
          </p:cNvPr>
          <p:cNvSpPr txBox="1"/>
          <p:nvPr/>
        </p:nvSpPr>
        <p:spPr>
          <a:xfrm>
            <a:off x="13144349" y="10151734"/>
            <a:ext cx="4010511"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AVG. PRICE RECEIVED</a:t>
            </a:r>
          </a:p>
        </p:txBody>
      </p:sp>
      <p:sp>
        <p:nvSpPr>
          <p:cNvPr id="10240" name="Presenter">
            <a:extLst>
              <a:ext uri="{FF2B5EF4-FFF2-40B4-BE49-F238E27FC236}">
                <a16:creationId xmlns:a16="http://schemas.microsoft.com/office/drawing/2014/main" id="{D9AB218D-318D-C0BD-269B-98B7E0F8D1DA}"/>
              </a:ext>
            </a:extLst>
          </p:cNvPr>
          <p:cNvSpPr txBox="1"/>
          <p:nvPr/>
        </p:nvSpPr>
        <p:spPr>
          <a:xfrm>
            <a:off x="17347129" y="10162682"/>
            <a:ext cx="4051670" cy="349455"/>
          </a:xfrm>
          <a:prstGeom prst="rect">
            <a:avLst/>
          </a:prstGeom>
          <a:noFill/>
          <a:effectLst>
            <a:softEdge rad="65707"/>
          </a:effectLst>
        </p:spPr>
        <p:txBody>
          <a:bodyPr wrap="square" rtlCol="0">
            <a:spAutoFit/>
          </a:bodyPr>
          <a:lstStyle/>
          <a:p>
            <a:pPr marL="0" marR="0" indent="0" algn="l" rtl="0" fontAlgn="b" latinLnBrk="0">
              <a:lnSpc>
                <a:spcPts val="2260"/>
              </a:lnSpc>
              <a:spcBef>
                <a:spcPts val="0"/>
              </a:spcBef>
            </a:pPr>
            <a:r>
              <a:rPr lang="en-US" sz="1800" b="0" i="0" u="none" strike="noStrike" spc="310" baseline="0">
                <a:ln>
                  <a:noFill/>
                </a:ln>
                <a:solidFill>
                  <a:srgbClr val="FFFFFF"/>
                </a:solidFill>
                <a:effectLst/>
                <a:latin typeface="Avenir Next Medium" panose="020B0503020202020204" pitchFamily="34" charset="0"/>
                <a:ea typeface="Produkt Extralight"/>
                <a:cs typeface="Produkt Extralight"/>
              </a:rPr>
              <a:t>    ~ 5.70 $/kg</a:t>
            </a:r>
            <a:endParaRPr lang="en-US" sz="1800" b="0" i="0" u="none" strike="noStrike">
              <a:effectLst/>
              <a:latin typeface="Arial" panose="020B0604020202020204" pitchFamily="34" charset="0"/>
            </a:endParaRPr>
          </a:p>
        </p:txBody>
      </p:sp>
      <p:grpSp>
        <p:nvGrpSpPr>
          <p:cNvPr id="10293" name="Group 10292">
            <a:extLst>
              <a:ext uri="{FF2B5EF4-FFF2-40B4-BE49-F238E27FC236}">
                <a16:creationId xmlns:a16="http://schemas.microsoft.com/office/drawing/2014/main" id="{733EEE47-C2B4-F6B6-A11F-3324FF0A7CF0}"/>
              </a:ext>
            </a:extLst>
          </p:cNvPr>
          <p:cNvGrpSpPr/>
          <p:nvPr/>
        </p:nvGrpSpPr>
        <p:grpSpPr>
          <a:xfrm>
            <a:off x="13697282" y="2978015"/>
            <a:ext cx="8769489" cy="2541243"/>
            <a:chOff x="13674440" y="2996332"/>
            <a:chExt cx="8769489" cy="2541243"/>
          </a:xfrm>
        </p:grpSpPr>
        <p:cxnSp>
          <p:nvCxnSpPr>
            <p:cNvPr id="10246" name="Straight Connector 10245">
              <a:extLst>
                <a:ext uri="{FF2B5EF4-FFF2-40B4-BE49-F238E27FC236}">
                  <a16:creationId xmlns:a16="http://schemas.microsoft.com/office/drawing/2014/main" id="{FD10589D-CDA8-931A-61FD-0C699AFF98E3}"/>
                </a:ext>
              </a:extLst>
            </p:cNvPr>
            <p:cNvCxnSpPr>
              <a:cxnSpLocks/>
            </p:cNvCxnSpPr>
            <p:nvPr/>
          </p:nvCxnSpPr>
          <p:spPr>
            <a:xfrm flipH="1">
              <a:off x="13674440" y="4608735"/>
              <a:ext cx="8748055"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nvGrpSpPr>
            <p:cNvPr id="10247" name="Group 10246">
              <a:extLst>
                <a:ext uri="{FF2B5EF4-FFF2-40B4-BE49-F238E27FC236}">
                  <a16:creationId xmlns:a16="http://schemas.microsoft.com/office/drawing/2014/main" id="{4FDB00E4-C67E-E27D-012D-523C502342BB}"/>
                </a:ext>
              </a:extLst>
            </p:cNvPr>
            <p:cNvGrpSpPr/>
            <p:nvPr/>
          </p:nvGrpSpPr>
          <p:grpSpPr>
            <a:xfrm>
              <a:off x="15987980" y="3574465"/>
              <a:ext cx="6455949" cy="89886"/>
              <a:chOff x="6305759" y="3942844"/>
              <a:chExt cx="6455949" cy="56898"/>
            </a:xfrm>
          </p:grpSpPr>
          <p:cxnSp>
            <p:nvCxnSpPr>
              <p:cNvPr id="10254" name="Straight Connector 10253">
                <a:extLst>
                  <a:ext uri="{FF2B5EF4-FFF2-40B4-BE49-F238E27FC236}">
                    <a16:creationId xmlns:a16="http://schemas.microsoft.com/office/drawing/2014/main" id="{4368F71C-798C-AE89-3224-2F6632F482F3}"/>
                  </a:ext>
                </a:extLst>
              </p:cNvPr>
              <p:cNvCxnSpPr>
                <a:cxnSpLocks/>
              </p:cNvCxnSpPr>
              <p:nvPr/>
            </p:nvCxnSpPr>
            <p:spPr>
              <a:xfrm flipH="1">
                <a:off x="6305759" y="3999742"/>
                <a:ext cx="6455949"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255" name="Straight Connector 10254">
                <a:extLst>
                  <a:ext uri="{FF2B5EF4-FFF2-40B4-BE49-F238E27FC236}">
                    <a16:creationId xmlns:a16="http://schemas.microsoft.com/office/drawing/2014/main" id="{0A2619EC-A24E-C339-1608-A5D9F7566550}"/>
                  </a:ext>
                </a:extLst>
              </p:cNvPr>
              <p:cNvCxnSpPr>
                <a:cxnSpLocks/>
              </p:cNvCxnSpPr>
              <p:nvPr/>
            </p:nvCxnSpPr>
            <p:spPr>
              <a:xfrm flipH="1">
                <a:off x="6305759" y="3942844"/>
                <a:ext cx="6455949"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grpSp>
          <p:nvGrpSpPr>
            <p:cNvPr id="10248" name="Group 10247">
              <a:extLst>
                <a:ext uri="{FF2B5EF4-FFF2-40B4-BE49-F238E27FC236}">
                  <a16:creationId xmlns:a16="http://schemas.microsoft.com/office/drawing/2014/main" id="{B176F473-33E5-538C-ED6E-49E3783E0732}"/>
                </a:ext>
              </a:extLst>
            </p:cNvPr>
            <p:cNvGrpSpPr/>
            <p:nvPr/>
          </p:nvGrpSpPr>
          <p:grpSpPr>
            <a:xfrm>
              <a:off x="16187524" y="2996332"/>
              <a:ext cx="4931221" cy="2541243"/>
              <a:chOff x="6632163" y="3699124"/>
              <a:chExt cx="4931221" cy="1337564"/>
            </a:xfrm>
          </p:grpSpPr>
          <p:cxnSp>
            <p:nvCxnSpPr>
              <p:cNvPr id="10250" name="Straight Connector 10249">
                <a:extLst>
                  <a:ext uri="{FF2B5EF4-FFF2-40B4-BE49-F238E27FC236}">
                    <a16:creationId xmlns:a16="http://schemas.microsoft.com/office/drawing/2014/main" id="{AABFADC7-A59E-59CA-8FD9-54624FFC2A51}"/>
                  </a:ext>
                </a:extLst>
              </p:cNvPr>
              <p:cNvCxnSpPr>
                <a:cxnSpLocks/>
              </p:cNvCxnSpPr>
              <p:nvPr/>
            </p:nvCxnSpPr>
            <p:spPr>
              <a:xfrm flipV="1">
                <a:off x="8486753" y="3699124"/>
                <a:ext cx="0" cy="1321978"/>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251" name="Straight Connector 10250">
                <a:extLst>
                  <a:ext uri="{FF2B5EF4-FFF2-40B4-BE49-F238E27FC236}">
                    <a16:creationId xmlns:a16="http://schemas.microsoft.com/office/drawing/2014/main" id="{D25C61A0-19C9-99A4-B1DB-FA29327CA5D6}"/>
                  </a:ext>
                </a:extLst>
              </p:cNvPr>
              <p:cNvCxnSpPr>
                <a:cxnSpLocks/>
              </p:cNvCxnSpPr>
              <p:nvPr/>
            </p:nvCxnSpPr>
            <p:spPr>
              <a:xfrm flipV="1">
                <a:off x="10031535" y="3699124"/>
                <a:ext cx="0" cy="1321978"/>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252" name="Straight Connector 10251">
                <a:extLst>
                  <a:ext uri="{FF2B5EF4-FFF2-40B4-BE49-F238E27FC236}">
                    <a16:creationId xmlns:a16="http://schemas.microsoft.com/office/drawing/2014/main" id="{83840F95-CCDB-3B0A-5B34-F6C3692D7999}"/>
                  </a:ext>
                </a:extLst>
              </p:cNvPr>
              <p:cNvCxnSpPr>
                <a:cxnSpLocks/>
              </p:cNvCxnSpPr>
              <p:nvPr/>
            </p:nvCxnSpPr>
            <p:spPr>
              <a:xfrm flipV="1">
                <a:off x="11563384" y="3699124"/>
                <a:ext cx="0" cy="1321978"/>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253" name="Straight Connector 10252">
                <a:extLst>
                  <a:ext uri="{FF2B5EF4-FFF2-40B4-BE49-F238E27FC236}">
                    <a16:creationId xmlns:a16="http://schemas.microsoft.com/office/drawing/2014/main" id="{F4D3D69F-150D-26FF-9A93-9483C42C160B}"/>
                  </a:ext>
                </a:extLst>
              </p:cNvPr>
              <p:cNvCxnSpPr>
                <a:cxnSpLocks/>
              </p:cNvCxnSpPr>
              <p:nvPr/>
            </p:nvCxnSpPr>
            <p:spPr>
              <a:xfrm flipV="1">
                <a:off x="6632163" y="3714710"/>
                <a:ext cx="0" cy="1321978"/>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cxnSp>
          <p:nvCxnSpPr>
            <p:cNvPr id="10249" name="Straight Connector 10248">
              <a:extLst>
                <a:ext uri="{FF2B5EF4-FFF2-40B4-BE49-F238E27FC236}">
                  <a16:creationId xmlns:a16="http://schemas.microsoft.com/office/drawing/2014/main" id="{C347158C-81CA-3A44-A1FF-E2CC023BACA2}"/>
                </a:ext>
              </a:extLst>
            </p:cNvPr>
            <p:cNvCxnSpPr>
              <a:cxnSpLocks/>
            </p:cNvCxnSpPr>
            <p:nvPr/>
          </p:nvCxnSpPr>
          <p:spPr>
            <a:xfrm flipH="1">
              <a:off x="13674440" y="4131074"/>
              <a:ext cx="8748055"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cxnSp>
        <p:nvCxnSpPr>
          <p:cNvPr id="10256" name="Straight Connector 10255">
            <a:extLst>
              <a:ext uri="{FF2B5EF4-FFF2-40B4-BE49-F238E27FC236}">
                <a16:creationId xmlns:a16="http://schemas.microsoft.com/office/drawing/2014/main" id="{89D6BBFC-BB8B-96FC-8E52-A5F8CE2586AE}"/>
              </a:ext>
            </a:extLst>
          </p:cNvPr>
          <p:cNvCxnSpPr>
            <a:cxnSpLocks/>
          </p:cNvCxnSpPr>
          <p:nvPr/>
        </p:nvCxnSpPr>
        <p:spPr>
          <a:xfrm flipH="1">
            <a:off x="13695874" y="5052664"/>
            <a:ext cx="8748055"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257" name="Straight Connector 10256">
            <a:extLst>
              <a:ext uri="{FF2B5EF4-FFF2-40B4-BE49-F238E27FC236}">
                <a16:creationId xmlns:a16="http://schemas.microsoft.com/office/drawing/2014/main" id="{E5BFABB7-0567-2024-3354-5A0BE2B188BD}"/>
              </a:ext>
            </a:extLst>
          </p:cNvPr>
          <p:cNvCxnSpPr>
            <a:cxnSpLocks/>
          </p:cNvCxnSpPr>
          <p:nvPr/>
        </p:nvCxnSpPr>
        <p:spPr>
          <a:xfrm flipH="1">
            <a:off x="13682020" y="5496012"/>
            <a:ext cx="8748055"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0258" name="Presenter">
            <a:extLst>
              <a:ext uri="{FF2B5EF4-FFF2-40B4-BE49-F238E27FC236}">
                <a16:creationId xmlns:a16="http://schemas.microsoft.com/office/drawing/2014/main" id="{829D2F57-957F-B3E7-63B0-6CE57B1A4815}"/>
              </a:ext>
            </a:extLst>
          </p:cNvPr>
          <p:cNvSpPr txBox="1"/>
          <p:nvPr/>
        </p:nvSpPr>
        <p:spPr>
          <a:xfrm>
            <a:off x="12994323" y="5858224"/>
            <a:ext cx="4010511"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AVG. PRICE RECEIVED</a:t>
            </a:r>
          </a:p>
        </p:txBody>
      </p:sp>
      <p:sp>
        <p:nvSpPr>
          <p:cNvPr id="10259" name="Presenter">
            <a:extLst>
              <a:ext uri="{FF2B5EF4-FFF2-40B4-BE49-F238E27FC236}">
                <a16:creationId xmlns:a16="http://schemas.microsoft.com/office/drawing/2014/main" id="{9DF081FA-C2BE-00C4-1C21-E347D3AF19A0}"/>
              </a:ext>
            </a:extLst>
          </p:cNvPr>
          <p:cNvSpPr txBox="1"/>
          <p:nvPr/>
        </p:nvSpPr>
        <p:spPr>
          <a:xfrm>
            <a:off x="17197103" y="5869172"/>
            <a:ext cx="4051670" cy="349455"/>
          </a:xfrm>
          <a:prstGeom prst="rect">
            <a:avLst/>
          </a:prstGeom>
          <a:noFill/>
          <a:effectLst>
            <a:softEdge rad="65707"/>
          </a:effectLst>
        </p:spPr>
        <p:txBody>
          <a:bodyPr wrap="square" rtlCol="0">
            <a:spAutoFit/>
          </a:bodyPr>
          <a:lstStyle/>
          <a:p>
            <a:pPr marL="0" marR="0" indent="0" algn="l" rtl="0" fontAlgn="b" latinLnBrk="0">
              <a:lnSpc>
                <a:spcPts val="2260"/>
              </a:lnSpc>
              <a:spcBef>
                <a:spcPts val="0"/>
              </a:spcBef>
            </a:pPr>
            <a:r>
              <a:rPr lang="en-US" sz="1800" b="0" i="0" u="none" strike="noStrike" spc="310" baseline="0">
                <a:ln>
                  <a:noFill/>
                </a:ln>
                <a:solidFill>
                  <a:srgbClr val="FFFFFF"/>
                </a:solidFill>
                <a:effectLst/>
                <a:latin typeface="Avenir Next Medium" panose="020B0503020202020204" pitchFamily="34" charset="0"/>
                <a:ea typeface="Produkt Extralight"/>
                <a:cs typeface="Produkt Extralight"/>
              </a:rPr>
              <a:t>    ~ 2.40 $/kg</a:t>
            </a:r>
            <a:endParaRPr lang="en-US" sz="1800" b="0" i="0" u="none" strike="noStrike">
              <a:effectLst/>
              <a:latin typeface="Arial" panose="020B0604020202020204" pitchFamily="34" charset="0"/>
            </a:endParaRPr>
          </a:p>
        </p:txBody>
      </p:sp>
      <p:sp>
        <p:nvSpPr>
          <p:cNvPr id="10260" name="Presenter">
            <a:extLst>
              <a:ext uri="{FF2B5EF4-FFF2-40B4-BE49-F238E27FC236}">
                <a16:creationId xmlns:a16="http://schemas.microsoft.com/office/drawing/2014/main" id="{9CBA981C-09D1-8346-BEDF-4BE83140FA0E}"/>
              </a:ext>
            </a:extLst>
          </p:cNvPr>
          <p:cNvSpPr txBox="1"/>
          <p:nvPr/>
        </p:nvSpPr>
        <p:spPr>
          <a:xfrm>
            <a:off x="20654519" y="5602287"/>
            <a:ext cx="1869121"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TONS</a:t>
            </a:r>
          </a:p>
        </p:txBody>
      </p:sp>
      <p:graphicFrame>
        <p:nvGraphicFramePr>
          <p:cNvPr id="10261" name="Table 10260">
            <a:extLst>
              <a:ext uri="{FF2B5EF4-FFF2-40B4-BE49-F238E27FC236}">
                <a16:creationId xmlns:a16="http://schemas.microsoft.com/office/drawing/2014/main" id="{F144A93F-FE6D-9279-81F8-96F9056089A0}"/>
              </a:ext>
            </a:extLst>
          </p:cNvPr>
          <p:cNvGraphicFramePr>
            <a:graphicFrameLocks noGrp="1"/>
          </p:cNvGraphicFramePr>
          <p:nvPr>
            <p:extLst>
              <p:ext uri="{D42A27DB-BD31-4B8C-83A1-F6EECF244321}">
                <p14:modId xmlns:p14="http://schemas.microsoft.com/office/powerpoint/2010/main" val="1750380727"/>
              </p:ext>
            </p:extLst>
          </p:nvPr>
        </p:nvGraphicFramePr>
        <p:xfrm>
          <a:off x="13578560" y="7526188"/>
          <a:ext cx="9110671" cy="2330928"/>
        </p:xfrm>
        <a:graphic>
          <a:graphicData uri="http://schemas.openxmlformats.org/drawingml/2006/table">
            <a:tbl>
              <a:tblPr>
                <a:tableStyleId>{5940675A-B579-460E-94D1-54222C63F5DA}</a:tableStyleId>
              </a:tblPr>
              <a:tblGrid>
                <a:gridCol w="3057387">
                  <a:extLst>
                    <a:ext uri="{9D8B030D-6E8A-4147-A177-3AD203B41FA5}">
                      <a16:colId xmlns:a16="http://schemas.microsoft.com/office/drawing/2014/main" val="3267857627"/>
                    </a:ext>
                  </a:extLst>
                </a:gridCol>
                <a:gridCol w="1012413">
                  <a:extLst>
                    <a:ext uri="{9D8B030D-6E8A-4147-A177-3AD203B41FA5}">
                      <a16:colId xmlns:a16="http://schemas.microsoft.com/office/drawing/2014/main" val="3878887397"/>
                    </a:ext>
                  </a:extLst>
                </a:gridCol>
                <a:gridCol w="1801842">
                  <a:extLst>
                    <a:ext uri="{9D8B030D-6E8A-4147-A177-3AD203B41FA5}">
                      <a16:colId xmlns:a16="http://schemas.microsoft.com/office/drawing/2014/main" val="1703905944"/>
                    </a:ext>
                  </a:extLst>
                </a:gridCol>
                <a:gridCol w="1587339">
                  <a:extLst>
                    <a:ext uri="{9D8B030D-6E8A-4147-A177-3AD203B41FA5}">
                      <a16:colId xmlns:a16="http://schemas.microsoft.com/office/drawing/2014/main" val="3523031040"/>
                    </a:ext>
                  </a:extLst>
                </a:gridCol>
                <a:gridCol w="1651690">
                  <a:extLst>
                    <a:ext uri="{9D8B030D-6E8A-4147-A177-3AD203B41FA5}">
                      <a16:colId xmlns:a16="http://schemas.microsoft.com/office/drawing/2014/main" val="3622603198"/>
                    </a:ext>
                  </a:extLst>
                </a:gridCol>
              </a:tblGrid>
              <a:tr h="388488">
                <a:tc>
                  <a:txBody>
                    <a:bodyPr/>
                    <a:lstStyle/>
                    <a:p>
                      <a:pPr algn="l" fontAlgn="b"/>
                      <a:r>
                        <a:rPr lang="en-US" sz="2000" b="0" i="0" u="none" strike="noStrike">
                          <a:solidFill>
                            <a:srgbClr val="FFC000"/>
                          </a:solidFill>
                          <a:effectLst/>
                          <a:latin typeface="Avenir Next Medium" panose="020B0503020202020204" pitchFamily="34" charset="0"/>
                        </a:rPr>
                        <a:t>France</a:t>
                      </a:r>
                    </a:p>
                  </a:txBody>
                  <a:tcPr marL="57150"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2,748</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2,310</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1,829</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1,171</a:t>
                      </a:r>
                    </a:p>
                  </a:txBody>
                  <a:tcPr marL="9525" marR="9525" marT="9525" marB="0" anchor="b"/>
                </a:tc>
                <a:extLst>
                  <a:ext uri="{0D108BD9-81ED-4DB2-BD59-A6C34878D82A}">
                    <a16:rowId xmlns:a16="http://schemas.microsoft.com/office/drawing/2014/main" val="704249951"/>
                  </a:ext>
                </a:extLst>
              </a:tr>
              <a:tr h="388488">
                <a:tc>
                  <a:txBody>
                    <a:bodyPr/>
                    <a:lstStyle/>
                    <a:p>
                      <a:pPr algn="l" fontAlgn="b"/>
                      <a:r>
                        <a:rPr lang="en-US" sz="2000" b="0" i="0" u="none" strike="noStrike">
                          <a:solidFill>
                            <a:srgbClr val="FFC000"/>
                          </a:solidFill>
                          <a:effectLst/>
                          <a:latin typeface="Avenir Next Medium" panose="020B0503020202020204" pitchFamily="34" charset="0"/>
                        </a:rPr>
                        <a:t>Germany</a:t>
                      </a:r>
                    </a:p>
                  </a:txBody>
                  <a:tcPr marL="57150"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2,713</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1,922</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1,687</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1,554</a:t>
                      </a:r>
                    </a:p>
                  </a:txBody>
                  <a:tcPr marL="9525" marR="9525" marT="9525" marB="0" anchor="b"/>
                </a:tc>
                <a:extLst>
                  <a:ext uri="{0D108BD9-81ED-4DB2-BD59-A6C34878D82A}">
                    <a16:rowId xmlns:a16="http://schemas.microsoft.com/office/drawing/2014/main" val="7952870"/>
                  </a:ext>
                </a:extLst>
              </a:tr>
              <a:tr h="388488">
                <a:tc>
                  <a:txBody>
                    <a:bodyPr/>
                    <a:lstStyle/>
                    <a:p>
                      <a:pPr algn="l" fontAlgn="b"/>
                      <a:r>
                        <a:rPr lang="en-US" sz="2000" b="0" i="0" u="none" strike="noStrike">
                          <a:solidFill>
                            <a:srgbClr val="FFC000"/>
                          </a:solidFill>
                          <a:effectLst/>
                          <a:latin typeface="Avenir Next Medium" panose="020B0503020202020204" pitchFamily="34" charset="0"/>
                        </a:rPr>
                        <a:t>Netherlands</a:t>
                      </a:r>
                    </a:p>
                  </a:txBody>
                  <a:tcPr marL="57150"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1,281</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611</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703</a:t>
                      </a:r>
                    </a:p>
                  </a:txBody>
                  <a:tcPr marL="9525" marR="9525" marT="9525" marB="0" anchor="b"/>
                </a:tc>
                <a:tc>
                  <a:txBody>
                    <a:bodyPr/>
                    <a:lstStyle/>
                    <a:p>
                      <a:pPr algn="l" fontAlgn="b"/>
                      <a:endParaRPr lang="en-US" sz="2000" b="0" i="0" u="none" strike="noStrike">
                        <a:solidFill>
                          <a:schemeClr val="bg1"/>
                        </a:solidFill>
                        <a:effectLst/>
                        <a:latin typeface="Avenir Next Medium" panose="020B0503020202020204" pitchFamily="34" charset="0"/>
                      </a:endParaRPr>
                    </a:p>
                  </a:txBody>
                  <a:tcPr marL="9525" marR="9525" marT="9525" marB="0" anchor="b"/>
                </a:tc>
                <a:extLst>
                  <a:ext uri="{0D108BD9-81ED-4DB2-BD59-A6C34878D82A}">
                    <a16:rowId xmlns:a16="http://schemas.microsoft.com/office/drawing/2014/main" val="2096090123"/>
                  </a:ext>
                </a:extLst>
              </a:tr>
              <a:tr h="388488">
                <a:tc>
                  <a:txBody>
                    <a:bodyPr/>
                    <a:lstStyle/>
                    <a:p>
                      <a:pPr algn="l" fontAlgn="b"/>
                      <a:r>
                        <a:rPr lang="en-US" sz="2000" b="0" i="0" u="none" strike="noStrike">
                          <a:solidFill>
                            <a:srgbClr val="FFC000"/>
                          </a:solidFill>
                          <a:effectLst/>
                          <a:latin typeface="Avenir Next Medium" panose="020B0503020202020204" pitchFamily="34" charset="0"/>
                        </a:rPr>
                        <a:t>Austria</a:t>
                      </a:r>
                    </a:p>
                  </a:txBody>
                  <a:tcPr marL="57150"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824</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803</a:t>
                      </a: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759</a:t>
                      </a:r>
                    </a:p>
                  </a:txBody>
                  <a:tcPr marL="9525" marR="9525" marT="9525" marB="0" anchor="b"/>
                </a:tc>
                <a:tc>
                  <a:txBody>
                    <a:bodyPr/>
                    <a:lstStyle/>
                    <a:p>
                      <a:pPr algn="l" fontAlgn="b"/>
                      <a:endParaRPr lang="en-US" sz="2000" b="0" i="0" u="none" strike="noStrike">
                        <a:solidFill>
                          <a:schemeClr val="bg1"/>
                        </a:solidFill>
                        <a:effectLst/>
                        <a:latin typeface="Avenir Next Medium" panose="020B0503020202020204" pitchFamily="34" charset="0"/>
                      </a:endParaRPr>
                    </a:p>
                  </a:txBody>
                  <a:tcPr marL="9525" marR="9525" marT="9525" marB="0" anchor="b"/>
                </a:tc>
                <a:extLst>
                  <a:ext uri="{0D108BD9-81ED-4DB2-BD59-A6C34878D82A}">
                    <a16:rowId xmlns:a16="http://schemas.microsoft.com/office/drawing/2014/main" val="1525427782"/>
                  </a:ext>
                </a:extLst>
              </a:tr>
              <a:tr h="388488">
                <a:tc>
                  <a:txBody>
                    <a:bodyPr/>
                    <a:lstStyle/>
                    <a:p>
                      <a:pPr algn="l" fontAlgn="b"/>
                      <a:r>
                        <a:rPr lang="en-US" sz="2000" b="0" i="0" u="none" strike="noStrike">
                          <a:solidFill>
                            <a:srgbClr val="FFC000"/>
                          </a:solidFill>
                          <a:effectLst/>
                          <a:latin typeface="Avenir Next Medium" panose="020B0503020202020204" pitchFamily="34" charset="0"/>
                        </a:rPr>
                        <a:t>Turkey</a:t>
                      </a:r>
                    </a:p>
                  </a:txBody>
                  <a:tcPr marL="57150" marR="9525" marT="9525" marB="0" anchor="b"/>
                </a:tc>
                <a:tc>
                  <a:txBody>
                    <a:bodyPr/>
                    <a:lstStyle/>
                    <a:p>
                      <a:pPr algn="r" fontAlgn="b"/>
                      <a:endParaRPr lang="en-US" sz="2000" b="0" i="0" u="none" strike="noStrike">
                        <a:solidFill>
                          <a:srgbClr val="FFC000"/>
                        </a:solidFill>
                        <a:effectLst/>
                        <a:latin typeface="Avenir Next Medium" panose="020B0503020202020204" pitchFamily="34" charset="0"/>
                      </a:endParaRPr>
                    </a:p>
                  </a:txBody>
                  <a:tcPr marL="9525" marR="57150" marT="9525" marB="0" anchor="b"/>
                </a:tc>
                <a:tc>
                  <a:txBody>
                    <a:bodyPr/>
                    <a:lstStyle/>
                    <a:p>
                      <a:pPr algn="r" fontAlgn="b"/>
                      <a:endParaRPr lang="en-US" sz="2000" b="0" i="0" u="none" strike="noStrike">
                        <a:solidFill>
                          <a:srgbClr val="FFC000"/>
                        </a:solidFill>
                        <a:effectLst/>
                        <a:latin typeface="Avenir Next Medium" panose="020B0503020202020204" pitchFamily="34" charset="0"/>
                      </a:endParaRPr>
                    </a:p>
                  </a:txBody>
                  <a:tcPr marL="9525" marR="9525" marT="9525" marB="0" anchor="b"/>
                </a:tc>
                <a:tc>
                  <a:txBody>
                    <a:bodyPr/>
                    <a:lstStyle/>
                    <a:p>
                      <a:pPr algn="r" fontAlgn="b"/>
                      <a:endParaRPr lang="en-US" sz="2000" b="0" i="0" u="none" strike="noStrike">
                        <a:solidFill>
                          <a:srgbClr val="FFC000"/>
                        </a:solidFill>
                        <a:effectLst/>
                        <a:latin typeface="Avenir Next Medium" panose="020B0503020202020204" pitchFamily="34" charset="0"/>
                      </a:endParaRP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707</a:t>
                      </a:r>
                    </a:p>
                  </a:txBody>
                  <a:tcPr marL="9525" marR="9525" marT="9525" marB="0" anchor="b"/>
                </a:tc>
                <a:extLst>
                  <a:ext uri="{0D108BD9-81ED-4DB2-BD59-A6C34878D82A}">
                    <a16:rowId xmlns:a16="http://schemas.microsoft.com/office/drawing/2014/main" val="4240468025"/>
                  </a:ext>
                </a:extLst>
              </a:tr>
              <a:tr h="388488">
                <a:tc>
                  <a:txBody>
                    <a:bodyPr/>
                    <a:lstStyle/>
                    <a:p>
                      <a:pPr algn="l" fontAlgn="b"/>
                      <a:r>
                        <a:rPr lang="en-US" sz="2000" b="0" i="0" u="none" strike="noStrike">
                          <a:solidFill>
                            <a:srgbClr val="FFC000"/>
                          </a:solidFill>
                          <a:effectLst/>
                          <a:latin typeface="Avenir Next Medium" panose="020B0503020202020204" pitchFamily="34" charset="0"/>
                        </a:rPr>
                        <a:t>Romania</a:t>
                      </a:r>
                    </a:p>
                  </a:txBody>
                  <a:tcPr marL="57150" marR="9525" marT="9525" marB="0" anchor="b"/>
                </a:tc>
                <a:tc>
                  <a:txBody>
                    <a:bodyPr/>
                    <a:lstStyle/>
                    <a:p>
                      <a:pPr algn="r" fontAlgn="b"/>
                      <a:endParaRPr lang="en-US" sz="2000" b="0" i="0" u="none" strike="noStrike">
                        <a:solidFill>
                          <a:srgbClr val="FFC000"/>
                        </a:solidFill>
                        <a:effectLst/>
                        <a:latin typeface="Avenir Next Medium" panose="020B0503020202020204" pitchFamily="34" charset="0"/>
                      </a:endParaRPr>
                    </a:p>
                  </a:txBody>
                  <a:tcPr marL="9525" marR="57150" marT="9525" marB="0" anchor="b"/>
                </a:tc>
                <a:tc>
                  <a:txBody>
                    <a:bodyPr/>
                    <a:lstStyle/>
                    <a:p>
                      <a:pPr algn="r" fontAlgn="b"/>
                      <a:endParaRPr lang="en-US" sz="2000" b="0" i="0" u="none" strike="noStrike">
                        <a:solidFill>
                          <a:srgbClr val="FFC000"/>
                        </a:solidFill>
                        <a:effectLst/>
                        <a:latin typeface="Avenir Next Medium" panose="020B0503020202020204" pitchFamily="34" charset="0"/>
                      </a:endParaRPr>
                    </a:p>
                  </a:txBody>
                  <a:tcPr marL="9525" marR="9525" marT="9525" marB="0" anchor="b"/>
                </a:tc>
                <a:tc>
                  <a:txBody>
                    <a:bodyPr/>
                    <a:lstStyle/>
                    <a:p>
                      <a:pPr algn="r" fontAlgn="b"/>
                      <a:endParaRPr lang="en-US" sz="2000" b="0" i="0" u="none" strike="noStrike">
                        <a:solidFill>
                          <a:srgbClr val="FFC000"/>
                        </a:solidFill>
                        <a:effectLst/>
                        <a:latin typeface="Avenir Next Medium" panose="020B0503020202020204" pitchFamily="34" charset="0"/>
                      </a:endParaRPr>
                    </a:p>
                  </a:txBody>
                  <a:tcPr marL="9525" marR="9525" marT="9525" marB="0" anchor="b"/>
                </a:tc>
                <a:tc>
                  <a:txBody>
                    <a:bodyPr/>
                    <a:lstStyle/>
                    <a:p>
                      <a:pPr algn="r" fontAlgn="b"/>
                      <a:r>
                        <a:rPr lang="en-US" sz="2000" b="0" i="0" u="none" strike="noStrike">
                          <a:solidFill>
                            <a:srgbClr val="FFC000"/>
                          </a:solidFill>
                          <a:effectLst/>
                          <a:latin typeface="Avenir Next Medium" panose="020B0503020202020204" pitchFamily="34" charset="0"/>
                        </a:rPr>
                        <a:t>1,081</a:t>
                      </a:r>
                    </a:p>
                  </a:txBody>
                  <a:tcPr marL="9525" marR="9525" marT="9525" marB="0" anchor="b"/>
                </a:tc>
                <a:extLst>
                  <a:ext uri="{0D108BD9-81ED-4DB2-BD59-A6C34878D82A}">
                    <a16:rowId xmlns:a16="http://schemas.microsoft.com/office/drawing/2014/main" val="2804511329"/>
                  </a:ext>
                </a:extLst>
              </a:tr>
            </a:tbl>
          </a:graphicData>
        </a:graphic>
      </p:graphicFrame>
      <p:grpSp>
        <p:nvGrpSpPr>
          <p:cNvPr id="10267" name="Group 10266">
            <a:extLst>
              <a:ext uri="{FF2B5EF4-FFF2-40B4-BE49-F238E27FC236}">
                <a16:creationId xmlns:a16="http://schemas.microsoft.com/office/drawing/2014/main" id="{A960F15F-59DF-CCEE-A964-14F608692038}"/>
              </a:ext>
            </a:extLst>
          </p:cNvPr>
          <p:cNvGrpSpPr/>
          <p:nvPr/>
        </p:nvGrpSpPr>
        <p:grpSpPr>
          <a:xfrm>
            <a:off x="16029916" y="6899270"/>
            <a:ext cx="6700900" cy="427583"/>
            <a:chOff x="6229431" y="3671651"/>
            <a:chExt cx="6700900" cy="427583"/>
          </a:xfrm>
        </p:grpSpPr>
        <p:sp>
          <p:nvSpPr>
            <p:cNvPr id="10268" name="Presenter">
              <a:extLst>
                <a:ext uri="{FF2B5EF4-FFF2-40B4-BE49-F238E27FC236}">
                  <a16:creationId xmlns:a16="http://schemas.microsoft.com/office/drawing/2014/main" id="{6CB4B8D7-8D2B-9D1D-D25A-21D24DA2B161}"/>
                </a:ext>
              </a:extLst>
            </p:cNvPr>
            <p:cNvSpPr txBox="1"/>
            <p:nvPr/>
          </p:nvSpPr>
          <p:spPr>
            <a:xfrm>
              <a:off x="6229431" y="3699124"/>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2020</a:t>
              </a:r>
            </a:p>
          </p:txBody>
        </p:sp>
        <p:sp>
          <p:nvSpPr>
            <p:cNvPr id="10269" name="Presenter">
              <a:extLst>
                <a:ext uri="{FF2B5EF4-FFF2-40B4-BE49-F238E27FC236}">
                  <a16:creationId xmlns:a16="http://schemas.microsoft.com/office/drawing/2014/main" id="{D7C4937E-0D26-4606-CC59-DB1D071B9037}"/>
                </a:ext>
              </a:extLst>
            </p:cNvPr>
            <p:cNvSpPr txBox="1"/>
            <p:nvPr/>
          </p:nvSpPr>
          <p:spPr>
            <a:xfrm>
              <a:off x="7960707" y="3691275"/>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2021</a:t>
              </a:r>
            </a:p>
          </p:txBody>
        </p:sp>
        <p:sp>
          <p:nvSpPr>
            <p:cNvPr id="10270" name="Presenter">
              <a:extLst>
                <a:ext uri="{FF2B5EF4-FFF2-40B4-BE49-F238E27FC236}">
                  <a16:creationId xmlns:a16="http://schemas.microsoft.com/office/drawing/2014/main" id="{06BA1814-33D9-DBE4-65B6-B7F5750060EB}"/>
                </a:ext>
              </a:extLst>
            </p:cNvPr>
            <p:cNvSpPr txBox="1"/>
            <p:nvPr/>
          </p:nvSpPr>
          <p:spPr>
            <a:xfrm>
              <a:off x="9490158" y="3699124"/>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2022</a:t>
              </a:r>
            </a:p>
          </p:txBody>
        </p:sp>
        <p:sp>
          <p:nvSpPr>
            <p:cNvPr id="10271" name="Presenter">
              <a:extLst>
                <a:ext uri="{FF2B5EF4-FFF2-40B4-BE49-F238E27FC236}">
                  <a16:creationId xmlns:a16="http://schemas.microsoft.com/office/drawing/2014/main" id="{A399C94D-1FE8-A063-4F73-B2D060B91FF5}"/>
                </a:ext>
              </a:extLst>
            </p:cNvPr>
            <p:cNvSpPr txBox="1"/>
            <p:nvPr/>
          </p:nvSpPr>
          <p:spPr>
            <a:xfrm>
              <a:off x="11080463" y="3671651"/>
              <a:ext cx="1849868" cy="400110"/>
            </a:xfrm>
            <a:prstGeom prst="rect">
              <a:avLst/>
            </a:prstGeom>
            <a:noFill/>
            <a:effectLst>
              <a:softEdge rad="65707"/>
            </a:effectLst>
          </p:spPr>
          <p:txBody>
            <a:bodyPr wrap="square" rtlCol="0">
              <a:spAutoFit/>
            </a:bodyPr>
            <a:lstStyle/>
            <a:p>
              <a:pPr algn="r"/>
              <a:r>
                <a:rPr lang="en-US" sz="2000" spc="310" dirty="0">
                  <a:solidFill>
                    <a:schemeClr val="bg1"/>
                  </a:solidFill>
                  <a:latin typeface="Avenir Next Medium" panose="020B0503020202020204" pitchFamily="34" charset="0"/>
                </a:rPr>
                <a:t>2023</a:t>
              </a:r>
            </a:p>
          </p:txBody>
        </p:sp>
      </p:grpSp>
      <p:cxnSp>
        <p:nvCxnSpPr>
          <p:cNvPr id="10272" name="Straight Connector 10271">
            <a:extLst>
              <a:ext uri="{FF2B5EF4-FFF2-40B4-BE49-F238E27FC236}">
                <a16:creationId xmlns:a16="http://schemas.microsoft.com/office/drawing/2014/main" id="{84C055C0-8210-FF41-93C6-67B96FF51544}"/>
              </a:ext>
            </a:extLst>
          </p:cNvPr>
          <p:cNvCxnSpPr>
            <a:cxnSpLocks/>
          </p:cNvCxnSpPr>
          <p:nvPr/>
        </p:nvCxnSpPr>
        <p:spPr>
          <a:xfrm flipH="1">
            <a:off x="13612746" y="7955194"/>
            <a:ext cx="9040936"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274" name="Straight Connector 10273">
            <a:extLst>
              <a:ext uri="{FF2B5EF4-FFF2-40B4-BE49-F238E27FC236}">
                <a16:creationId xmlns:a16="http://schemas.microsoft.com/office/drawing/2014/main" id="{7F91D588-3686-9B1C-FB66-75C56B3427DF}"/>
              </a:ext>
            </a:extLst>
          </p:cNvPr>
          <p:cNvCxnSpPr>
            <a:cxnSpLocks/>
          </p:cNvCxnSpPr>
          <p:nvPr/>
        </p:nvCxnSpPr>
        <p:spPr>
          <a:xfrm flipH="1">
            <a:off x="13571182" y="8336194"/>
            <a:ext cx="9040936"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275" name="Straight Connector 10274">
            <a:extLst>
              <a:ext uri="{FF2B5EF4-FFF2-40B4-BE49-F238E27FC236}">
                <a16:creationId xmlns:a16="http://schemas.microsoft.com/office/drawing/2014/main" id="{F45753DB-6073-0E46-4D54-DC19783E1812}"/>
              </a:ext>
            </a:extLst>
          </p:cNvPr>
          <p:cNvCxnSpPr>
            <a:cxnSpLocks/>
          </p:cNvCxnSpPr>
          <p:nvPr/>
        </p:nvCxnSpPr>
        <p:spPr>
          <a:xfrm flipH="1">
            <a:off x="13624019" y="9452623"/>
            <a:ext cx="9040936"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276" name="Straight Connector 10275">
            <a:extLst>
              <a:ext uri="{FF2B5EF4-FFF2-40B4-BE49-F238E27FC236}">
                <a16:creationId xmlns:a16="http://schemas.microsoft.com/office/drawing/2014/main" id="{C993BBA7-E9D7-CF35-177C-F01631813105}"/>
              </a:ext>
            </a:extLst>
          </p:cNvPr>
          <p:cNvCxnSpPr>
            <a:cxnSpLocks/>
          </p:cNvCxnSpPr>
          <p:nvPr/>
        </p:nvCxnSpPr>
        <p:spPr>
          <a:xfrm flipH="1">
            <a:off x="13590997" y="9086342"/>
            <a:ext cx="9040936"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278" name="Straight Connector 10277">
            <a:extLst>
              <a:ext uri="{FF2B5EF4-FFF2-40B4-BE49-F238E27FC236}">
                <a16:creationId xmlns:a16="http://schemas.microsoft.com/office/drawing/2014/main" id="{4B1F46DD-AD94-C04C-D31B-DADF85BC469E}"/>
              </a:ext>
            </a:extLst>
          </p:cNvPr>
          <p:cNvCxnSpPr>
            <a:cxnSpLocks/>
          </p:cNvCxnSpPr>
          <p:nvPr/>
        </p:nvCxnSpPr>
        <p:spPr>
          <a:xfrm flipH="1">
            <a:off x="13648295" y="9945283"/>
            <a:ext cx="9040936"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279" name="Straight Connector 10278">
            <a:extLst>
              <a:ext uri="{FF2B5EF4-FFF2-40B4-BE49-F238E27FC236}">
                <a16:creationId xmlns:a16="http://schemas.microsoft.com/office/drawing/2014/main" id="{3EEEAC24-4D5F-3348-D7C2-476FCD18B914}"/>
              </a:ext>
            </a:extLst>
          </p:cNvPr>
          <p:cNvCxnSpPr>
            <a:cxnSpLocks/>
          </p:cNvCxnSpPr>
          <p:nvPr/>
        </p:nvCxnSpPr>
        <p:spPr>
          <a:xfrm flipH="1">
            <a:off x="13648295" y="8722046"/>
            <a:ext cx="9040936" cy="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0294" name="Rounded Rectangle 10293">
            <a:extLst>
              <a:ext uri="{FF2B5EF4-FFF2-40B4-BE49-F238E27FC236}">
                <a16:creationId xmlns:a16="http://schemas.microsoft.com/office/drawing/2014/main" id="{7870584E-D894-82B9-1D10-40BC6D4416D1}"/>
              </a:ext>
            </a:extLst>
          </p:cNvPr>
          <p:cNvSpPr/>
          <p:nvPr/>
        </p:nvSpPr>
        <p:spPr>
          <a:xfrm>
            <a:off x="3779784" y="2118188"/>
            <a:ext cx="9369602" cy="4054675"/>
          </a:xfrm>
          <a:prstGeom prst="roundRect">
            <a:avLst>
              <a:gd name="adj" fmla="val 3640"/>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0295" name="Rounded Rectangle 10294">
            <a:extLst>
              <a:ext uri="{FF2B5EF4-FFF2-40B4-BE49-F238E27FC236}">
                <a16:creationId xmlns:a16="http://schemas.microsoft.com/office/drawing/2014/main" id="{7ED467B0-4D9A-0B5D-615C-CDF6D6131FD3}"/>
              </a:ext>
            </a:extLst>
          </p:cNvPr>
          <p:cNvSpPr/>
          <p:nvPr/>
        </p:nvSpPr>
        <p:spPr>
          <a:xfrm>
            <a:off x="13432088" y="2184862"/>
            <a:ext cx="9369602" cy="4054675"/>
          </a:xfrm>
          <a:prstGeom prst="roundRect">
            <a:avLst>
              <a:gd name="adj" fmla="val 3640"/>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0296" name="Rounded Rectangle 10295">
            <a:extLst>
              <a:ext uri="{FF2B5EF4-FFF2-40B4-BE49-F238E27FC236}">
                <a16:creationId xmlns:a16="http://schemas.microsoft.com/office/drawing/2014/main" id="{8B677952-B6C0-DD1B-5B0F-DB966681508D}"/>
              </a:ext>
            </a:extLst>
          </p:cNvPr>
          <p:cNvSpPr/>
          <p:nvPr/>
        </p:nvSpPr>
        <p:spPr>
          <a:xfrm>
            <a:off x="3829091" y="6466492"/>
            <a:ext cx="9369602" cy="4054675"/>
          </a:xfrm>
          <a:prstGeom prst="roundRect">
            <a:avLst>
              <a:gd name="adj" fmla="val 3640"/>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0297" name="Rounded Rectangle 10296">
            <a:extLst>
              <a:ext uri="{FF2B5EF4-FFF2-40B4-BE49-F238E27FC236}">
                <a16:creationId xmlns:a16="http://schemas.microsoft.com/office/drawing/2014/main" id="{EFD5CEE1-3671-D616-BBD6-B07826279B3B}"/>
              </a:ext>
            </a:extLst>
          </p:cNvPr>
          <p:cNvSpPr/>
          <p:nvPr/>
        </p:nvSpPr>
        <p:spPr>
          <a:xfrm>
            <a:off x="13520608" y="6433879"/>
            <a:ext cx="9369602" cy="4054675"/>
          </a:xfrm>
          <a:prstGeom prst="roundRect">
            <a:avLst>
              <a:gd name="adj" fmla="val 3640"/>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8" name="TextBox 7">
            <a:extLst>
              <a:ext uri="{FF2B5EF4-FFF2-40B4-BE49-F238E27FC236}">
                <a16:creationId xmlns:a16="http://schemas.microsoft.com/office/drawing/2014/main" id="{D9A6F4DD-D071-BD96-A234-C895FD6B4B34}"/>
              </a:ext>
            </a:extLst>
          </p:cNvPr>
          <p:cNvSpPr txBox="1"/>
          <p:nvPr/>
        </p:nvSpPr>
        <p:spPr>
          <a:xfrm>
            <a:off x="5902679" y="4206586"/>
            <a:ext cx="486184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kumimoji="0" lang="en-US" sz="2800" u="none" strike="noStrike" cap="none" spc="0" normalizeH="0" baseline="0">
                <a:ln>
                  <a:noFill/>
                </a:ln>
                <a:solidFill>
                  <a:schemeClr val="bg1"/>
                </a:solidFill>
                <a:effectLst/>
                <a:uFillTx/>
                <a:latin typeface="Avenir Next Medium" panose="020B0503020202020204" pitchFamily="34" charset="0"/>
                <a:sym typeface="Graphik Light"/>
              </a:rPr>
              <a:t>INSHELL IMPORTS</a:t>
            </a:r>
          </a:p>
        </p:txBody>
      </p:sp>
      <p:sp>
        <p:nvSpPr>
          <p:cNvPr id="17" name="TextBox 16">
            <a:extLst>
              <a:ext uri="{FF2B5EF4-FFF2-40B4-BE49-F238E27FC236}">
                <a16:creationId xmlns:a16="http://schemas.microsoft.com/office/drawing/2014/main" id="{AF1103A4-6277-D84E-AC0B-C5A97C6589FB}"/>
              </a:ext>
            </a:extLst>
          </p:cNvPr>
          <p:cNvSpPr txBox="1"/>
          <p:nvPr/>
        </p:nvSpPr>
        <p:spPr>
          <a:xfrm>
            <a:off x="5950324" y="7955194"/>
            <a:ext cx="486184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kumimoji="0" lang="en-US" sz="2800" u="none" strike="noStrike" cap="none" spc="0" normalizeH="0" baseline="0">
                <a:ln>
                  <a:noFill/>
                </a:ln>
                <a:solidFill>
                  <a:schemeClr val="bg1"/>
                </a:solidFill>
                <a:effectLst/>
                <a:uFillTx/>
                <a:latin typeface="Avenir Next Medium" panose="020B0503020202020204" pitchFamily="34" charset="0"/>
                <a:sym typeface="Graphik Light"/>
              </a:rPr>
              <a:t>KERNEL IMPORTS</a:t>
            </a:r>
          </a:p>
        </p:txBody>
      </p:sp>
      <p:sp>
        <p:nvSpPr>
          <p:cNvPr id="19" name="TextBox 18">
            <a:extLst>
              <a:ext uri="{FF2B5EF4-FFF2-40B4-BE49-F238E27FC236}">
                <a16:creationId xmlns:a16="http://schemas.microsoft.com/office/drawing/2014/main" id="{3DEC50E4-61E3-2299-6C46-31CA182C1337}"/>
              </a:ext>
            </a:extLst>
          </p:cNvPr>
          <p:cNvSpPr txBox="1"/>
          <p:nvPr/>
        </p:nvSpPr>
        <p:spPr>
          <a:xfrm>
            <a:off x="15283553" y="4279972"/>
            <a:ext cx="486184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kumimoji="0" lang="en-US" sz="2800" u="none" strike="noStrike" cap="none" spc="0" normalizeH="0" baseline="0">
                <a:ln>
                  <a:noFill/>
                </a:ln>
                <a:solidFill>
                  <a:schemeClr val="bg1"/>
                </a:solidFill>
                <a:effectLst/>
                <a:uFillTx/>
                <a:latin typeface="Avenir Next Medium" panose="020B0503020202020204" pitchFamily="34" charset="0"/>
                <a:sym typeface="Graphik Light"/>
              </a:rPr>
              <a:t>INSHELL EXPORTS</a:t>
            </a:r>
          </a:p>
        </p:txBody>
      </p:sp>
      <p:sp>
        <p:nvSpPr>
          <p:cNvPr id="21" name="TextBox 20">
            <a:extLst>
              <a:ext uri="{FF2B5EF4-FFF2-40B4-BE49-F238E27FC236}">
                <a16:creationId xmlns:a16="http://schemas.microsoft.com/office/drawing/2014/main" id="{50D86FAE-B415-7F33-A11C-5D059A03DCD4}"/>
              </a:ext>
            </a:extLst>
          </p:cNvPr>
          <p:cNvSpPr txBox="1"/>
          <p:nvPr/>
        </p:nvSpPr>
        <p:spPr>
          <a:xfrm>
            <a:off x="15331198" y="8028580"/>
            <a:ext cx="486184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kumimoji="0" lang="en-US" sz="2800" u="none" strike="noStrike" cap="none" spc="0" normalizeH="0" baseline="0">
                <a:ln>
                  <a:noFill/>
                </a:ln>
                <a:solidFill>
                  <a:schemeClr val="bg1"/>
                </a:solidFill>
                <a:effectLst/>
                <a:uFillTx/>
                <a:latin typeface="Avenir Next Medium" panose="020B0503020202020204" pitchFamily="34" charset="0"/>
                <a:sym typeface="Graphik Light"/>
              </a:rPr>
              <a:t>KERNEL EXPORTS</a:t>
            </a:r>
          </a:p>
        </p:txBody>
      </p:sp>
    </p:spTree>
    <p:extLst>
      <p:ext uri="{BB962C8B-B14F-4D97-AF65-F5344CB8AC3E}">
        <p14:creationId xmlns:p14="http://schemas.microsoft.com/office/powerpoint/2010/main" val="277423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500"/>
                                        <p:tgtEl>
                                          <p:spTgt spid="7"/>
                                        </p:tgtEl>
                                      </p:cBhvr>
                                    </p:animEffect>
                                  </p:childTnLst>
                                </p:cTn>
                              </p:par>
                              <p:par>
                                <p:cTn id="8" presetID="10" presetClass="entr" presetSubtype="0" fill="hold" grpId="1" nodeType="withEffect">
                                  <p:stCondLst>
                                    <p:cond delay="2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1500"/>
                                        <p:tgtEl>
                                          <p:spTgt spid="18"/>
                                        </p:tgtEl>
                                      </p:cBhvr>
                                    </p:animEffect>
                                  </p:childTnLst>
                                </p:cTn>
                              </p:par>
                              <p:par>
                                <p:cTn id="14" presetID="10" presetClass="entr" presetSubtype="0" fill="hold" grpId="1" nodeType="withEffect">
                                  <p:stCondLst>
                                    <p:cond delay="3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22" presetClass="entr" presetSubtype="1"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1000"/>
                                        <p:tgtEl>
                                          <p:spTgt spid="23"/>
                                        </p:tgtEl>
                                      </p:cBhvr>
                                    </p:animEffect>
                                  </p:childTnLst>
                                </p:cTn>
                              </p:par>
                              <p:par>
                                <p:cTn id="20" presetID="10" presetClass="entr" presetSubtype="0" fill="hold" grpId="1" nodeType="withEffect">
                                  <p:stCondLst>
                                    <p:cond delay="3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22" presetClass="entr" presetSubtype="1" fill="hold" nodeType="withEffect">
                                  <p:stCondLst>
                                    <p:cond delay="170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1000"/>
                                        <p:tgtEl>
                                          <p:spTgt spid="28"/>
                                        </p:tgtEl>
                                      </p:cBhvr>
                                    </p:animEffect>
                                  </p:childTnLst>
                                </p:cTn>
                              </p:par>
                              <p:par>
                                <p:cTn id="26" presetID="10" presetClass="entr" presetSubtype="0" fill="hold" grpId="1" nodeType="withEffect">
                                  <p:stCondLst>
                                    <p:cond delay="40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0294"/>
                                        </p:tgtEl>
                                      </p:cBhvr>
                                    </p:animEffect>
                                    <p:set>
                                      <p:cBhvr>
                                        <p:cTn id="33" dur="1" fill="hold">
                                          <p:stCondLst>
                                            <p:cond delay="499"/>
                                          </p:stCondLst>
                                        </p:cTn>
                                        <p:tgtEl>
                                          <p:spTgt spid="10294"/>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0296"/>
                                        </p:tgtEl>
                                      </p:cBhvr>
                                    </p:animEffect>
                                    <p:set>
                                      <p:cBhvr>
                                        <p:cTn id="41" dur="1" fill="hold">
                                          <p:stCondLst>
                                            <p:cond delay="499"/>
                                          </p:stCondLst>
                                        </p:cTn>
                                        <p:tgtEl>
                                          <p:spTgt spid="10296"/>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295"/>
                                        </p:tgtEl>
                                      </p:cBhvr>
                                    </p:animEffect>
                                    <p:set>
                                      <p:cBhvr>
                                        <p:cTn id="49" dur="1" fill="hold">
                                          <p:stCondLst>
                                            <p:cond delay="499"/>
                                          </p:stCondLst>
                                        </p:cTn>
                                        <p:tgtEl>
                                          <p:spTgt spid="10295"/>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0297"/>
                                        </p:tgtEl>
                                      </p:cBhvr>
                                    </p:animEffect>
                                    <p:set>
                                      <p:cBhvr>
                                        <p:cTn id="57" dur="1" fill="hold">
                                          <p:stCondLst>
                                            <p:cond delay="499"/>
                                          </p:stCondLst>
                                        </p:cTn>
                                        <p:tgtEl>
                                          <p:spTgt spid="1029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294" grpId="0" animBg="1"/>
      <p:bldP spid="10295" grpId="0" animBg="1"/>
      <p:bldP spid="10296" grpId="0" animBg="1"/>
      <p:bldP spid="10297" grpId="0" animBg="1"/>
      <p:bldP spid="8" grpId="0"/>
      <p:bldP spid="8" grpId="1"/>
      <p:bldP spid="17" grpId="0"/>
      <p:bldP spid="17" grpId="1"/>
      <p:bldP spid="19" grpId="0"/>
      <p:bldP spid="19" grpId="1"/>
      <p:bldP spid="21" grpId="0"/>
      <p:bldP spid="2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05E0D-C437-497B-CD20-32C3CF3687BF}"/>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AC544C22-9629-7677-E1BF-5431C019F3AA}"/>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20"/>
            <a:ext cx="24384000" cy="13778561"/>
          </a:xfrm>
          <a:prstGeom prst="rect">
            <a:avLst/>
          </a:prstGeom>
        </p:spPr>
      </p:pic>
      <p:sp>
        <p:nvSpPr>
          <p:cNvPr id="30" name="Rectangle 29">
            <a:extLst>
              <a:ext uri="{FF2B5EF4-FFF2-40B4-BE49-F238E27FC236}">
                <a16:creationId xmlns:a16="http://schemas.microsoft.com/office/drawing/2014/main" id="{A486E421-8D69-09CA-B5B0-49ACFAB0E45A}"/>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8F0F3D93-7A4C-5315-EE45-5EAD86CDA94E}"/>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A0D148DC-E5AE-83D2-C132-99C96E806EC1}"/>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D0D44A7A-C7D9-C07A-FE74-E8FB1B60FE4F}"/>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7F0EA056-81AB-CACB-AB4D-15BB2BB26BF4}"/>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9D5A8250-5114-77A0-99BA-2D5BDFC3A27C}"/>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64F32246-AB75-845D-1EED-1E6DEF569761}"/>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1563648C-44AE-1BFD-BC31-8293593E40D9}"/>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7B2E47AE-F0AA-50DC-FE97-791D8371C079}"/>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cxnSp>
        <p:nvCxnSpPr>
          <p:cNvPr id="39" name="Straight Connector 38">
            <a:extLst>
              <a:ext uri="{FF2B5EF4-FFF2-40B4-BE49-F238E27FC236}">
                <a16:creationId xmlns:a16="http://schemas.microsoft.com/office/drawing/2014/main" id="{286DFE32-BEB6-3C04-E841-2436C235CA82}"/>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 name="Picture 2" descr="Flag of Chile | History, Design, Colors | Britannica">
            <a:extLst>
              <a:ext uri="{FF2B5EF4-FFF2-40B4-BE49-F238E27FC236}">
                <a16:creationId xmlns:a16="http://schemas.microsoft.com/office/drawing/2014/main" id="{1148A52C-2080-D2B8-E852-17D4DFD1B0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0644" y="252540"/>
            <a:ext cx="2180454" cy="1452728"/>
          </a:xfrm>
          <a:prstGeom prst="rect">
            <a:avLst/>
          </a:prstGeom>
          <a:noFill/>
          <a:extLst>
            <a:ext uri="{909E8E84-426E-40DD-AFC4-6F175D3DCCD1}">
              <a14:hiddenFill xmlns:a14="http://schemas.microsoft.com/office/drawing/2010/main">
                <a:solidFill>
                  <a:srgbClr val="FFFFFF"/>
                </a:solidFill>
              </a14:hiddenFill>
            </a:ext>
          </a:extLst>
        </p:spPr>
      </p:pic>
      <p:sp>
        <p:nvSpPr>
          <p:cNvPr id="4" name="Presenter">
            <a:extLst>
              <a:ext uri="{FF2B5EF4-FFF2-40B4-BE49-F238E27FC236}">
                <a16:creationId xmlns:a16="http://schemas.microsoft.com/office/drawing/2014/main" id="{95EA64D8-3CA1-9C02-5898-454111EB324E}"/>
              </a:ext>
            </a:extLst>
          </p:cNvPr>
          <p:cNvSpPr txBox="1"/>
          <p:nvPr/>
        </p:nvSpPr>
        <p:spPr>
          <a:xfrm>
            <a:off x="861185" y="3914199"/>
            <a:ext cx="2380215" cy="584775"/>
          </a:xfrm>
          <a:prstGeom prst="rect">
            <a:avLst/>
          </a:prstGeom>
          <a:noFill/>
          <a:effectLst>
            <a:softEdge rad="65707"/>
          </a:effectLst>
        </p:spPr>
        <p:txBody>
          <a:bodyPr wrap="square" rtlCol="0">
            <a:spAutoFit/>
          </a:bodyPr>
          <a:lstStyle/>
          <a:p>
            <a:pPr algn="ctr"/>
            <a:r>
              <a:rPr lang="en-US" sz="1600" spc="150" dirty="0">
                <a:solidFill>
                  <a:schemeClr val="bg1"/>
                </a:solidFill>
                <a:latin typeface="Avenir Next Medium" panose="020B0503020202020204" pitchFamily="34" charset="0"/>
              </a:rPr>
              <a:t>REPUBLIC OF MOLDOVA</a:t>
            </a:r>
          </a:p>
        </p:txBody>
      </p:sp>
      <p:graphicFrame>
        <p:nvGraphicFramePr>
          <p:cNvPr id="7173" name="Table 7172">
            <a:extLst>
              <a:ext uri="{FF2B5EF4-FFF2-40B4-BE49-F238E27FC236}">
                <a16:creationId xmlns:a16="http://schemas.microsoft.com/office/drawing/2014/main" id="{CB106DBB-8351-784F-0761-23970200D27D}"/>
              </a:ext>
            </a:extLst>
          </p:cNvPr>
          <p:cNvGraphicFramePr>
            <a:graphicFrameLocks noGrp="1"/>
          </p:cNvGraphicFramePr>
          <p:nvPr/>
        </p:nvGraphicFramePr>
        <p:xfrm>
          <a:off x="-18512274" y="9338653"/>
          <a:ext cx="17582376" cy="659130"/>
        </p:xfrm>
        <a:graphic>
          <a:graphicData uri="http://schemas.openxmlformats.org/drawingml/2006/table">
            <a:tbl>
              <a:tblPr>
                <a:tableStyleId>{5940675A-B579-460E-94D1-54222C63F5DA}</a:tableStyleId>
              </a:tblPr>
              <a:tblGrid>
                <a:gridCol w="1320469">
                  <a:extLst>
                    <a:ext uri="{9D8B030D-6E8A-4147-A177-3AD203B41FA5}">
                      <a16:colId xmlns:a16="http://schemas.microsoft.com/office/drawing/2014/main" val="448356001"/>
                    </a:ext>
                  </a:extLst>
                </a:gridCol>
                <a:gridCol w="686727">
                  <a:extLst>
                    <a:ext uri="{9D8B030D-6E8A-4147-A177-3AD203B41FA5}">
                      <a16:colId xmlns:a16="http://schemas.microsoft.com/office/drawing/2014/main" val="3524096564"/>
                    </a:ext>
                  </a:extLst>
                </a:gridCol>
                <a:gridCol w="703909">
                  <a:extLst>
                    <a:ext uri="{9D8B030D-6E8A-4147-A177-3AD203B41FA5}">
                      <a16:colId xmlns:a16="http://schemas.microsoft.com/office/drawing/2014/main" val="3526361569"/>
                    </a:ext>
                  </a:extLst>
                </a:gridCol>
                <a:gridCol w="751904">
                  <a:extLst>
                    <a:ext uri="{9D8B030D-6E8A-4147-A177-3AD203B41FA5}">
                      <a16:colId xmlns:a16="http://schemas.microsoft.com/office/drawing/2014/main" val="178812571"/>
                    </a:ext>
                  </a:extLst>
                </a:gridCol>
                <a:gridCol w="703909">
                  <a:extLst>
                    <a:ext uri="{9D8B030D-6E8A-4147-A177-3AD203B41FA5}">
                      <a16:colId xmlns:a16="http://schemas.microsoft.com/office/drawing/2014/main" val="1030272683"/>
                    </a:ext>
                  </a:extLst>
                </a:gridCol>
                <a:gridCol w="735905">
                  <a:extLst>
                    <a:ext uri="{9D8B030D-6E8A-4147-A177-3AD203B41FA5}">
                      <a16:colId xmlns:a16="http://schemas.microsoft.com/office/drawing/2014/main" val="2481001189"/>
                    </a:ext>
                  </a:extLst>
                </a:gridCol>
                <a:gridCol w="783899">
                  <a:extLst>
                    <a:ext uri="{9D8B030D-6E8A-4147-A177-3AD203B41FA5}">
                      <a16:colId xmlns:a16="http://schemas.microsoft.com/office/drawing/2014/main" val="1610725698"/>
                    </a:ext>
                  </a:extLst>
                </a:gridCol>
                <a:gridCol w="758877">
                  <a:extLst>
                    <a:ext uri="{9D8B030D-6E8A-4147-A177-3AD203B41FA5}">
                      <a16:colId xmlns:a16="http://schemas.microsoft.com/office/drawing/2014/main" val="2580183302"/>
                    </a:ext>
                  </a:extLst>
                </a:gridCol>
                <a:gridCol w="710068">
                  <a:extLst>
                    <a:ext uri="{9D8B030D-6E8A-4147-A177-3AD203B41FA5}">
                      <a16:colId xmlns:a16="http://schemas.microsoft.com/office/drawing/2014/main" val="1314617901"/>
                    </a:ext>
                  </a:extLst>
                </a:gridCol>
                <a:gridCol w="710068">
                  <a:extLst>
                    <a:ext uri="{9D8B030D-6E8A-4147-A177-3AD203B41FA5}">
                      <a16:colId xmlns:a16="http://schemas.microsoft.com/office/drawing/2014/main" val="2033929836"/>
                    </a:ext>
                  </a:extLst>
                </a:gridCol>
                <a:gridCol w="732611">
                  <a:extLst>
                    <a:ext uri="{9D8B030D-6E8A-4147-A177-3AD203B41FA5}">
                      <a16:colId xmlns:a16="http://schemas.microsoft.com/office/drawing/2014/main" val="505115796"/>
                    </a:ext>
                  </a:extLst>
                </a:gridCol>
                <a:gridCol w="799897">
                  <a:extLst>
                    <a:ext uri="{9D8B030D-6E8A-4147-A177-3AD203B41FA5}">
                      <a16:colId xmlns:a16="http://schemas.microsoft.com/office/drawing/2014/main" val="2521321622"/>
                    </a:ext>
                  </a:extLst>
                </a:gridCol>
                <a:gridCol w="703909">
                  <a:extLst>
                    <a:ext uri="{9D8B030D-6E8A-4147-A177-3AD203B41FA5}">
                      <a16:colId xmlns:a16="http://schemas.microsoft.com/office/drawing/2014/main" val="972667631"/>
                    </a:ext>
                  </a:extLst>
                </a:gridCol>
                <a:gridCol w="719908">
                  <a:extLst>
                    <a:ext uri="{9D8B030D-6E8A-4147-A177-3AD203B41FA5}">
                      <a16:colId xmlns:a16="http://schemas.microsoft.com/office/drawing/2014/main" val="1307689656"/>
                    </a:ext>
                  </a:extLst>
                </a:gridCol>
                <a:gridCol w="594017">
                  <a:extLst>
                    <a:ext uri="{9D8B030D-6E8A-4147-A177-3AD203B41FA5}">
                      <a16:colId xmlns:a16="http://schemas.microsoft.com/office/drawing/2014/main" val="4200177096"/>
                    </a:ext>
                  </a:extLst>
                </a:gridCol>
                <a:gridCol w="710068">
                  <a:extLst>
                    <a:ext uri="{9D8B030D-6E8A-4147-A177-3AD203B41FA5}">
                      <a16:colId xmlns:a16="http://schemas.microsoft.com/office/drawing/2014/main" val="2798975793"/>
                    </a:ext>
                  </a:extLst>
                </a:gridCol>
                <a:gridCol w="863492">
                  <a:extLst>
                    <a:ext uri="{9D8B030D-6E8A-4147-A177-3AD203B41FA5}">
                      <a16:colId xmlns:a16="http://schemas.microsoft.com/office/drawing/2014/main" val="1726934586"/>
                    </a:ext>
                  </a:extLst>
                </a:gridCol>
                <a:gridCol w="746174">
                  <a:extLst>
                    <a:ext uri="{9D8B030D-6E8A-4147-A177-3AD203B41FA5}">
                      <a16:colId xmlns:a16="http://schemas.microsoft.com/office/drawing/2014/main" val="3061716512"/>
                    </a:ext>
                  </a:extLst>
                </a:gridCol>
                <a:gridCol w="867835">
                  <a:extLst>
                    <a:ext uri="{9D8B030D-6E8A-4147-A177-3AD203B41FA5}">
                      <a16:colId xmlns:a16="http://schemas.microsoft.com/office/drawing/2014/main" val="391800366"/>
                    </a:ext>
                  </a:extLst>
                </a:gridCol>
                <a:gridCol w="785894">
                  <a:extLst>
                    <a:ext uri="{9D8B030D-6E8A-4147-A177-3AD203B41FA5}">
                      <a16:colId xmlns:a16="http://schemas.microsoft.com/office/drawing/2014/main" val="1802293479"/>
                    </a:ext>
                  </a:extLst>
                </a:gridCol>
                <a:gridCol w="753150">
                  <a:extLst>
                    <a:ext uri="{9D8B030D-6E8A-4147-A177-3AD203B41FA5}">
                      <a16:colId xmlns:a16="http://schemas.microsoft.com/office/drawing/2014/main" val="2880942688"/>
                    </a:ext>
                  </a:extLst>
                </a:gridCol>
                <a:gridCol w="788757">
                  <a:extLst>
                    <a:ext uri="{9D8B030D-6E8A-4147-A177-3AD203B41FA5}">
                      <a16:colId xmlns:a16="http://schemas.microsoft.com/office/drawing/2014/main" val="77959784"/>
                    </a:ext>
                  </a:extLst>
                </a:gridCol>
                <a:gridCol w="650929">
                  <a:extLst>
                    <a:ext uri="{9D8B030D-6E8A-4147-A177-3AD203B41FA5}">
                      <a16:colId xmlns:a16="http://schemas.microsoft.com/office/drawing/2014/main" val="3739768754"/>
                    </a:ext>
                  </a:extLst>
                </a:gridCol>
              </a:tblGrid>
              <a:tr h="44545">
                <a:tc>
                  <a:txBody>
                    <a:bodyPr/>
                    <a:lstStyle/>
                    <a:p>
                      <a:pPr algn="r" fontAlgn="b"/>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YEARS</a:t>
                      </a:r>
                      <a:endParaRPr lang="en-US" sz="1400" b="1" i="0" u="none" strike="noStrike">
                        <a:solidFill>
                          <a:schemeClr val="bg1"/>
                        </a:solidFill>
                        <a:effectLst/>
                        <a:latin typeface="Avenir Next" panose="020B0503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2019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1" i="0" u="none" strike="noStrike">
                          <a:solidFill>
                            <a:schemeClr val="bg1"/>
                          </a:solidFill>
                          <a:effectLst/>
                          <a:latin typeface="Avenir Next" panose="020B0503020202020204" pitchFamily="34" charset="0"/>
                        </a:rPr>
                        <a:t>2023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975867"/>
                  </a:ext>
                </a:extLst>
              </a:tr>
              <a:tr h="190500">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kumimoji="0" lang="en-US" sz="1400" u="none" strike="noStrike" cap="none" spc="0" normalizeH="0" baseline="0">
                          <a:ln>
                            <a:noFill/>
                          </a:ln>
                          <a:solidFill>
                            <a:schemeClr val="bg1"/>
                          </a:solidFill>
                          <a:effectLst/>
                          <a:uFillTx/>
                          <a:latin typeface="Avenir Next Medium" panose="020B0503020202020204" pitchFamily="34" charset="0"/>
                          <a:sym typeface="Graphik Light"/>
                        </a:rPr>
                        <a:t>METRIC TONS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12,400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13,800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17,700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22,200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26,000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32,000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40,000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53,000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65,000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81,634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80,000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119,000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150,000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140,400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161,000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175,000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192,000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chemeClr val="bg1"/>
                          </a:solidFill>
                          <a:effectLst/>
                          <a:latin typeface="Avenir Next" panose="020B0503020202020204" pitchFamily="34" charset="0"/>
                        </a:rPr>
                        <a:t>198,000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91068"/>
                  </a:ext>
                </a:extLst>
              </a:tr>
            </a:tbl>
          </a:graphicData>
        </a:graphic>
      </p:graphicFrame>
      <p:pic>
        <p:nvPicPr>
          <p:cNvPr id="7180" name="Picture 7179" descr="A graph of growth in chile&#10;&#10;AI-generated content may be incorrect.">
            <a:extLst>
              <a:ext uri="{FF2B5EF4-FFF2-40B4-BE49-F238E27FC236}">
                <a16:creationId xmlns:a16="http://schemas.microsoft.com/office/drawing/2014/main" id="{E78B86F3-4C3B-A448-3A2C-18F66ACD2ADA}"/>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25687501" y="2127533"/>
            <a:ext cx="17230109" cy="6501064"/>
          </a:xfrm>
          <a:prstGeom prst="rect">
            <a:avLst/>
          </a:prstGeom>
        </p:spPr>
      </p:pic>
      <p:pic>
        <p:nvPicPr>
          <p:cNvPr id="10242" name="Picture 2" descr="Flag of Moldova | History, Design &amp; Meaning | Britannica">
            <a:extLst>
              <a:ext uri="{FF2B5EF4-FFF2-40B4-BE49-F238E27FC236}">
                <a16:creationId xmlns:a16="http://schemas.microsoft.com/office/drawing/2014/main" id="{F8965981-C9D3-F69C-2400-375ED39D67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83"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2" name="Presenter">
            <a:extLst>
              <a:ext uri="{FF2B5EF4-FFF2-40B4-BE49-F238E27FC236}">
                <a16:creationId xmlns:a16="http://schemas.microsoft.com/office/drawing/2014/main" id="{E6E81C25-E99F-BBFB-22B5-5BCD0E43EF3C}"/>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5" name="Presenter">
            <a:extLst>
              <a:ext uri="{FF2B5EF4-FFF2-40B4-BE49-F238E27FC236}">
                <a16:creationId xmlns:a16="http://schemas.microsoft.com/office/drawing/2014/main" id="{92FD1971-6C05-5797-AC44-B3B6FC318166}"/>
              </a:ext>
            </a:extLst>
          </p:cNvPr>
          <p:cNvSpPr txBox="1"/>
          <p:nvPr/>
        </p:nvSpPr>
        <p:spPr>
          <a:xfrm>
            <a:off x="480372"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Status</a:t>
            </a:r>
            <a:endParaRPr lang="en-US" sz="1800" spc="550" dirty="0">
              <a:solidFill>
                <a:schemeClr val="bg1"/>
              </a:solidFill>
              <a:latin typeface="Avenir Next Medium" panose="020B0503020202020204" pitchFamily="34" charset="0"/>
            </a:endParaRPr>
          </a:p>
        </p:txBody>
      </p:sp>
      <p:sp>
        <p:nvSpPr>
          <p:cNvPr id="6" name="Presenter">
            <a:extLst>
              <a:ext uri="{FF2B5EF4-FFF2-40B4-BE49-F238E27FC236}">
                <a16:creationId xmlns:a16="http://schemas.microsoft.com/office/drawing/2014/main" id="{5419E93A-4F09-FF74-B50F-30405225F012}"/>
              </a:ext>
            </a:extLst>
          </p:cNvPr>
          <p:cNvSpPr txBox="1"/>
          <p:nvPr/>
        </p:nvSpPr>
        <p:spPr>
          <a:xfrm>
            <a:off x="-1848281" y="3259219"/>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a:t>
            </a:r>
            <a:endParaRPr lang="en-US" sz="1800" spc="550" dirty="0">
              <a:solidFill>
                <a:schemeClr val="bg1"/>
              </a:solidFill>
              <a:latin typeface="Avenir Next Medium" panose="020B0503020202020204" pitchFamily="34" charset="0"/>
            </a:endParaRPr>
          </a:p>
        </p:txBody>
      </p:sp>
      <p:graphicFrame>
        <p:nvGraphicFramePr>
          <p:cNvPr id="31" name="Table 30">
            <a:extLst>
              <a:ext uri="{FF2B5EF4-FFF2-40B4-BE49-F238E27FC236}">
                <a16:creationId xmlns:a16="http://schemas.microsoft.com/office/drawing/2014/main" id="{0DCB5635-A090-F2C7-A915-FDD689EF9B53}"/>
              </a:ext>
            </a:extLst>
          </p:cNvPr>
          <p:cNvGraphicFramePr>
            <a:graphicFrameLocks noGrp="1"/>
          </p:cNvGraphicFramePr>
          <p:nvPr/>
        </p:nvGraphicFramePr>
        <p:xfrm>
          <a:off x="25115344" y="6311268"/>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548845611"/>
                    </a:ext>
                  </a:extLst>
                </a:gridCol>
                <a:gridCol w="837376">
                  <a:extLst>
                    <a:ext uri="{9D8B030D-6E8A-4147-A177-3AD203B41FA5}">
                      <a16:colId xmlns:a16="http://schemas.microsoft.com/office/drawing/2014/main" val="4112789432"/>
                    </a:ext>
                  </a:extLst>
                </a:gridCol>
                <a:gridCol w="837376">
                  <a:extLst>
                    <a:ext uri="{9D8B030D-6E8A-4147-A177-3AD203B41FA5}">
                      <a16:colId xmlns:a16="http://schemas.microsoft.com/office/drawing/2014/main" val="560511807"/>
                    </a:ext>
                  </a:extLst>
                </a:gridCol>
                <a:gridCol w="837376">
                  <a:extLst>
                    <a:ext uri="{9D8B030D-6E8A-4147-A177-3AD203B41FA5}">
                      <a16:colId xmlns:a16="http://schemas.microsoft.com/office/drawing/2014/main" val="1652216274"/>
                    </a:ext>
                  </a:extLst>
                </a:gridCol>
                <a:gridCol w="837376">
                  <a:extLst>
                    <a:ext uri="{9D8B030D-6E8A-4147-A177-3AD203B41FA5}">
                      <a16:colId xmlns:a16="http://schemas.microsoft.com/office/drawing/2014/main" val="1813111352"/>
                    </a:ext>
                  </a:extLst>
                </a:gridCol>
                <a:gridCol w="837376">
                  <a:extLst>
                    <a:ext uri="{9D8B030D-6E8A-4147-A177-3AD203B41FA5}">
                      <a16:colId xmlns:a16="http://schemas.microsoft.com/office/drawing/2014/main" val="783191426"/>
                    </a:ext>
                  </a:extLst>
                </a:gridCol>
                <a:gridCol w="837376">
                  <a:extLst>
                    <a:ext uri="{9D8B030D-6E8A-4147-A177-3AD203B41FA5}">
                      <a16:colId xmlns:a16="http://schemas.microsoft.com/office/drawing/2014/main" val="4176902674"/>
                    </a:ext>
                  </a:extLst>
                </a:gridCol>
                <a:gridCol w="837376">
                  <a:extLst>
                    <a:ext uri="{9D8B030D-6E8A-4147-A177-3AD203B41FA5}">
                      <a16:colId xmlns:a16="http://schemas.microsoft.com/office/drawing/2014/main" val="2318831453"/>
                    </a:ext>
                  </a:extLst>
                </a:gridCol>
                <a:gridCol w="837376">
                  <a:extLst>
                    <a:ext uri="{9D8B030D-6E8A-4147-A177-3AD203B41FA5}">
                      <a16:colId xmlns:a16="http://schemas.microsoft.com/office/drawing/2014/main" val="827594505"/>
                    </a:ext>
                  </a:extLst>
                </a:gridCol>
                <a:gridCol w="837376">
                  <a:extLst>
                    <a:ext uri="{9D8B030D-6E8A-4147-A177-3AD203B41FA5}">
                      <a16:colId xmlns:a16="http://schemas.microsoft.com/office/drawing/2014/main" val="328051899"/>
                    </a:ext>
                  </a:extLst>
                </a:gridCol>
                <a:gridCol w="837376">
                  <a:extLst>
                    <a:ext uri="{9D8B030D-6E8A-4147-A177-3AD203B41FA5}">
                      <a16:colId xmlns:a16="http://schemas.microsoft.com/office/drawing/2014/main" val="72101796"/>
                    </a:ext>
                  </a:extLst>
                </a:gridCol>
                <a:gridCol w="837376">
                  <a:extLst>
                    <a:ext uri="{9D8B030D-6E8A-4147-A177-3AD203B41FA5}">
                      <a16:colId xmlns:a16="http://schemas.microsoft.com/office/drawing/2014/main" val="3459792731"/>
                    </a:ext>
                  </a:extLst>
                </a:gridCol>
                <a:gridCol w="837376">
                  <a:extLst>
                    <a:ext uri="{9D8B030D-6E8A-4147-A177-3AD203B41FA5}">
                      <a16:colId xmlns:a16="http://schemas.microsoft.com/office/drawing/2014/main" val="3370713038"/>
                    </a:ext>
                  </a:extLst>
                </a:gridCol>
                <a:gridCol w="837376">
                  <a:extLst>
                    <a:ext uri="{9D8B030D-6E8A-4147-A177-3AD203B41FA5}">
                      <a16:colId xmlns:a16="http://schemas.microsoft.com/office/drawing/2014/main" val="3533184545"/>
                    </a:ext>
                  </a:extLst>
                </a:gridCol>
                <a:gridCol w="837376">
                  <a:extLst>
                    <a:ext uri="{9D8B030D-6E8A-4147-A177-3AD203B41FA5}">
                      <a16:colId xmlns:a16="http://schemas.microsoft.com/office/drawing/2014/main" val="2858446165"/>
                    </a:ext>
                  </a:extLst>
                </a:gridCol>
                <a:gridCol w="837376">
                  <a:extLst>
                    <a:ext uri="{9D8B030D-6E8A-4147-A177-3AD203B41FA5}">
                      <a16:colId xmlns:a16="http://schemas.microsoft.com/office/drawing/2014/main" val="1588834977"/>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13,742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9,829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11,583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9,062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12,688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13,115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11,036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18,520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18,247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17,706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14,669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20,590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graphicFrame>
        <p:nvGraphicFramePr>
          <p:cNvPr id="32" name="Table 31">
            <a:extLst>
              <a:ext uri="{FF2B5EF4-FFF2-40B4-BE49-F238E27FC236}">
                <a16:creationId xmlns:a16="http://schemas.microsoft.com/office/drawing/2014/main" id="{B63E1A21-8644-39FB-148D-68639B518415}"/>
              </a:ext>
            </a:extLst>
          </p:cNvPr>
          <p:cNvGraphicFramePr>
            <a:graphicFrameLocks noGrp="1"/>
          </p:cNvGraphicFramePr>
          <p:nvPr/>
        </p:nvGraphicFramePr>
        <p:xfrm>
          <a:off x="-16182976" y="4864304"/>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674419101"/>
                    </a:ext>
                  </a:extLst>
                </a:gridCol>
                <a:gridCol w="837376">
                  <a:extLst>
                    <a:ext uri="{9D8B030D-6E8A-4147-A177-3AD203B41FA5}">
                      <a16:colId xmlns:a16="http://schemas.microsoft.com/office/drawing/2014/main" val="2385083303"/>
                    </a:ext>
                  </a:extLst>
                </a:gridCol>
                <a:gridCol w="837376">
                  <a:extLst>
                    <a:ext uri="{9D8B030D-6E8A-4147-A177-3AD203B41FA5}">
                      <a16:colId xmlns:a16="http://schemas.microsoft.com/office/drawing/2014/main" val="881614518"/>
                    </a:ext>
                  </a:extLst>
                </a:gridCol>
                <a:gridCol w="837376">
                  <a:extLst>
                    <a:ext uri="{9D8B030D-6E8A-4147-A177-3AD203B41FA5}">
                      <a16:colId xmlns:a16="http://schemas.microsoft.com/office/drawing/2014/main" val="3442856246"/>
                    </a:ext>
                  </a:extLst>
                </a:gridCol>
                <a:gridCol w="837376">
                  <a:extLst>
                    <a:ext uri="{9D8B030D-6E8A-4147-A177-3AD203B41FA5}">
                      <a16:colId xmlns:a16="http://schemas.microsoft.com/office/drawing/2014/main" val="3953194689"/>
                    </a:ext>
                  </a:extLst>
                </a:gridCol>
                <a:gridCol w="837376">
                  <a:extLst>
                    <a:ext uri="{9D8B030D-6E8A-4147-A177-3AD203B41FA5}">
                      <a16:colId xmlns:a16="http://schemas.microsoft.com/office/drawing/2014/main" val="1950487457"/>
                    </a:ext>
                  </a:extLst>
                </a:gridCol>
                <a:gridCol w="837376">
                  <a:extLst>
                    <a:ext uri="{9D8B030D-6E8A-4147-A177-3AD203B41FA5}">
                      <a16:colId xmlns:a16="http://schemas.microsoft.com/office/drawing/2014/main" val="3053953026"/>
                    </a:ext>
                  </a:extLst>
                </a:gridCol>
                <a:gridCol w="837376">
                  <a:extLst>
                    <a:ext uri="{9D8B030D-6E8A-4147-A177-3AD203B41FA5}">
                      <a16:colId xmlns:a16="http://schemas.microsoft.com/office/drawing/2014/main" val="528411161"/>
                    </a:ext>
                  </a:extLst>
                </a:gridCol>
                <a:gridCol w="837376">
                  <a:extLst>
                    <a:ext uri="{9D8B030D-6E8A-4147-A177-3AD203B41FA5}">
                      <a16:colId xmlns:a16="http://schemas.microsoft.com/office/drawing/2014/main" val="3490677614"/>
                    </a:ext>
                  </a:extLst>
                </a:gridCol>
                <a:gridCol w="837376">
                  <a:extLst>
                    <a:ext uri="{9D8B030D-6E8A-4147-A177-3AD203B41FA5}">
                      <a16:colId xmlns:a16="http://schemas.microsoft.com/office/drawing/2014/main" val="4070729832"/>
                    </a:ext>
                  </a:extLst>
                </a:gridCol>
                <a:gridCol w="837376">
                  <a:extLst>
                    <a:ext uri="{9D8B030D-6E8A-4147-A177-3AD203B41FA5}">
                      <a16:colId xmlns:a16="http://schemas.microsoft.com/office/drawing/2014/main" val="4204451540"/>
                    </a:ext>
                  </a:extLst>
                </a:gridCol>
                <a:gridCol w="837376">
                  <a:extLst>
                    <a:ext uri="{9D8B030D-6E8A-4147-A177-3AD203B41FA5}">
                      <a16:colId xmlns:a16="http://schemas.microsoft.com/office/drawing/2014/main" val="2079113722"/>
                    </a:ext>
                  </a:extLst>
                </a:gridCol>
                <a:gridCol w="837376">
                  <a:extLst>
                    <a:ext uri="{9D8B030D-6E8A-4147-A177-3AD203B41FA5}">
                      <a16:colId xmlns:a16="http://schemas.microsoft.com/office/drawing/2014/main" val="431921168"/>
                    </a:ext>
                  </a:extLst>
                </a:gridCol>
                <a:gridCol w="837376">
                  <a:extLst>
                    <a:ext uri="{9D8B030D-6E8A-4147-A177-3AD203B41FA5}">
                      <a16:colId xmlns:a16="http://schemas.microsoft.com/office/drawing/2014/main" val="1828273975"/>
                    </a:ext>
                  </a:extLst>
                </a:gridCol>
                <a:gridCol w="837376">
                  <a:extLst>
                    <a:ext uri="{9D8B030D-6E8A-4147-A177-3AD203B41FA5}">
                      <a16:colId xmlns:a16="http://schemas.microsoft.com/office/drawing/2014/main" val="716672445"/>
                    </a:ext>
                  </a:extLst>
                </a:gridCol>
                <a:gridCol w="837376">
                  <a:extLst>
                    <a:ext uri="{9D8B030D-6E8A-4147-A177-3AD203B41FA5}">
                      <a16:colId xmlns:a16="http://schemas.microsoft.com/office/drawing/2014/main" val="2727016315"/>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1999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11,273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19,800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15,050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7,338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6,303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5,668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10,490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6,530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5,992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7,494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13,898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17,991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17,917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13,369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10,780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10,092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sp>
        <p:nvSpPr>
          <p:cNvPr id="17" name="Presenter">
            <a:extLst>
              <a:ext uri="{FF2B5EF4-FFF2-40B4-BE49-F238E27FC236}">
                <a16:creationId xmlns:a16="http://schemas.microsoft.com/office/drawing/2014/main" id="{358E324F-814D-6298-BB6B-C8FDBD6451AF}"/>
              </a:ext>
            </a:extLst>
          </p:cNvPr>
          <p:cNvSpPr txBox="1"/>
          <p:nvPr/>
        </p:nvSpPr>
        <p:spPr>
          <a:xfrm>
            <a:off x="3780657" y="2188180"/>
            <a:ext cx="8610820" cy="461665"/>
          </a:xfrm>
          <a:prstGeom prst="rect">
            <a:avLst/>
          </a:prstGeom>
          <a:noFill/>
          <a:effectLst>
            <a:outerShdw blurRad="50800" dist="38100" dir="2700000" algn="tl" rotWithShape="0">
              <a:prstClr val="black">
                <a:alpha val="40000"/>
              </a:prstClr>
            </a:outerShdw>
            <a:softEdge rad="65707"/>
          </a:effectLst>
        </p:spPr>
        <p:txBody>
          <a:bodyPr wrap="square" rtlCol="0">
            <a:spAutoFit/>
          </a:bodyPr>
          <a:lstStyle/>
          <a:p>
            <a:r>
              <a:rPr lang="en-US" sz="2400" spc="310" dirty="0">
                <a:solidFill>
                  <a:srgbClr val="FFC002"/>
                </a:solidFill>
                <a:latin typeface="Avenir Next Medium" panose="020B0503020202020204" pitchFamily="34" charset="0"/>
              </a:rPr>
              <a:t>International Trade Model in Walnuts</a:t>
            </a:r>
          </a:p>
        </p:txBody>
      </p:sp>
      <p:sp>
        <p:nvSpPr>
          <p:cNvPr id="18" name="Presenter">
            <a:extLst>
              <a:ext uri="{FF2B5EF4-FFF2-40B4-BE49-F238E27FC236}">
                <a16:creationId xmlns:a16="http://schemas.microsoft.com/office/drawing/2014/main" id="{8CA3D170-C178-8C1A-8A73-E2E8408F9B07}"/>
              </a:ext>
            </a:extLst>
          </p:cNvPr>
          <p:cNvSpPr txBox="1"/>
          <p:nvPr/>
        </p:nvSpPr>
        <p:spPr>
          <a:xfrm>
            <a:off x="4436358" y="3955443"/>
            <a:ext cx="6622977" cy="707886"/>
          </a:xfrm>
          <a:prstGeom prst="rect">
            <a:avLst/>
          </a:prstGeom>
          <a:noFill/>
          <a:effectLst>
            <a:softEdge rad="65707"/>
          </a:effectLst>
        </p:spPr>
        <p:txBody>
          <a:bodyPr wrap="square" rtlCol="0">
            <a:spAutoFit/>
          </a:bodyPr>
          <a:lstStyle/>
          <a:p>
            <a:pPr marL="342900" indent="-342900">
              <a:buFont typeface="Arial" panose="020B0604020202020204" pitchFamily="34" charset="0"/>
              <a:buChar char="•"/>
            </a:pPr>
            <a:r>
              <a:rPr lang="en-US" sz="2000" spc="310" dirty="0">
                <a:solidFill>
                  <a:schemeClr val="bg1"/>
                </a:solidFill>
                <a:latin typeface="Avenir Next Medium" panose="020B0503020202020204" pitchFamily="34" charset="0"/>
              </a:rPr>
              <a:t>Imports in-shell walnut France &amp; Ukraine</a:t>
            </a:r>
          </a:p>
        </p:txBody>
      </p:sp>
      <p:sp>
        <p:nvSpPr>
          <p:cNvPr id="19" name="Presenter">
            <a:extLst>
              <a:ext uri="{FF2B5EF4-FFF2-40B4-BE49-F238E27FC236}">
                <a16:creationId xmlns:a16="http://schemas.microsoft.com/office/drawing/2014/main" id="{9AF290FA-11E2-9B1B-1EE1-10FDBFE8C919}"/>
              </a:ext>
            </a:extLst>
          </p:cNvPr>
          <p:cNvSpPr txBox="1"/>
          <p:nvPr/>
        </p:nvSpPr>
        <p:spPr>
          <a:xfrm>
            <a:off x="4439391" y="5880273"/>
            <a:ext cx="6622976" cy="1323439"/>
          </a:xfrm>
          <a:prstGeom prst="rect">
            <a:avLst/>
          </a:prstGeom>
          <a:noFill/>
          <a:effectLst>
            <a:softEdge rad="65707"/>
          </a:effectLst>
        </p:spPr>
        <p:txBody>
          <a:bodyPr wrap="square" rtlCol="0">
            <a:spAutoFit/>
          </a:bodyPr>
          <a:lstStyle/>
          <a:p>
            <a:pPr marL="342900" indent="-342900">
              <a:buFont typeface="Arial" panose="020B0604020202020204" pitchFamily="34" charset="0"/>
              <a:buChar char="•"/>
            </a:pPr>
            <a:r>
              <a:rPr lang="en-US" sz="2000" spc="310" dirty="0">
                <a:solidFill>
                  <a:schemeClr val="bg1"/>
                </a:solidFill>
                <a:latin typeface="Avenir Next Medium" panose="020B0503020202020204" pitchFamily="34" charset="0"/>
              </a:rPr>
              <a:t>Use labor to shell own and imported in-shell walnuts &amp; reprocess Ukrainian kernels to convert into higher quality kernels</a:t>
            </a:r>
          </a:p>
        </p:txBody>
      </p:sp>
      <p:sp>
        <p:nvSpPr>
          <p:cNvPr id="21" name="Presenter">
            <a:extLst>
              <a:ext uri="{FF2B5EF4-FFF2-40B4-BE49-F238E27FC236}">
                <a16:creationId xmlns:a16="http://schemas.microsoft.com/office/drawing/2014/main" id="{2909D56D-3302-937E-6C75-EAD78B762DC0}"/>
              </a:ext>
            </a:extLst>
          </p:cNvPr>
          <p:cNvSpPr txBox="1"/>
          <p:nvPr/>
        </p:nvSpPr>
        <p:spPr>
          <a:xfrm>
            <a:off x="4439391" y="7458241"/>
            <a:ext cx="7758978" cy="400110"/>
          </a:xfrm>
          <a:prstGeom prst="rect">
            <a:avLst/>
          </a:prstGeom>
          <a:noFill/>
          <a:effectLst>
            <a:softEdge rad="65707"/>
          </a:effectLst>
        </p:spPr>
        <p:txBody>
          <a:bodyPr wrap="square" rtlCol="0">
            <a:spAutoFit/>
          </a:bodyPr>
          <a:lstStyle/>
          <a:p>
            <a:pPr marL="342900" indent="-342900">
              <a:buFont typeface="Arial" panose="020B0604020202020204" pitchFamily="34" charset="0"/>
              <a:buChar char="•"/>
            </a:pPr>
            <a:r>
              <a:rPr lang="en-US" sz="2000" spc="310" dirty="0">
                <a:solidFill>
                  <a:schemeClr val="bg1"/>
                </a:solidFill>
                <a:latin typeface="Avenir Next Medium" panose="020B0503020202020204" pitchFamily="34" charset="0"/>
              </a:rPr>
              <a:t>Sell high quality kernels to EU </a:t>
            </a:r>
          </a:p>
        </p:txBody>
      </p:sp>
      <p:sp>
        <p:nvSpPr>
          <p:cNvPr id="23" name="Presenter">
            <a:extLst>
              <a:ext uri="{FF2B5EF4-FFF2-40B4-BE49-F238E27FC236}">
                <a16:creationId xmlns:a16="http://schemas.microsoft.com/office/drawing/2014/main" id="{2B85D270-E86E-DCDC-8641-AC5BC795B570}"/>
              </a:ext>
            </a:extLst>
          </p:cNvPr>
          <p:cNvSpPr txBox="1"/>
          <p:nvPr/>
        </p:nvSpPr>
        <p:spPr>
          <a:xfrm>
            <a:off x="4439391" y="4917858"/>
            <a:ext cx="6994707" cy="707886"/>
          </a:xfrm>
          <a:prstGeom prst="rect">
            <a:avLst/>
          </a:prstGeom>
          <a:noFill/>
          <a:effectLst>
            <a:softEdge rad="65707"/>
          </a:effectLst>
        </p:spPr>
        <p:txBody>
          <a:bodyPr wrap="square" rtlCol="0">
            <a:spAutoFit/>
          </a:bodyPr>
          <a:lstStyle/>
          <a:p>
            <a:pPr marL="342900" indent="-342900">
              <a:buFont typeface="Arial" panose="020B0604020202020204" pitchFamily="34" charset="0"/>
              <a:buChar char="•"/>
            </a:pPr>
            <a:r>
              <a:rPr lang="en-US" sz="2000" spc="310" dirty="0">
                <a:solidFill>
                  <a:schemeClr val="bg1"/>
                </a:solidFill>
                <a:latin typeface="Avenir Next Medium" panose="020B0503020202020204" pitchFamily="34" charset="0"/>
              </a:rPr>
              <a:t>Imports lower quality kernels from Ukraine</a:t>
            </a:r>
          </a:p>
        </p:txBody>
      </p:sp>
      <p:sp>
        <p:nvSpPr>
          <p:cNvPr id="24" name="Presenter">
            <a:extLst>
              <a:ext uri="{FF2B5EF4-FFF2-40B4-BE49-F238E27FC236}">
                <a16:creationId xmlns:a16="http://schemas.microsoft.com/office/drawing/2014/main" id="{B4572DAD-C845-FD9F-A719-CCCF533205F4}"/>
              </a:ext>
            </a:extLst>
          </p:cNvPr>
          <p:cNvSpPr txBox="1"/>
          <p:nvPr/>
        </p:nvSpPr>
        <p:spPr>
          <a:xfrm>
            <a:off x="4439391" y="8420656"/>
            <a:ext cx="6759911" cy="707886"/>
          </a:xfrm>
          <a:prstGeom prst="rect">
            <a:avLst/>
          </a:prstGeom>
          <a:noFill/>
          <a:effectLst>
            <a:softEdge rad="65707"/>
          </a:effectLst>
        </p:spPr>
        <p:txBody>
          <a:bodyPr wrap="square" rtlCol="0">
            <a:spAutoFit/>
          </a:bodyPr>
          <a:lstStyle/>
          <a:p>
            <a:pPr marL="342900" indent="-342900">
              <a:buFont typeface="Arial" panose="020B0604020202020204" pitchFamily="34" charset="0"/>
              <a:buChar char="•"/>
            </a:pPr>
            <a:r>
              <a:rPr lang="en-US" sz="2000" spc="310" dirty="0">
                <a:solidFill>
                  <a:schemeClr val="bg1"/>
                </a:solidFill>
                <a:latin typeface="Avenir Next Medium" panose="020B0503020202020204" pitchFamily="34" charset="0"/>
              </a:rPr>
              <a:t>Sell medium quality in-shell to Turkey, Albaia, Iraq and Romania </a:t>
            </a:r>
          </a:p>
        </p:txBody>
      </p:sp>
      <p:sp>
        <p:nvSpPr>
          <p:cNvPr id="25" name="Presenter">
            <a:extLst>
              <a:ext uri="{FF2B5EF4-FFF2-40B4-BE49-F238E27FC236}">
                <a16:creationId xmlns:a16="http://schemas.microsoft.com/office/drawing/2014/main" id="{80916A98-098D-F678-39EC-FB63B3D7F0E8}"/>
              </a:ext>
            </a:extLst>
          </p:cNvPr>
          <p:cNvSpPr txBox="1"/>
          <p:nvPr/>
        </p:nvSpPr>
        <p:spPr>
          <a:xfrm>
            <a:off x="4463410" y="9690846"/>
            <a:ext cx="6416157" cy="707886"/>
          </a:xfrm>
          <a:prstGeom prst="rect">
            <a:avLst/>
          </a:prstGeom>
          <a:noFill/>
          <a:effectLst>
            <a:softEdge rad="65707"/>
          </a:effectLst>
        </p:spPr>
        <p:txBody>
          <a:bodyPr wrap="square" rtlCol="0">
            <a:spAutoFit/>
          </a:bodyPr>
          <a:lstStyle/>
          <a:p>
            <a:pPr marL="342900" indent="-342900">
              <a:buFont typeface="Arial" panose="020B0604020202020204" pitchFamily="34" charset="0"/>
              <a:buChar char="•"/>
            </a:pPr>
            <a:r>
              <a:rPr lang="en-US" sz="2000" b="1" spc="310" dirty="0">
                <a:solidFill>
                  <a:schemeClr val="bg1"/>
                </a:solidFill>
                <a:latin typeface="Avenir Next Demi Bold" panose="020B0503020202020204" pitchFamily="34" charset="0"/>
              </a:rPr>
              <a:t>Transforming Ukrainian Walnut to better quality products </a:t>
            </a:r>
          </a:p>
        </p:txBody>
      </p:sp>
      <p:pic>
        <p:nvPicPr>
          <p:cNvPr id="3074" name="Picture 2" descr="Premium Vector | Check Mark Symbol">
            <a:extLst>
              <a:ext uri="{FF2B5EF4-FFF2-40B4-BE49-F238E27FC236}">
                <a16:creationId xmlns:a16="http://schemas.microsoft.com/office/drawing/2014/main" id="{BDCB32D5-D8D8-FF51-EBE4-9EA2115D14E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976" t="12504" r="11672" b="12881"/>
          <a:stretch/>
        </p:blipFill>
        <p:spPr bwMode="auto">
          <a:xfrm>
            <a:off x="12141867" y="7174189"/>
            <a:ext cx="724362" cy="707886"/>
          </a:xfrm>
          <a:prstGeom prst="ellipse">
            <a:avLst/>
          </a:prstGeom>
          <a:noFill/>
          <a:extLst>
            <a:ext uri="{909E8E84-426E-40DD-AFC4-6F175D3DCCD1}">
              <a14:hiddenFill xmlns:a14="http://schemas.microsoft.com/office/drawing/2010/main">
                <a:solidFill>
                  <a:srgbClr val="FFFFFF"/>
                </a:solidFill>
              </a14:hiddenFill>
            </a:ext>
          </a:extLst>
        </p:spPr>
      </p:pic>
      <p:sp>
        <p:nvSpPr>
          <p:cNvPr id="28" name="Presenter">
            <a:extLst>
              <a:ext uri="{FF2B5EF4-FFF2-40B4-BE49-F238E27FC236}">
                <a16:creationId xmlns:a16="http://schemas.microsoft.com/office/drawing/2014/main" id="{AEB8B1F1-4F9D-8B50-4CDF-06DE9B25274B}"/>
              </a:ext>
            </a:extLst>
          </p:cNvPr>
          <p:cNvSpPr txBox="1"/>
          <p:nvPr/>
        </p:nvSpPr>
        <p:spPr>
          <a:xfrm>
            <a:off x="3801439" y="1800329"/>
            <a:ext cx="8610820" cy="461665"/>
          </a:xfrm>
          <a:prstGeom prst="rect">
            <a:avLst/>
          </a:prstGeom>
          <a:noFill/>
          <a:effectLst>
            <a:outerShdw blurRad="50800" dist="38100" dir="2700000" algn="tl" rotWithShape="0">
              <a:prstClr val="black">
                <a:alpha val="40000"/>
              </a:prstClr>
            </a:outerShdw>
            <a:softEdge rad="65707"/>
          </a:effectLst>
        </p:spPr>
        <p:txBody>
          <a:bodyPr wrap="square" rtlCol="0">
            <a:spAutoFit/>
          </a:bodyPr>
          <a:lstStyle/>
          <a:p>
            <a:r>
              <a:rPr lang="en-US" sz="2400" spc="310" dirty="0">
                <a:solidFill>
                  <a:srgbClr val="FFC002"/>
                </a:solidFill>
                <a:latin typeface="Avenir Next Medium" panose="020B0503020202020204" pitchFamily="34" charset="0"/>
              </a:rPr>
              <a:t>Republic of Moldova´s Current</a:t>
            </a:r>
          </a:p>
        </p:txBody>
      </p:sp>
      <p:pic>
        <p:nvPicPr>
          <p:cNvPr id="37" name="Picture 2" descr="Premium Vector | Check Mark Symbol">
            <a:extLst>
              <a:ext uri="{FF2B5EF4-FFF2-40B4-BE49-F238E27FC236}">
                <a16:creationId xmlns:a16="http://schemas.microsoft.com/office/drawing/2014/main" id="{699A9570-1E3A-5AC7-AE63-FD67D72425C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976" t="12504" r="11672" b="12881"/>
          <a:stretch/>
        </p:blipFill>
        <p:spPr bwMode="auto">
          <a:xfrm>
            <a:off x="12170651" y="8328874"/>
            <a:ext cx="724362" cy="707886"/>
          </a:xfrm>
          <a:prstGeom prst="ellipse">
            <a:avLst/>
          </a:prstGeom>
          <a:noFill/>
          <a:extLst>
            <a:ext uri="{909E8E84-426E-40DD-AFC4-6F175D3DCCD1}">
              <a14:hiddenFill xmlns:a14="http://schemas.microsoft.com/office/drawing/2010/main">
                <a:solidFill>
                  <a:srgbClr val="FFFFFF"/>
                </a:solidFill>
              </a14:hiddenFill>
            </a:ext>
          </a:extLst>
        </p:spPr>
      </p:pic>
      <p:sp>
        <p:nvSpPr>
          <p:cNvPr id="42" name="Rounded Rectangle 41">
            <a:extLst>
              <a:ext uri="{FF2B5EF4-FFF2-40B4-BE49-F238E27FC236}">
                <a16:creationId xmlns:a16="http://schemas.microsoft.com/office/drawing/2014/main" id="{3CB71DAE-C5B1-7D53-B2B6-5B7EA64551D6}"/>
              </a:ext>
            </a:extLst>
          </p:cNvPr>
          <p:cNvSpPr/>
          <p:nvPr/>
        </p:nvSpPr>
        <p:spPr>
          <a:xfrm>
            <a:off x="18735460" y="6109555"/>
            <a:ext cx="2362247" cy="794544"/>
          </a:xfrm>
          <a:prstGeom prst="roundRect">
            <a:avLst/>
          </a:prstGeom>
          <a:solidFill>
            <a:srgbClr val="5F733F"/>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FFFFFF"/>
                </a:solidFill>
                <a:effectLst/>
                <a:uFillTx/>
                <a:latin typeface="Graphik Light"/>
                <a:ea typeface="Graphik Light"/>
                <a:cs typeface="Graphik Light"/>
                <a:sym typeface="Graphik Light"/>
              </a:rPr>
              <a:t>Dependent on recovery in Ukraine</a:t>
            </a:r>
          </a:p>
        </p:txBody>
      </p:sp>
      <p:cxnSp>
        <p:nvCxnSpPr>
          <p:cNvPr id="44" name="Straight Connector 43">
            <a:extLst>
              <a:ext uri="{FF2B5EF4-FFF2-40B4-BE49-F238E27FC236}">
                <a16:creationId xmlns:a16="http://schemas.microsoft.com/office/drawing/2014/main" id="{88811964-6A91-4C41-4D8B-1B1AB7DD743B}"/>
              </a:ext>
            </a:extLst>
          </p:cNvPr>
          <p:cNvCxnSpPr>
            <a:cxnSpLocks/>
          </p:cNvCxnSpPr>
          <p:nvPr/>
        </p:nvCxnSpPr>
        <p:spPr>
          <a:xfrm flipH="1" flipV="1">
            <a:off x="11930646" y="4206586"/>
            <a:ext cx="6393381" cy="1836651"/>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id="{88E4AA14-8CE5-E05B-1FD5-A4926D7E79EF}"/>
              </a:ext>
            </a:extLst>
          </p:cNvPr>
          <p:cNvCxnSpPr>
            <a:cxnSpLocks/>
          </p:cNvCxnSpPr>
          <p:nvPr/>
        </p:nvCxnSpPr>
        <p:spPr>
          <a:xfrm flipH="1" flipV="1">
            <a:off x="11921339" y="5133109"/>
            <a:ext cx="6326880" cy="1178159"/>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48" name="Straight Connector 47">
            <a:extLst>
              <a:ext uri="{FF2B5EF4-FFF2-40B4-BE49-F238E27FC236}">
                <a16:creationId xmlns:a16="http://schemas.microsoft.com/office/drawing/2014/main" id="{5F25652D-9D61-129C-24B7-84950E280DA2}"/>
              </a:ext>
            </a:extLst>
          </p:cNvPr>
          <p:cNvCxnSpPr>
            <a:cxnSpLocks/>
          </p:cNvCxnSpPr>
          <p:nvPr/>
        </p:nvCxnSpPr>
        <p:spPr>
          <a:xfrm flipH="1" flipV="1">
            <a:off x="11930646" y="6311268"/>
            <a:ext cx="6373261" cy="471896"/>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DC7230ED-A6A1-DD5C-5B2B-3AE1A4F2A1AA}"/>
              </a:ext>
            </a:extLst>
          </p:cNvPr>
          <p:cNvCxnSpPr>
            <a:cxnSpLocks/>
          </p:cNvCxnSpPr>
          <p:nvPr/>
        </p:nvCxnSpPr>
        <p:spPr>
          <a:xfrm flipH="1">
            <a:off x="11930646" y="6945754"/>
            <a:ext cx="6317573" cy="2915493"/>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0274" name="Presenter">
            <a:extLst>
              <a:ext uri="{FF2B5EF4-FFF2-40B4-BE49-F238E27FC236}">
                <a16:creationId xmlns:a16="http://schemas.microsoft.com/office/drawing/2014/main" id="{AF730A26-34F3-9A66-C9D8-E6721423AF19}"/>
              </a:ext>
            </a:extLst>
          </p:cNvPr>
          <p:cNvSpPr txBox="1"/>
          <p:nvPr/>
        </p:nvSpPr>
        <p:spPr>
          <a:xfrm>
            <a:off x="13326141" y="2702945"/>
            <a:ext cx="6593137" cy="1077218"/>
          </a:xfrm>
          <a:prstGeom prst="rect">
            <a:avLst/>
          </a:prstGeom>
          <a:noFill/>
          <a:effectLst>
            <a:outerShdw blurRad="50800" dist="38100" dir="2700000" algn="tl" rotWithShape="0">
              <a:prstClr val="black">
                <a:alpha val="40000"/>
              </a:prstClr>
            </a:outerShdw>
            <a:softEdge rad="65707"/>
          </a:effectLst>
        </p:spPr>
        <p:txBody>
          <a:bodyPr wrap="square" rtlCol="0">
            <a:spAutoFit/>
          </a:bodyPr>
          <a:lstStyle/>
          <a:p>
            <a:r>
              <a:rPr lang="en-US" sz="3200" spc="310" dirty="0">
                <a:solidFill>
                  <a:srgbClr val="FFC002"/>
                </a:solidFill>
                <a:latin typeface="Avenir Next Medium" panose="020B0503020202020204" pitchFamily="34" charset="0"/>
              </a:rPr>
              <a:t>is this a sustainable and growth oriented model ?</a:t>
            </a:r>
          </a:p>
        </p:txBody>
      </p:sp>
      <p:sp>
        <p:nvSpPr>
          <p:cNvPr id="10284" name="Rounded Rectangle 10283">
            <a:extLst>
              <a:ext uri="{FF2B5EF4-FFF2-40B4-BE49-F238E27FC236}">
                <a16:creationId xmlns:a16="http://schemas.microsoft.com/office/drawing/2014/main" id="{F25098BC-0E6C-EDF2-07EE-8C6742BD09DB}"/>
              </a:ext>
            </a:extLst>
          </p:cNvPr>
          <p:cNvSpPr/>
          <p:nvPr/>
        </p:nvSpPr>
        <p:spPr>
          <a:xfrm>
            <a:off x="3660570" y="3317268"/>
            <a:ext cx="7838523" cy="7387811"/>
          </a:xfrm>
          <a:prstGeom prst="roundRect">
            <a:avLst>
              <a:gd name="adj" fmla="val 1242"/>
            </a:avLst>
          </a:prstGeom>
          <a:noFill/>
          <a:ln w="381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10287" name="Picture 2" descr="Flag of California - Wikipedia">
            <a:extLst>
              <a:ext uri="{FF2B5EF4-FFF2-40B4-BE49-F238E27FC236}">
                <a16:creationId xmlns:a16="http://schemas.microsoft.com/office/drawing/2014/main" id="{3A6A9E3C-E3D2-D797-019D-DBEBBBF87A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70849" y="4184208"/>
            <a:ext cx="2306970" cy="153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770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0284"/>
                                        </p:tgtEl>
                                        <p:attrNameLst>
                                          <p:attrName>style.visibility</p:attrName>
                                        </p:attrNameLst>
                                      </p:cBhvr>
                                      <p:to>
                                        <p:strVal val="visible"/>
                                      </p:to>
                                    </p:set>
                                    <p:animEffect transition="in" filter="wheel(1)">
                                      <p:cBhvr>
                                        <p:cTn id="13" dur="2500"/>
                                        <p:tgtEl>
                                          <p:spTgt spid="10284"/>
                                        </p:tgtEl>
                                      </p:cBhvr>
                                    </p:animEffect>
                                  </p:childTnLst>
                                </p:cTn>
                              </p:par>
                            </p:childTnLst>
                          </p:cTn>
                        </p:par>
                        <p:par>
                          <p:cTn id="14" fill="hold">
                            <p:stCondLst>
                              <p:cond delay="2500"/>
                            </p:stCondLst>
                            <p:childTnLst>
                              <p:par>
                                <p:cTn id="15" presetID="10" presetClass="entr" presetSubtype="0" fill="hold" grpId="0" nodeType="after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500"/>
                            </p:stCondLst>
                            <p:childTnLst>
                              <p:par>
                                <p:cTn id="44" presetID="10" presetClass="entr" presetSubtype="0" fill="hold" grpId="0" nodeType="afterEffect">
                                  <p:stCondLst>
                                    <p:cond delay="2000"/>
                                  </p:stCondLst>
                                  <p:childTnLst>
                                    <p:set>
                                      <p:cBhvr>
                                        <p:cTn id="45" dur="1" fill="hold">
                                          <p:stCondLst>
                                            <p:cond delay="0"/>
                                          </p:stCondLst>
                                        </p:cTn>
                                        <p:tgtEl>
                                          <p:spTgt spid="10274"/>
                                        </p:tgtEl>
                                        <p:attrNameLst>
                                          <p:attrName>style.visibility</p:attrName>
                                        </p:attrNameLst>
                                      </p:cBhvr>
                                      <p:to>
                                        <p:strVal val="visible"/>
                                      </p:to>
                                    </p:set>
                                    <p:animEffect transition="in" filter="fade">
                                      <p:cBhvr>
                                        <p:cTn id="46" dur="500"/>
                                        <p:tgtEl>
                                          <p:spTgt spid="1027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74"/>
                                        </p:tgtEl>
                                        <p:attrNameLst>
                                          <p:attrName>style.visibility</p:attrName>
                                        </p:attrNameLst>
                                      </p:cBhvr>
                                      <p:to>
                                        <p:strVal val="visible"/>
                                      </p:to>
                                    </p:set>
                                    <p:animEffect transition="in" filter="fade">
                                      <p:cBhvr>
                                        <p:cTn id="51" dur="500"/>
                                        <p:tgtEl>
                                          <p:spTgt spid="3074"/>
                                        </p:tgtEl>
                                      </p:cBhvr>
                                    </p:animEffect>
                                  </p:childTnLst>
                                </p:cTn>
                              </p:par>
                              <p:par>
                                <p:cTn id="52" presetID="10" presetClass="entr" presetSubtype="0" fill="hold" nodeType="withEffect">
                                  <p:stCondLst>
                                    <p:cond delay="50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left)">
                                      <p:cBhvr>
                                        <p:cTn id="61" dur="1000"/>
                                        <p:tgtEl>
                                          <p:spTgt spid="44"/>
                                        </p:tgtEl>
                                      </p:cBhvr>
                                    </p:animEffect>
                                  </p:childTnLst>
                                </p:cTn>
                              </p:par>
                              <p:par>
                                <p:cTn id="62" presetID="22" presetClass="entr" presetSubtype="8" fill="hold" nodeType="withEffect">
                                  <p:stCondLst>
                                    <p:cond delay="200"/>
                                  </p:stCondLst>
                                  <p:childTnLst>
                                    <p:set>
                                      <p:cBhvr>
                                        <p:cTn id="63" dur="1" fill="hold">
                                          <p:stCondLst>
                                            <p:cond delay="0"/>
                                          </p:stCondLst>
                                        </p:cTn>
                                        <p:tgtEl>
                                          <p:spTgt spid="45"/>
                                        </p:tgtEl>
                                        <p:attrNameLst>
                                          <p:attrName>style.visibility</p:attrName>
                                        </p:attrNameLst>
                                      </p:cBhvr>
                                      <p:to>
                                        <p:strVal val="visible"/>
                                      </p:to>
                                    </p:set>
                                    <p:animEffect transition="in" filter="wipe(left)">
                                      <p:cBhvr>
                                        <p:cTn id="64" dur="1000"/>
                                        <p:tgtEl>
                                          <p:spTgt spid="45"/>
                                        </p:tgtEl>
                                      </p:cBhvr>
                                    </p:animEffect>
                                  </p:childTnLst>
                                </p:cTn>
                              </p:par>
                              <p:par>
                                <p:cTn id="65" presetID="22" presetClass="entr" presetSubtype="8" fill="hold" nodeType="withEffect">
                                  <p:stCondLst>
                                    <p:cond delay="400"/>
                                  </p:stCondLst>
                                  <p:childTnLst>
                                    <p:set>
                                      <p:cBhvr>
                                        <p:cTn id="66" dur="1" fill="hold">
                                          <p:stCondLst>
                                            <p:cond delay="0"/>
                                          </p:stCondLst>
                                        </p:cTn>
                                        <p:tgtEl>
                                          <p:spTgt spid="48"/>
                                        </p:tgtEl>
                                        <p:attrNameLst>
                                          <p:attrName>style.visibility</p:attrName>
                                        </p:attrNameLst>
                                      </p:cBhvr>
                                      <p:to>
                                        <p:strVal val="visible"/>
                                      </p:to>
                                    </p:set>
                                    <p:animEffect transition="in" filter="wipe(left)">
                                      <p:cBhvr>
                                        <p:cTn id="67" dur="1000"/>
                                        <p:tgtEl>
                                          <p:spTgt spid="48"/>
                                        </p:tgtEl>
                                      </p:cBhvr>
                                    </p:animEffect>
                                  </p:childTnLst>
                                </p:cTn>
                              </p:par>
                              <p:par>
                                <p:cTn id="68" presetID="22" presetClass="entr" presetSubtype="8" fill="hold" nodeType="withEffect">
                                  <p:stCondLst>
                                    <p:cond delay="600"/>
                                  </p:stCondLst>
                                  <p:childTnLst>
                                    <p:set>
                                      <p:cBhvr>
                                        <p:cTn id="69" dur="1" fill="hold">
                                          <p:stCondLst>
                                            <p:cond delay="0"/>
                                          </p:stCondLst>
                                        </p:cTn>
                                        <p:tgtEl>
                                          <p:spTgt spid="52"/>
                                        </p:tgtEl>
                                        <p:attrNameLst>
                                          <p:attrName>style.visibility</p:attrName>
                                        </p:attrNameLst>
                                      </p:cBhvr>
                                      <p:to>
                                        <p:strVal val="visible"/>
                                      </p:to>
                                    </p:set>
                                    <p:animEffect transition="in" filter="wipe(left)">
                                      <p:cBhvr>
                                        <p:cTn id="70"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3" grpId="0"/>
      <p:bldP spid="24" grpId="0"/>
      <p:bldP spid="25" grpId="0"/>
      <p:bldP spid="28" grpId="0"/>
      <p:bldP spid="42" grpId="0" animBg="1"/>
      <p:bldP spid="10274" grpId="0"/>
      <p:bldP spid="102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837B-A3C9-3827-6C1F-6EB34592B7B5}"/>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45E8B55A-D36F-47CD-B02A-770E396EF0A4}"/>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20"/>
            <a:ext cx="24384000" cy="13778561"/>
          </a:xfrm>
          <a:prstGeom prst="rect">
            <a:avLst/>
          </a:prstGeom>
        </p:spPr>
      </p:pic>
      <p:sp>
        <p:nvSpPr>
          <p:cNvPr id="30" name="Rectangle 29">
            <a:extLst>
              <a:ext uri="{FF2B5EF4-FFF2-40B4-BE49-F238E27FC236}">
                <a16:creationId xmlns:a16="http://schemas.microsoft.com/office/drawing/2014/main" id="{BFA12371-46E3-0E47-8343-2AF2B1DBA24D}"/>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1A1FFA28-17FE-18E5-7921-A01B0D71CBAD}"/>
              </a:ext>
            </a:extLst>
          </p:cNvPr>
          <p:cNvCxnSpPr>
            <a:cxnSpLocks/>
          </p:cNvCxnSpPr>
          <p:nvPr/>
        </p:nvCxnSpPr>
        <p:spPr>
          <a:xfrm>
            <a:off x="4403062" y="1189276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49F8DEDB-7FC7-FEC7-33BC-48DE29CF8D2C}"/>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7EB506DC-03F5-F520-0C23-1700FFB9BF5F}"/>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EEF4E9EB-3561-E9D8-86F8-5FB5A03F1F81}"/>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04DBE49C-8E12-6FEC-FAD1-D0D1E5E19D30}"/>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82B6577D-E834-E017-2BC1-9C4599C22747}"/>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A1E27FA9-6F81-1855-8397-0046F749093B}"/>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BDF01232-1CF1-2125-7B20-74F4E70BF17C}"/>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pic>
        <p:nvPicPr>
          <p:cNvPr id="3" name="Picture 2" descr="Flag of Chile | History, Design, Colors | Britannica">
            <a:extLst>
              <a:ext uri="{FF2B5EF4-FFF2-40B4-BE49-F238E27FC236}">
                <a16:creationId xmlns:a16="http://schemas.microsoft.com/office/drawing/2014/main" id="{0C2C6C25-A5E8-333F-BE11-7F784898F0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22424" y="-547560"/>
            <a:ext cx="2180454" cy="145272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7179" descr="A graph of growth in chile&#10;&#10;AI-generated content may be incorrect.">
            <a:extLst>
              <a:ext uri="{FF2B5EF4-FFF2-40B4-BE49-F238E27FC236}">
                <a16:creationId xmlns:a16="http://schemas.microsoft.com/office/drawing/2014/main" id="{400D6167-D7AF-C814-8B19-93DE72B4B781}"/>
              </a:ext>
            </a:extLst>
          </p:cNvPr>
          <p:cNvPicPr>
            <a:picLocks noChangeAspect="1"/>
          </p:cNvPicPr>
          <p:nvPr/>
        </p:nvPicPr>
        <p:blipFill>
          <a:blip r:embed="rId6">
            <a:extLst>
              <a:ext uri="{28A0092B-C50C-407E-A947-70E740481C1C}">
                <a14:useLocalDpi xmlns:a14="http://schemas.microsoft.com/office/drawing/2010/main" val="0"/>
              </a:ext>
            </a:extLst>
          </a:blip>
          <a:srcRect b="11393"/>
          <a:stretch/>
        </p:blipFill>
        <p:spPr>
          <a:xfrm>
            <a:off x="28499281" y="1327433"/>
            <a:ext cx="17230109" cy="6501064"/>
          </a:xfrm>
          <a:prstGeom prst="rect">
            <a:avLst/>
          </a:prstGeom>
        </p:spPr>
      </p:pic>
      <p:graphicFrame>
        <p:nvGraphicFramePr>
          <p:cNvPr id="31" name="Table 30">
            <a:extLst>
              <a:ext uri="{FF2B5EF4-FFF2-40B4-BE49-F238E27FC236}">
                <a16:creationId xmlns:a16="http://schemas.microsoft.com/office/drawing/2014/main" id="{343133C3-FDA2-D0D7-6834-DFB4471E7A4F}"/>
              </a:ext>
            </a:extLst>
          </p:cNvPr>
          <p:cNvGraphicFramePr>
            <a:graphicFrameLocks noGrp="1"/>
          </p:cNvGraphicFramePr>
          <p:nvPr>
            <p:extLst>
              <p:ext uri="{D42A27DB-BD31-4B8C-83A1-F6EECF244321}">
                <p14:modId xmlns:p14="http://schemas.microsoft.com/office/powerpoint/2010/main" val="1710904069"/>
              </p:ext>
            </p:extLst>
          </p:nvPr>
        </p:nvGraphicFramePr>
        <p:xfrm>
          <a:off x="27927124" y="5511168"/>
          <a:ext cx="15531225" cy="501412"/>
        </p:xfrm>
        <a:graphic>
          <a:graphicData uri="http://schemas.openxmlformats.org/drawingml/2006/table">
            <a:tbl>
              <a:tblPr>
                <a:tableStyleId>{5940675A-B579-460E-94D1-54222C63F5DA}</a:tableStyleId>
              </a:tblPr>
              <a:tblGrid>
                <a:gridCol w="2133209">
                  <a:extLst>
                    <a:ext uri="{9D8B030D-6E8A-4147-A177-3AD203B41FA5}">
                      <a16:colId xmlns:a16="http://schemas.microsoft.com/office/drawing/2014/main" val="2564117998"/>
                    </a:ext>
                  </a:extLst>
                </a:gridCol>
                <a:gridCol w="837376">
                  <a:extLst>
                    <a:ext uri="{9D8B030D-6E8A-4147-A177-3AD203B41FA5}">
                      <a16:colId xmlns:a16="http://schemas.microsoft.com/office/drawing/2014/main" val="2548845611"/>
                    </a:ext>
                  </a:extLst>
                </a:gridCol>
                <a:gridCol w="837376">
                  <a:extLst>
                    <a:ext uri="{9D8B030D-6E8A-4147-A177-3AD203B41FA5}">
                      <a16:colId xmlns:a16="http://schemas.microsoft.com/office/drawing/2014/main" val="4112789432"/>
                    </a:ext>
                  </a:extLst>
                </a:gridCol>
                <a:gridCol w="837376">
                  <a:extLst>
                    <a:ext uri="{9D8B030D-6E8A-4147-A177-3AD203B41FA5}">
                      <a16:colId xmlns:a16="http://schemas.microsoft.com/office/drawing/2014/main" val="560511807"/>
                    </a:ext>
                  </a:extLst>
                </a:gridCol>
                <a:gridCol w="837376">
                  <a:extLst>
                    <a:ext uri="{9D8B030D-6E8A-4147-A177-3AD203B41FA5}">
                      <a16:colId xmlns:a16="http://schemas.microsoft.com/office/drawing/2014/main" val="1652216274"/>
                    </a:ext>
                  </a:extLst>
                </a:gridCol>
                <a:gridCol w="837376">
                  <a:extLst>
                    <a:ext uri="{9D8B030D-6E8A-4147-A177-3AD203B41FA5}">
                      <a16:colId xmlns:a16="http://schemas.microsoft.com/office/drawing/2014/main" val="1813111352"/>
                    </a:ext>
                  </a:extLst>
                </a:gridCol>
                <a:gridCol w="837376">
                  <a:extLst>
                    <a:ext uri="{9D8B030D-6E8A-4147-A177-3AD203B41FA5}">
                      <a16:colId xmlns:a16="http://schemas.microsoft.com/office/drawing/2014/main" val="783191426"/>
                    </a:ext>
                  </a:extLst>
                </a:gridCol>
                <a:gridCol w="837376">
                  <a:extLst>
                    <a:ext uri="{9D8B030D-6E8A-4147-A177-3AD203B41FA5}">
                      <a16:colId xmlns:a16="http://schemas.microsoft.com/office/drawing/2014/main" val="4176902674"/>
                    </a:ext>
                  </a:extLst>
                </a:gridCol>
                <a:gridCol w="837376">
                  <a:extLst>
                    <a:ext uri="{9D8B030D-6E8A-4147-A177-3AD203B41FA5}">
                      <a16:colId xmlns:a16="http://schemas.microsoft.com/office/drawing/2014/main" val="2318831453"/>
                    </a:ext>
                  </a:extLst>
                </a:gridCol>
                <a:gridCol w="837376">
                  <a:extLst>
                    <a:ext uri="{9D8B030D-6E8A-4147-A177-3AD203B41FA5}">
                      <a16:colId xmlns:a16="http://schemas.microsoft.com/office/drawing/2014/main" val="827594505"/>
                    </a:ext>
                  </a:extLst>
                </a:gridCol>
                <a:gridCol w="837376">
                  <a:extLst>
                    <a:ext uri="{9D8B030D-6E8A-4147-A177-3AD203B41FA5}">
                      <a16:colId xmlns:a16="http://schemas.microsoft.com/office/drawing/2014/main" val="328051899"/>
                    </a:ext>
                  </a:extLst>
                </a:gridCol>
                <a:gridCol w="837376">
                  <a:extLst>
                    <a:ext uri="{9D8B030D-6E8A-4147-A177-3AD203B41FA5}">
                      <a16:colId xmlns:a16="http://schemas.microsoft.com/office/drawing/2014/main" val="72101796"/>
                    </a:ext>
                  </a:extLst>
                </a:gridCol>
                <a:gridCol w="837376">
                  <a:extLst>
                    <a:ext uri="{9D8B030D-6E8A-4147-A177-3AD203B41FA5}">
                      <a16:colId xmlns:a16="http://schemas.microsoft.com/office/drawing/2014/main" val="3459792731"/>
                    </a:ext>
                  </a:extLst>
                </a:gridCol>
                <a:gridCol w="837376">
                  <a:extLst>
                    <a:ext uri="{9D8B030D-6E8A-4147-A177-3AD203B41FA5}">
                      <a16:colId xmlns:a16="http://schemas.microsoft.com/office/drawing/2014/main" val="3370713038"/>
                    </a:ext>
                  </a:extLst>
                </a:gridCol>
                <a:gridCol w="837376">
                  <a:extLst>
                    <a:ext uri="{9D8B030D-6E8A-4147-A177-3AD203B41FA5}">
                      <a16:colId xmlns:a16="http://schemas.microsoft.com/office/drawing/2014/main" val="3533184545"/>
                    </a:ext>
                  </a:extLst>
                </a:gridCol>
                <a:gridCol w="837376">
                  <a:extLst>
                    <a:ext uri="{9D8B030D-6E8A-4147-A177-3AD203B41FA5}">
                      <a16:colId xmlns:a16="http://schemas.microsoft.com/office/drawing/2014/main" val="2858446165"/>
                    </a:ext>
                  </a:extLst>
                </a:gridCol>
                <a:gridCol w="837376">
                  <a:extLst>
                    <a:ext uri="{9D8B030D-6E8A-4147-A177-3AD203B41FA5}">
                      <a16:colId xmlns:a16="http://schemas.microsoft.com/office/drawing/2014/main" val="1588834977"/>
                    </a:ext>
                  </a:extLst>
                </a:gridCol>
              </a:tblGrid>
              <a:tr h="146473">
                <a:tc>
                  <a:txBody>
                    <a:bodyPr/>
                    <a:lstStyle/>
                    <a:p>
                      <a:pPr algn="r" fontAlgn="b"/>
                      <a:r>
                        <a:rPr lang="en-US" sz="1600" b="0" i="0" u="none" strike="noStrike">
                          <a:solidFill>
                            <a:schemeClr val="bg1"/>
                          </a:solidFill>
                          <a:effectLst/>
                          <a:latin typeface="Avenir Next Medium" panose="020B0503020202020204" pitchFamily="34" charset="0"/>
                        </a:rPr>
                        <a:t>Year</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2009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2014</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2019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2021</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2023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36643"/>
                  </a:ext>
                </a:extLst>
              </a:tr>
              <a:tr h="146473">
                <a:tc>
                  <a:txBody>
                    <a:bodyPr/>
                    <a:lstStyle/>
                    <a:p>
                      <a:pPr algn="r" fontAlgn="b"/>
                      <a:r>
                        <a:rPr lang="en-US" sz="1600" b="0" i="0" u="none" strike="noStrike">
                          <a:solidFill>
                            <a:schemeClr val="bg1"/>
                          </a:solidFill>
                          <a:effectLst/>
                          <a:latin typeface="Avenir Next Medium" panose="020B0503020202020204" pitchFamily="34" charset="0"/>
                        </a:rPr>
                        <a:t>Productio</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13,742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9,829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11,583</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14,016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9,062</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12,688</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13,115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11,036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13,825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18,520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18,247</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17,706</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14,669</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19,125</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19,120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r" fontAlgn="b"/>
                      <a:r>
                        <a:rPr lang="en-US" sz="1600" b="0" i="0" u="none" strike="noStrike">
                          <a:solidFill>
                            <a:schemeClr val="bg1"/>
                          </a:solidFill>
                          <a:effectLst/>
                          <a:latin typeface="Avenir Next Medium" panose="020B0503020202020204" pitchFamily="34" charset="0"/>
                        </a:rPr>
                        <a:t>20,590</a:t>
                      </a:r>
                    </a:p>
                  </a:txBody>
                  <a:tcPr marL="6866" marR="6866" marT="6866"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6422188"/>
                  </a:ext>
                </a:extLst>
              </a:tr>
            </a:tbl>
          </a:graphicData>
        </a:graphic>
      </p:graphicFrame>
      <p:sp>
        <p:nvSpPr>
          <p:cNvPr id="17" name="Presenter">
            <a:extLst>
              <a:ext uri="{FF2B5EF4-FFF2-40B4-BE49-F238E27FC236}">
                <a16:creationId xmlns:a16="http://schemas.microsoft.com/office/drawing/2014/main" id="{204997A7-0002-71F7-25B1-B9F79FE519EC}"/>
              </a:ext>
            </a:extLst>
          </p:cNvPr>
          <p:cNvSpPr txBox="1"/>
          <p:nvPr/>
        </p:nvSpPr>
        <p:spPr>
          <a:xfrm>
            <a:off x="4181343" y="1405972"/>
            <a:ext cx="8610820" cy="461665"/>
          </a:xfrm>
          <a:prstGeom prst="rect">
            <a:avLst/>
          </a:prstGeom>
          <a:noFill/>
          <a:effectLst>
            <a:outerShdw blurRad="50800" dist="38100" dir="2700000" algn="tl" rotWithShape="0">
              <a:prstClr val="black">
                <a:alpha val="40000"/>
              </a:prstClr>
            </a:outerShdw>
            <a:softEdge rad="65707"/>
          </a:effectLst>
        </p:spPr>
        <p:txBody>
          <a:bodyPr wrap="square" rtlCol="0">
            <a:spAutoFit/>
          </a:bodyPr>
          <a:lstStyle/>
          <a:p>
            <a:r>
              <a:rPr lang="en-US" sz="2400" spc="310" dirty="0">
                <a:solidFill>
                  <a:srgbClr val="FFC002"/>
                </a:solidFill>
                <a:latin typeface="Avenir Next Medium" panose="020B0503020202020204" pitchFamily="34" charset="0"/>
              </a:rPr>
              <a:t>International Trade Model in Walnuts</a:t>
            </a:r>
          </a:p>
        </p:txBody>
      </p:sp>
      <p:pic>
        <p:nvPicPr>
          <p:cNvPr id="10287" name="Picture 2" descr="Flag of California - Wikipedia">
            <a:extLst>
              <a:ext uri="{FF2B5EF4-FFF2-40B4-BE49-F238E27FC236}">
                <a16:creationId xmlns:a16="http://schemas.microsoft.com/office/drawing/2014/main" id="{82F381EE-EA2C-3E12-F2C2-7F9DA05A80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9069" y="3384108"/>
            <a:ext cx="2306970" cy="15379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0E8D53B0-3CB1-E9A1-A276-443F7C321F33}"/>
              </a:ext>
            </a:extLst>
          </p:cNvPr>
          <p:cNvGraphicFramePr>
            <a:graphicFrameLocks noGrp="1"/>
          </p:cNvGraphicFramePr>
          <p:nvPr>
            <p:extLst>
              <p:ext uri="{D42A27DB-BD31-4B8C-83A1-F6EECF244321}">
                <p14:modId xmlns:p14="http://schemas.microsoft.com/office/powerpoint/2010/main" val="119296842"/>
              </p:ext>
            </p:extLst>
          </p:nvPr>
        </p:nvGraphicFramePr>
        <p:xfrm>
          <a:off x="5715001" y="2338985"/>
          <a:ext cx="17061180" cy="942975"/>
        </p:xfrm>
        <a:graphic>
          <a:graphicData uri="http://schemas.openxmlformats.org/drawingml/2006/table">
            <a:tbl>
              <a:tblPr>
                <a:tableStyleId>{5940675A-B579-460E-94D1-54222C63F5DA}</a:tableStyleId>
              </a:tblPr>
              <a:tblGrid>
                <a:gridCol w="2486402">
                  <a:extLst>
                    <a:ext uri="{9D8B030D-6E8A-4147-A177-3AD203B41FA5}">
                      <a16:colId xmlns:a16="http://schemas.microsoft.com/office/drawing/2014/main" val="3444707677"/>
                    </a:ext>
                  </a:extLst>
                </a:gridCol>
                <a:gridCol w="1482626">
                  <a:extLst>
                    <a:ext uri="{9D8B030D-6E8A-4147-A177-3AD203B41FA5}">
                      <a16:colId xmlns:a16="http://schemas.microsoft.com/office/drawing/2014/main" val="416635433"/>
                    </a:ext>
                  </a:extLst>
                </a:gridCol>
                <a:gridCol w="1636519">
                  <a:extLst>
                    <a:ext uri="{9D8B030D-6E8A-4147-A177-3AD203B41FA5}">
                      <a16:colId xmlns:a16="http://schemas.microsoft.com/office/drawing/2014/main" val="4178746029"/>
                    </a:ext>
                  </a:extLst>
                </a:gridCol>
                <a:gridCol w="1636519">
                  <a:extLst>
                    <a:ext uri="{9D8B030D-6E8A-4147-A177-3AD203B41FA5}">
                      <a16:colId xmlns:a16="http://schemas.microsoft.com/office/drawing/2014/main" val="3912380292"/>
                    </a:ext>
                  </a:extLst>
                </a:gridCol>
                <a:gridCol w="1636519">
                  <a:extLst>
                    <a:ext uri="{9D8B030D-6E8A-4147-A177-3AD203B41FA5}">
                      <a16:colId xmlns:a16="http://schemas.microsoft.com/office/drawing/2014/main" val="2379010070"/>
                    </a:ext>
                  </a:extLst>
                </a:gridCol>
                <a:gridCol w="1636519">
                  <a:extLst>
                    <a:ext uri="{9D8B030D-6E8A-4147-A177-3AD203B41FA5}">
                      <a16:colId xmlns:a16="http://schemas.microsoft.com/office/drawing/2014/main" val="1033989994"/>
                    </a:ext>
                  </a:extLst>
                </a:gridCol>
                <a:gridCol w="1636519">
                  <a:extLst>
                    <a:ext uri="{9D8B030D-6E8A-4147-A177-3AD203B41FA5}">
                      <a16:colId xmlns:a16="http://schemas.microsoft.com/office/drawing/2014/main" val="958334701"/>
                    </a:ext>
                  </a:extLst>
                </a:gridCol>
                <a:gridCol w="1636519">
                  <a:extLst>
                    <a:ext uri="{9D8B030D-6E8A-4147-A177-3AD203B41FA5}">
                      <a16:colId xmlns:a16="http://schemas.microsoft.com/office/drawing/2014/main" val="470217017"/>
                    </a:ext>
                  </a:extLst>
                </a:gridCol>
                <a:gridCol w="1636519">
                  <a:extLst>
                    <a:ext uri="{9D8B030D-6E8A-4147-A177-3AD203B41FA5}">
                      <a16:colId xmlns:a16="http://schemas.microsoft.com/office/drawing/2014/main" val="190288954"/>
                    </a:ext>
                  </a:extLst>
                </a:gridCol>
                <a:gridCol w="1636519">
                  <a:extLst>
                    <a:ext uri="{9D8B030D-6E8A-4147-A177-3AD203B41FA5}">
                      <a16:colId xmlns:a16="http://schemas.microsoft.com/office/drawing/2014/main" val="1425439562"/>
                    </a:ext>
                  </a:extLst>
                </a:gridCol>
              </a:tblGrid>
              <a:tr h="203200">
                <a:tc>
                  <a:txBody>
                    <a:bodyPr/>
                    <a:lstStyle/>
                    <a:p>
                      <a:pPr algn="l" fontAlgn="b"/>
                      <a:r>
                        <a:rPr lang="en-US" sz="2000" b="0" i="0" u="none" strike="noStrike">
                          <a:solidFill>
                            <a:srgbClr val="FFC002"/>
                          </a:solidFill>
                          <a:effectLst/>
                          <a:latin typeface="Avenir Next Medium" panose="020B0503020202020204" pitchFamily="34" charset="0"/>
                        </a:rPr>
                        <a:t>Exports</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2015</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2016</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2017</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2018</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2020</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2021</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2022</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2023</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445002"/>
                  </a:ext>
                </a:extLst>
              </a:tr>
              <a:tr h="203200">
                <a:tc>
                  <a:txBody>
                    <a:bodyPr/>
                    <a:lstStyle/>
                    <a:p>
                      <a:pPr algn="l" fontAlgn="b"/>
                      <a:r>
                        <a:rPr lang="en-US" sz="2000" b="0" i="0" u="none" strike="noStrike">
                          <a:solidFill>
                            <a:schemeClr val="bg1"/>
                          </a:solidFill>
                          <a:effectLst/>
                          <a:latin typeface="Avenir Next Medium" panose="020B0503020202020204" pitchFamily="34" charset="0"/>
                        </a:rPr>
                        <a:t>  Walnuts, in shell</a:t>
                      </a:r>
                    </a:p>
                  </a:txBody>
                  <a:tcPr marL="57150"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1,189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1,749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1,296</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1,027</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2,573</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674</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569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1,449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2,921</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40592345"/>
                  </a:ext>
                </a:extLst>
              </a:tr>
              <a:tr h="203200">
                <a:tc>
                  <a:txBody>
                    <a:bodyPr/>
                    <a:lstStyle/>
                    <a:p>
                      <a:pPr algn="l" fontAlgn="b"/>
                      <a:r>
                        <a:rPr lang="en-US" sz="2000" b="0" i="0" u="none" strike="noStrike">
                          <a:solidFill>
                            <a:schemeClr val="bg1"/>
                          </a:solidFill>
                          <a:effectLst/>
                          <a:latin typeface="Avenir Next Medium" panose="020B0503020202020204" pitchFamily="34" charset="0"/>
                        </a:rPr>
                        <a:t>  Walnuts, shelled</a:t>
                      </a:r>
                    </a:p>
                  </a:txBody>
                  <a:tcPr marL="57150"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13,793</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13,686</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13,564</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13,034</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15,836</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11,915</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8,403</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8,169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7,534</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17393451"/>
                  </a:ext>
                </a:extLst>
              </a:tr>
            </a:tbl>
          </a:graphicData>
        </a:graphic>
      </p:graphicFrame>
      <p:graphicFrame>
        <p:nvGraphicFramePr>
          <p:cNvPr id="8" name="Table 7">
            <a:extLst>
              <a:ext uri="{FF2B5EF4-FFF2-40B4-BE49-F238E27FC236}">
                <a16:creationId xmlns:a16="http://schemas.microsoft.com/office/drawing/2014/main" id="{5C032AD9-B353-A1FD-E094-1AAA8BA9E54C}"/>
              </a:ext>
            </a:extLst>
          </p:cNvPr>
          <p:cNvGraphicFramePr>
            <a:graphicFrameLocks noGrp="1"/>
          </p:cNvGraphicFramePr>
          <p:nvPr>
            <p:extLst>
              <p:ext uri="{D42A27DB-BD31-4B8C-83A1-F6EECF244321}">
                <p14:modId xmlns:p14="http://schemas.microsoft.com/office/powerpoint/2010/main" val="3025027344"/>
              </p:ext>
            </p:extLst>
          </p:nvPr>
        </p:nvGraphicFramePr>
        <p:xfrm>
          <a:off x="5715000" y="3614374"/>
          <a:ext cx="17061181" cy="942975"/>
        </p:xfrm>
        <a:graphic>
          <a:graphicData uri="http://schemas.openxmlformats.org/drawingml/2006/table">
            <a:tbl>
              <a:tblPr>
                <a:tableStyleId>{5940675A-B579-460E-94D1-54222C63F5DA}</a:tableStyleId>
              </a:tblPr>
              <a:tblGrid>
                <a:gridCol w="2486403">
                  <a:extLst>
                    <a:ext uri="{9D8B030D-6E8A-4147-A177-3AD203B41FA5}">
                      <a16:colId xmlns:a16="http://schemas.microsoft.com/office/drawing/2014/main" val="496582280"/>
                    </a:ext>
                  </a:extLst>
                </a:gridCol>
                <a:gridCol w="1482626">
                  <a:extLst>
                    <a:ext uri="{9D8B030D-6E8A-4147-A177-3AD203B41FA5}">
                      <a16:colId xmlns:a16="http://schemas.microsoft.com/office/drawing/2014/main" val="1921056775"/>
                    </a:ext>
                  </a:extLst>
                </a:gridCol>
                <a:gridCol w="1636519">
                  <a:extLst>
                    <a:ext uri="{9D8B030D-6E8A-4147-A177-3AD203B41FA5}">
                      <a16:colId xmlns:a16="http://schemas.microsoft.com/office/drawing/2014/main" val="717451418"/>
                    </a:ext>
                  </a:extLst>
                </a:gridCol>
                <a:gridCol w="1636519">
                  <a:extLst>
                    <a:ext uri="{9D8B030D-6E8A-4147-A177-3AD203B41FA5}">
                      <a16:colId xmlns:a16="http://schemas.microsoft.com/office/drawing/2014/main" val="4141405233"/>
                    </a:ext>
                  </a:extLst>
                </a:gridCol>
                <a:gridCol w="1636519">
                  <a:extLst>
                    <a:ext uri="{9D8B030D-6E8A-4147-A177-3AD203B41FA5}">
                      <a16:colId xmlns:a16="http://schemas.microsoft.com/office/drawing/2014/main" val="1251660152"/>
                    </a:ext>
                  </a:extLst>
                </a:gridCol>
                <a:gridCol w="1636519">
                  <a:extLst>
                    <a:ext uri="{9D8B030D-6E8A-4147-A177-3AD203B41FA5}">
                      <a16:colId xmlns:a16="http://schemas.microsoft.com/office/drawing/2014/main" val="2388136747"/>
                    </a:ext>
                  </a:extLst>
                </a:gridCol>
                <a:gridCol w="1636519">
                  <a:extLst>
                    <a:ext uri="{9D8B030D-6E8A-4147-A177-3AD203B41FA5}">
                      <a16:colId xmlns:a16="http://schemas.microsoft.com/office/drawing/2014/main" val="2473412739"/>
                    </a:ext>
                  </a:extLst>
                </a:gridCol>
                <a:gridCol w="1636519">
                  <a:extLst>
                    <a:ext uri="{9D8B030D-6E8A-4147-A177-3AD203B41FA5}">
                      <a16:colId xmlns:a16="http://schemas.microsoft.com/office/drawing/2014/main" val="2476701332"/>
                    </a:ext>
                  </a:extLst>
                </a:gridCol>
                <a:gridCol w="1636519">
                  <a:extLst>
                    <a:ext uri="{9D8B030D-6E8A-4147-A177-3AD203B41FA5}">
                      <a16:colId xmlns:a16="http://schemas.microsoft.com/office/drawing/2014/main" val="4017509424"/>
                    </a:ext>
                  </a:extLst>
                </a:gridCol>
                <a:gridCol w="1636519">
                  <a:extLst>
                    <a:ext uri="{9D8B030D-6E8A-4147-A177-3AD203B41FA5}">
                      <a16:colId xmlns:a16="http://schemas.microsoft.com/office/drawing/2014/main" val="2226843784"/>
                    </a:ext>
                  </a:extLst>
                </a:gridCol>
              </a:tblGrid>
              <a:tr h="203200">
                <a:tc>
                  <a:txBody>
                    <a:bodyPr/>
                    <a:lstStyle/>
                    <a:p>
                      <a:pPr algn="l" fontAlgn="b"/>
                      <a:r>
                        <a:rPr lang="en-US" sz="2000" b="0" i="0" u="none" strike="noStrike">
                          <a:solidFill>
                            <a:srgbClr val="FFC002"/>
                          </a:solidFill>
                          <a:effectLst/>
                          <a:latin typeface="Avenir Next Medium" panose="020B0503020202020204" pitchFamily="34" charset="0"/>
                        </a:rPr>
                        <a:t>Imports</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2015</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2016</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2017</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2018</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2020</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2021</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2022</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2023</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5046287"/>
                  </a:ext>
                </a:extLst>
              </a:tr>
              <a:tr h="203200">
                <a:tc>
                  <a:txBody>
                    <a:bodyPr/>
                    <a:lstStyle/>
                    <a:p>
                      <a:pPr algn="l" fontAlgn="b"/>
                      <a:r>
                        <a:rPr lang="en-US" sz="2000" b="0" i="0" u="none" strike="noStrike">
                          <a:solidFill>
                            <a:schemeClr val="bg1"/>
                          </a:solidFill>
                          <a:effectLst/>
                          <a:latin typeface="Avenir Next Medium" panose="020B0503020202020204" pitchFamily="34" charset="0"/>
                        </a:rPr>
                        <a:t>  Walnuts, in shell</a:t>
                      </a:r>
                    </a:p>
                  </a:txBody>
                  <a:tcPr marL="57150"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2,680</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3,115</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3,561</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3,907</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2,913</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2,501</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2,435</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2,479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1,520</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86372356"/>
                  </a:ext>
                </a:extLst>
              </a:tr>
              <a:tr h="203200">
                <a:tc>
                  <a:txBody>
                    <a:bodyPr/>
                    <a:lstStyle/>
                    <a:p>
                      <a:pPr algn="l" fontAlgn="b"/>
                      <a:r>
                        <a:rPr lang="en-US" sz="2000" b="0" i="0" u="none" strike="noStrike">
                          <a:solidFill>
                            <a:schemeClr val="bg1"/>
                          </a:solidFill>
                          <a:effectLst/>
                          <a:latin typeface="Avenir Next Medium" panose="020B0503020202020204" pitchFamily="34" charset="0"/>
                        </a:rPr>
                        <a:t>  Walnuts, shelled</a:t>
                      </a:r>
                    </a:p>
                  </a:txBody>
                  <a:tcPr marL="57150"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1,578</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1,239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1,390</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2,440</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3,453</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2,364</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3,521</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2,837</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1,936</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37789933"/>
                  </a:ext>
                </a:extLst>
              </a:tr>
            </a:tbl>
          </a:graphicData>
        </a:graphic>
      </p:graphicFrame>
      <p:graphicFrame>
        <p:nvGraphicFramePr>
          <p:cNvPr id="22" name="Table 21">
            <a:extLst>
              <a:ext uri="{FF2B5EF4-FFF2-40B4-BE49-F238E27FC236}">
                <a16:creationId xmlns:a16="http://schemas.microsoft.com/office/drawing/2014/main" id="{C27661BB-D230-C918-DE03-C127472FC463}"/>
              </a:ext>
            </a:extLst>
          </p:cNvPr>
          <p:cNvGraphicFramePr>
            <a:graphicFrameLocks noGrp="1"/>
          </p:cNvGraphicFramePr>
          <p:nvPr>
            <p:extLst>
              <p:ext uri="{D42A27DB-BD31-4B8C-83A1-F6EECF244321}">
                <p14:modId xmlns:p14="http://schemas.microsoft.com/office/powerpoint/2010/main" val="801757408"/>
              </p:ext>
            </p:extLst>
          </p:nvPr>
        </p:nvGraphicFramePr>
        <p:xfrm>
          <a:off x="5714999" y="4931772"/>
          <a:ext cx="17061181" cy="942975"/>
        </p:xfrm>
        <a:graphic>
          <a:graphicData uri="http://schemas.openxmlformats.org/drawingml/2006/table">
            <a:tbl>
              <a:tblPr>
                <a:tableStyleId>{5940675A-B579-460E-94D1-54222C63F5DA}</a:tableStyleId>
              </a:tblPr>
              <a:tblGrid>
                <a:gridCol w="2465064">
                  <a:extLst>
                    <a:ext uri="{9D8B030D-6E8A-4147-A177-3AD203B41FA5}">
                      <a16:colId xmlns:a16="http://schemas.microsoft.com/office/drawing/2014/main" val="478942774"/>
                    </a:ext>
                  </a:extLst>
                </a:gridCol>
                <a:gridCol w="1503965">
                  <a:extLst>
                    <a:ext uri="{9D8B030D-6E8A-4147-A177-3AD203B41FA5}">
                      <a16:colId xmlns:a16="http://schemas.microsoft.com/office/drawing/2014/main" val="2259248690"/>
                    </a:ext>
                  </a:extLst>
                </a:gridCol>
                <a:gridCol w="1636519">
                  <a:extLst>
                    <a:ext uri="{9D8B030D-6E8A-4147-A177-3AD203B41FA5}">
                      <a16:colId xmlns:a16="http://schemas.microsoft.com/office/drawing/2014/main" val="2665453545"/>
                    </a:ext>
                  </a:extLst>
                </a:gridCol>
                <a:gridCol w="1636519">
                  <a:extLst>
                    <a:ext uri="{9D8B030D-6E8A-4147-A177-3AD203B41FA5}">
                      <a16:colId xmlns:a16="http://schemas.microsoft.com/office/drawing/2014/main" val="3100025377"/>
                    </a:ext>
                  </a:extLst>
                </a:gridCol>
                <a:gridCol w="1636519">
                  <a:extLst>
                    <a:ext uri="{9D8B030D-6E8A-4147-A177-3AD203B41FA5}">
                      <a16:colId xmlns:a16="http://schemas.microsoft.com/office/drawing/2014/main" val="193447222"/>
                    </a:ext>
                  </a:extLst>
                </a:gridCol>
                <a:gridCol w="1636519">
                  <a:extLst>
                    <a:ext uri="{9D8B030D-6E8A-4147-A177-3AD203B41FA5}">
                      <a16:colId xmlns:a16="http://schemas.microsoft.com/office/drawing/2014/main" val="2707924863"/>
                    </a:ext>
                  </a:extLst>
                </a:gridCol>
                <a:gridCol w="1636519">
                  <a:extLst>
                    <a:ext uri="{9D8B030D-6E8A-4147-A177-3AD203B41FA5}">
                      <a16:colId xmlns:a16="http://schemas.microsoft.com/office/drawing/2014/main" val="957662057"/>
                    </a:ext>
                  </a:extLst>
                </a:gridCol>
                <a:gridCol w="1636519">
                  <a:extLst>
                    <a:ext uri="{9D8B030D-6E8A-4147-A177-3AD203B41FA5}">
                      <a16:colId xmlns:a16="http://schemas.microsoft.com/office/drawing/2014/main" val="1832717189"/>
                    </a:ext>
                  </a:extLst>
                </a:gridCol>
                <a:gridCol w="1636519">
                  <a:extLst>
                    <a:ext uri="{9D8B030D-6E8A-4147-A177-3AD203B41FA5}">
                      <a16:colId xmlns:a16="http://schemas.microsoft.com/office/drawing/2014/main" val="3712723443"/>
                    </a:ext>
                  </a:extLst>
                </a:gridCol>
                <a:gridCol w="1636519">
                  <a:extLst>
                    <a:ext uri="{9D8B030D-6E8A-4147-A177-3AD203B41FA5}">
                      <a16:colId xmlns:a16="http://schemas.microsoft.com/office/drawing/2014/main" val="2939026059"/>
                    </a:ext>
                  </a:extLst>
                </a:gridCol>
              </a:tblGrid>
              <a:tr h="203200">
                <a:tc>
                  <a:txBody>
                    <a:bodyPr/>
                    <a:lstStyle/>
                    <a:p>
                      <a:pPr algn="l" fontAlgn="b"/>
                      <a:r>
                        <a:rPr lang="en-US" sz="2000" b="0" i="0" u="none" strike="noStrike">
                          <a:solidFill>
                            <a:srgbClr val="FFC002"/>
                          </a:solidFill>
                          <a:effectLst/>
                          <a:latin typeface="Avenir Next Medium" panose="020B0503020202020204" pitchFamily="34" charset="0"/>
                        </a:rPr>
                        <a:t>Trade Balance</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2015</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2016</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2017</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2018</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2019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2020</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2021</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2022</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rgbClr val="FFC002"/>
                          </a:solidFill>
                          <a:effectLst/>
                          <a:latin typeface="Avenir Next Medium" panose="020B0503020202020204" pitchFamily="34" charset="0"/>
                        </a:rPr>
                        <a:t>2023</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3657314"/>
                  </a:ext>
                </a:extLst>
              </a:tr>
              <a:tr h="203200">
                <a:tc>
                  <a:txBody>
                    <a:bodyPr/>
                    <a:lstStyle/>
                    <a:p>
                      <a:pPr algn="l" fontAlgn="b"/>
                      <a:r>
                        <a:rPr lang="en-US" sz="2000" b="0" i="0" u="none" strike="noStrike">
                          <a:solidFill>
                            <a:schemeClr val="bg1"/>
                          </a:solidFill>
                          <a:effectLst/>
                          <a:latin typeface="Avenir Next Medium" panose="020B0503020202020204" pitchFamily="34" charset="0"/>
                        </a:rPr>
                        <a:t>  Walnuts, in shell</a:t>
                      </a:r>
                    </a:p>
                  </a:txBody>
                  <a:tcPr marL="57150"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-1,491</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-1,366</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-2,265</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-2,881</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-339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-1,827</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-1,866</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-1,030</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1,401</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1066458"/>
                  </a:ext>
                </a:extLst>
              </a:tr>
              <a:tr h="203200">
                <a:tc>
                  <a:txBody>
                    <a:bodyPr/>
                    <a:lstStyle/>
                    <a:p>
                      <a:pPr algn="l" fontAlgn="b"/>
                      <a:r>
                        <a:rPr lang="en-US" sz="2000" b="0" i="0" u="none" strike="noStrike">
                          <a:solidFill>
                            <a:schemeClr val="bg1"/>
                          </a:solidFill>
                          <a:effectLst/>
                          <a:latin typeface="Avenir Next Medium" panose="020B0503020202020204" pitchFamily="34" charset="0"/>
                        </a:rPr>
                        <a:t>  Walnuts, shelled</a:t>
                      </a:r>
                    </a:p>
                  </a:txBody>
                  <a:tcPr marL="57150"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12,215</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12,448</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12,174</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10,594</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12,383</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9,551</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4,882</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5,332</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5,598</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3268858"/>
                  </a:ext>
                </a:extLst>
              </a:tr>
            </a:tbl>
          </a:graphicData>
        </a:graphic>
      </p:graphicFrame>
      <p:graphicFrame>
        <p:nvGraphicFramePr>
          <p:cNvPr id="26" name="Table 25">
            <a:extLst>
              <a:ext uri="{FF2B5EF4-FFF2-40B4-BE49-F238E27FC236}">
                <a16:creationId xmlns:a16="http://schemas.microsoft.com/office/drawing/2014/main" id="{7A564E20-EB04-BB67-F7EE-12BA31CAFC06}"/>
              </a:ext>
            </a:extLst>
          </p:cNvPr>
          <p:cNvGraphicFramePr>
            <a:graphicFrameLocks noGrp="1"/>
          </p:cNvGraphicFramePr>
          <p:nvPr>
            <p:extLst>
              <p:ext uri="{D42A27DB-BD31-4B8C-83A1-F6EECF244321}">
                <p14:modId xmlns:p14="http://schemas.microsoft.com/office/powerpoint/2010/main" val="2217346906"/>
              </p:ext>
            </p:extLst>
          </p:nvPr>
        </p:nvGraphicFramePr>
        <p:xfrm>
          <a:off x="5714997" y="6175302"/>
          <a:ext cx="17061180" cy="314325"/>
        </p:xfrm>
        <a:graphic>
          <a:graphicData uri="http://schemas.openxmlformats.org/drawingml/2006/table">
            <a:tbl>
              <a:tblPr>
                <a:tableStyleId>{5940675A-B579-460E-94D1-54222C63F5DA}</a:tableStyleId>
              </a:tblPr>
              <a:tblGrid>
                <a:gridCol w="2332509">
                  <a:extLst>
                    <a:ext uri="{9D8B030D-6E8A-4147-A177-3AD203B41FA5}">
                      <a16:colId xmlns:a16="http://schemas.microsoft.com/office/drawing/2014/main" val="660133561"/>
                    </a:ext>
                  </a:extLst>
                </a:gridCol>
                <a:gridCol w="1636519">
                  <a:extLst>
                    <a:ext uri="{9D8B030D-6E8A-4147-A177-3AD203B41FA5}">
                      <a16:colId xmlns:a16="http://schemas.microsoft.com/office/drawing/2014/main" val="911570048"/>
                    </a:ext>
                  </a:extLst>
                </a:gridCol>
                <a:gridCol w="1636519">
                  <a:extLst>
                    <a:ext uri="{9D8B030D-6E8A-4147-A177-3AD203B41FA5}">
                      <a16:colId xmlns:a16="http://schemas.microsoft.com/office/drawing/2014/main" val="805311163"/>
                    </a:ext>
                  </a:extLst>
                </a:gridCol>
                <a:gridCol w="1636519">
                  <a:extLst>
                    <a:ext uri="{9D8B030D-6E8A-4147-A177-3AD203B41FA5}">
                      <a16:colId xmlns:a16="http://schemas.microsoft.com/office/drawing/2014/main" val="579368870"/>
                    </a:ext>
                  </a:extLst>
                </a:gridCol>
                <a:gridCol w="1636519">
                  <a:extLst>
                    <a:ext uri="{9D8B030D-6E8A-4147-A177-3AD203B41FA5}">
                      <a16:colId xmlns:a16="http://schemas.microsoft.com/office/drawing/2014/main" val="3231368261"/>
                    </a:ext>
                  </a:extLst>
                </a:gridCol>
                <a:gridCol w="1636519">
                  <a:extLst>
                    <a:ext uri="{9D8B030D-6E8A-4147-A177-3AD203B41FA5}">
                      <a16:colId xmlns:a16="http://schemas.microsoft.com/office/drawing/2014/main" val="4255962335"/>
                    </a:ext>
                  </a:extLst>
                </a:gridCol>
                <a:gridCol w="1636519">
                  <a:extLst>
                    <a:ext uri="{9D8B030D-6E8A-4147-A177-3AD203B41FA5}">
                      <a16:colId xmlns:a16="http://schemas.microsoft.com/office/drawing/2014/main" val="3488906094"/>
                    </a:ext>
                  </a:extLst>
                </a:gridCol>
                <a:gridCol w="1636519">
                  <a:extLst>
                    <a:ext uri="{9D8B030D-6E8A-4147-A177-3AD203B41FA5}">
                      <a16:colId xmlns:a16="http://schemas.microsoft.com/office/drawing/2014/main" val="2513489377"/>
                    </a:ext>
                  </a:extLst>
                </a:gridCol>
                <a:gridCol w="1636519">
                  <a:extLst>
                    <a:ext uri="{9D8B030D-6E8A-4147-A177-3AD203B41FA5}">
                      <a16:colId xmlns:a16="http://schemas.microsoft.com/office/drawing/2014/main" val="761609156"/>
                    </a:ext>
                  </a:extLst>
                </a:gridCol>
                <a:gridCol w="1636519">
                  <a:extLst>
                    <a:ext uri="{9D8B030D-6E8A-4147-A177-3AD203B41FA5}">
                      <a16:colId xmlns:a16="http://schemas.microsoft.com/office/drawing/2014/main" val="2846095072"/>
                    </a:ext>
                  </a:extLst>
                </a:gridCol>
              </a:tblGrid>
              <a:tr h="203200">
                <a:tc>
                  <a:txBody>
                    <a:bodyPr/>
                    <a:lstStyle/>
                    <a:p>
                      <a:pPr algn="l" fontAlgn="b"/>
                      <a:r>
                        <a:rPr lang="en-US" sz="2000" b="0" i="0" u="none" strike="noStrike">
                          <a:solidFill>
                            <a:schemeClr val="bg1"/>
                          </a:solidFill>
                          <a:effectLst/>
                          <a:latin typeface="Avenir Next Medium" panose="020B0503020202020204" pitchFamily="34" charset="0"/>
                        </a:rPr>
                        <a:t>Inshell Equivalent</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25,654</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26,295</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24,789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20,662</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27,179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19,398</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8,982</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10,819</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000" b="0" i="0" u="none" strike="noStrike">
                          <a:solidFill>
                            <a:schemeClr val="bg1"/>
                          </a:solidFill>
                          <a:effectLst/>
                          <a:latin typeface="Avenir Next Medium" panose="020B0503020202020204" pitchFamily="34" charset="0"/>
                        </a:rPr>
                        <a:t>13,841</a:t>
                      </a: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15335841"/>
                  </a:ext>
                </a:extLst>
              </a:tr>
            </a:tbl>
          </a:graphicData>
        </a:graphic>
      </p:graphicFrame>
      <p:graphicFrame>
        <p:nvGraphicFramePr>
          <p:cNvPr id="27" name="Chart 26">
            <a:extLst>
              <a:ext uri="{FF2B5EF4-FFF2-40B4-BE49-F238E27FC236}">
                <a16:creationId xmlns:a16="http://schemas.microsoft.com/office/drawing/2014/main" id="{4F0A0826-141F-A6AB-4B69-B1911A5F78C8}"/>
              </a:ext>
            </a:extLst>
          </p:cNvPr>
          <p:cNvGraphicFramePr>
            <a:graphicFrameLocks/>
          </p:cNvGraphicFramePr>
          <p:nvPr>
            <p:extLst>
              <p:ext uri="{D42A27DB-BD31-4B8C-83A1-F6EECF244321}">
                <p14:modId xmlns:p14="http://schemas.microsoft.com/office/powerpoint/2010/main" val="3067852659"/>
              </p:ext>
            </p:extLst>
          </p:nvPr>
        </p:nvGraphicFramePr>
        <p:xfrm>
          <a:off x="7778068" y="6749645"/>
          <a:ext cx="14973240" cy="4647802"/>
        </p:xfrm>
        <a:graphic>
          <a:graphicData uri="http://schemas.openxmlformats.org/drawingml/2006/chart">
            <c:chart xmlns:c="http://schemas.openxmlformats.org/drawingml/2006/chart" xmlns:r="http://schemas.openxmlformats.org/officeDocument/2006/relationships" r:id="rId8"/>
          </a:graphicData>
        </a:graphic>
      </p:graphicFrame>
      <p:sp>
        <p:nvSpPr>
          <p:cNvPr id="29" name="TextBox 28">
            <a:extLst>
              <a:ext uri="{FF2B5EF4-FFF2-40B4-BE49-F238E27FC236}">
                <a16:creationId xmlns:a16="http://schemas.microsoft.com/office/drawing/2014/main" id="{6D3390C8-3074-F0EF-B13F-EE67837831E3}"/>
              </a:ext>
            </a:extLst>
          </p:cNvPr>
          <p:cNvSpPr txBox="1"/>
          <p:nvPr/>
        </p:nvSpPr>
        <p:spPr>
          <a:xfrm>
            <a:off x="6915973" y="1918578"/>
            <a:ext cx="2427699" cy="388696"/>
          </a:xfrm>
          <a:prstGeom prst="rect">
            <a:avLst/>
          </a:prstGeom>
          <a:noFill/>
          <a:effectLst>
            <a:softEdge rad="65707"/>
          </a:effectLst>
        </p:spPr>
        <p:txBody>
          <a:bodyPr wrap="square" rtlCol="0">
            <a:spAutoFit/>
          </a:bodyPr>
          <a:lstStyle/>
          <a:p>
            <a:pPr algn="ctr">
              <a:lnSpc>
                <a:spcPct val="107000"/>
              </a:lnSpc>
              <a:spcAft>
                <a:spcPts val="800"/>
              </a:spcAft>
            </a:pPr>
            <a:r>
              <a:rPr lang="ro-RO" sz="1800">
                <a:solidFill>
                  <a:schemeClr val="bg1"/>
                </a:solidFill>
                <a:latin typeface="Avenir Next Medium" panose="020B0503020202020204" pitchFamily="34" charset="0"/>
              </a:rPr>
              <a:t>metric tons</a:t>
            </a:r>
            <a:endParaRPr lang="en-US" sz="1800">
              <a:solidFill>
                <a:schemeClr val="bg1"/>
              </a:solidFill>
              <a:latin typeface="Avenir Next Medium" panose="020B0503020202020204" pitchFamily="34" charset="0"/>
            </a:endParaRPr>
          </a:p>
        </p:txBody>
      </p:sp>
      <p:sp>
        <p:nvSpPr>
          <p:cNvPr id="33" name="Oval 32">
            <a:extLst>
              <a:ext uri="{FF2B5EF4-FFF2-40B4-BE49-F238E27FC236}">
                <a16:creationId xmlns:a16="http://schemas.microsoft.com/office/drawing/2014/main" id="{689E3BE6-284B-02FA-7907-689CA62E93D5}"/>
              </a:ext>
            </a:extLst>
          </p:cNvPr>
          <p:cNvSpPr/>
          <p:nvPr/>
        </p:nvSpPr>
        <p:spPr>
          <a:xfrm>
            <a:off x="8307835" y="5576822"/>
            <a:ext cx="252000" cy="252000"/>
          </a:xfrm>
          <a:prstGeom prst="ellipse">
            <a:avLst/>
          </a:prstGeom>
          <a:solidFill>
            <a:srgbClr val="92D05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34" name="Oval 33">
            <a:extLst>
              <a:ext uri="{FF2B5EF4-FFF2-40B4-BE49-F238E27FC236}">
                <a16:creationId xmlns:a16="http://schemas.microsoft.com/office/drawing/2014/main" id="{B8EC64A2-6E82-91B3-99B8-FBBC80645EE0}"/>
              </a:ext>
            </a:extLst>
          </p:cNvPr>
          <p:cNvSpPr/>
          <p:nvPr/>
        </p:nvSpPr>
        <p:spPr>
          <a:xfrm>
            <a:off x="9824647" y="5576822"/>
            <a:ext cx="252000" cy="252000"/>
          </a:xfrm>
          <a:prstGeom prst="ellipse">
            <a:avLst/>
          </a:prstGeom>
          <a:solidFill>
            <a:srgbClr val="92D05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35" name="Oval 34">
            <a:extLst>
              <a:ext uri="{FF2B5EF4-FFF2-40B4-BE49-F238E27FC236}">
                <a16:creationId xmlns:a16="http://schemas.microsoft.com/office/drawing/2014/main" id="{5B5809FC-E9C2-8254-0007-EC3D22C54BE5}"/>
              </a:ext>
            </a:extLst>
          </p:cNvPr>
          <p:cNvSpPr/>
          <p:nvPr/>
        </p:nvSpPr>
        <p:spPr>
          <a:xfrm>
            <a:off x="11442141" y="5576822"/>
            <a:ext cx="252000" cy="252000"/>
          </a:xfrm>
          <a:prstGeom prst="ellipse">
            <a:avLst/>
          </a:prstGeom>
          <a:solidFill>
            <a:srgbClr val="92D05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36" name="Oval 35">
            <a:extLst>
              <a:ext uri="{FF2B5EF4-FFF2-40B4-BE49-F238E27FC236}">
                <a16:creationId xmlns:a16="http://schemas.microsoft.com/office/drawing/2014/main" id="{B6CDDBB6-8933-7496-8E4C-C8311A83D78A}"/>
              </a:ext>
            </a:extLst>
          </p:cNvPr>
          <p:cNvSpPr/>
          <p:nvPr/>
        </p:nvSpPr>
        <p:spPr>
          <a:xfrm>
            <a:off x="13160433" y="5576822"/>
            <a:ext cx="252000" cy="252000"/>
          </a:xfrm>
          <a:prstGeom prst="ellipse">
            <a:avLst/>
          </a:prstGeom>
          <a:solidFill>
            <a:srgbClr val="92D05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38" name="Oval 37">
            <a:extLst>
              <a:ext uri="{FF2B5EF4-FFF2-40B4-BE49-F238E27FC236}">
                <a16:creationId xmlns:a16="http://schemas.microsoft.com/office/drawing/2014/main" id="{DE48EEDD-33AD-2940-C243-EF886F1C5394}"/>
              </a:ext>
            </a:extLst>
          </p:cNvPr>
          <p:cNvSpPr/>
          <p:nvPr/>
        </p:nvSpPr>
        <p:spPr>
          <a:xfrm>
            <a:off x="14814316" y="5576822"/>
            <a:ext cx="252000" cy="252000"/>
          </a:xfrm>
          <a:prstGeom prst="ellipse">
            <a:avLst/>
          </a:prstGeom>
          <a:solidFill>
            <a:srgbClr val="92D05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40" name="Oval 39">
            <a:extLst>
              <a:ext uri="{FF2B5EF4-FFF2-40B4-BE49-F238E27FC236}">
                <a16:creationId xmlns:a16="http://schemas.microsoft.com/office/drawing/2014/main" id="{87311B99-4108-697F-E9A0-D22D526B42B0}"/>
              </a:ext>
            </a:extLst>
          </p:cNvPr>
          <p:cNvSpPr/>
          <p:nvPr/>
        </p:nvSpPr>
        <p:spPr>
          <a:xfrm>
            <a:off x="16393122" y="5576822"/>
            <a:ext cx="252000" cy="252000"/>
          </a:xfrm>
          <a:prstGeom prst="ellipse">
            <a:avLst/>
          </a:prstGeom>
          <a:solidFill>
            <a:srgbClr val="92D05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41" name="Oval 40">
            <a:extLst>
              <a:ext uri="{FF2B5EF4-FFF2-40B4-BE49-F238E27FC236}">
                <a16:creationId xmlns:a16="http://schemas.microsoft.com/office/drawing/2014/main" id="{AECCFD00-2E5E-26B7-F5E7-BA9C1852C6CE}"/>
              </a:ext>
            </a:extLst>
          </p:cNvPr>
          <p:cNvSpPr/>
          <p:nvPr/>
        </p:nvSpPr>
        <p:spPr>
          <a:xfrm>
            <a:off x="18072613" y="5576822"/>
            <a:ext cx="252000" cy="252000"/>
          </a:xfrm>
          <a:prstGeom prst="ellipse">
            <a:avLst/>
          </a:prstGeom>
          <a:solidFill>
            <a:srgbClr val="92D05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43" name="Oval 42">
            <a:extLst>
              <a:ext uri="{FF2B5EF4-FFF2-40B4-BE49-F238E27FC236}">
                <a16:creationId xmlns:a16="http://schemas.microsoft.com/office/drawing/2014/main" id="{160DCE02-69B6-5981-BC42-401A787FF122}"/>
              </a:ext>
            </a:extLst>
          </p:cNvPr>
          <p:cNvSpPr/>
          <p:nvPr/>
        </p:nvSpPr>
        <p:spPr>
          <a:xfrm>
            <a:off x="19666916" y="5576822"/>
            <a:ext cx="252000" cy="252000"/>
          </a:xfrm>
          <a:prstGeom prst="ellipse">
            <a:avLst/>
          </a:prstGeom>
          <a:solidFill>
            <a:srgbClr val="92D05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46" name="Oval 45">
            <a:extLst>
              <a:ext uri="{FF2B5EF4-FFF2-40B4-BE49-F238E27FC236}">
                <a16:creationId xmlns:a16="http://schemas.microsoft.com/office/drawing/2014/main" id="{74940DD6-EB30-C546-F4C3-E9846B7995BF}"/>
              </a:ext>
            </a:extLst>
          </p:cNvPr>
          <p:cNvSpPr/>
          <p:nvPr/>
        </p:nvSpPr>
        <p:spPr>
          <a:xfrm>
            <a:off x="21330037" y="5576822"/>
            <a:ext cx="252000" cy="252000"/>
          </a:xfrm>
          <a:prstGeom prst="ellipse">
            <a:avLst/>
          </a:prstGeom>
          <a:solidFill>
            <a:srgbClr val="92D05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47" name="Oval 46">
            <a:extLst>
              <a:ext uri="{FF2B5EF4-FFF2-40B4-BE49-F238E27FC236}">
                <a16:creationId xmlns:a16="http://schemas.microsoft.com/office/drawing/2014/main" id="{FC20639B-D3B1-6CE9-3C7E-B80576D4216D}"/>
              </a:ext>
            </a:extLst>
          </p:cNvPr>
          <p:cNvSpPr/>
          <p:nvPr/>
        </p:nvSpPr>
        <p:spPr>
          <a:xfrm>
            <a:off x="21323726" y="5269792"/>
            <a:ext cx="252000" cy="252000"/>
          </a:xfrm>
          <a:prstGeom prst="ellipse">
            <a:avLst/>
          </a:prstGeom>
          <a:solidFill>
            <a:srgbClr val="92D05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49" name="Oval 48">
            <a:extLst>
              <a:ext uri="{FF2B5EF4-FFF2-40B4-BE49-F238E27FC236}">
                <a16:creationId xmlns:a16="http://schemas.microsoft.com/office/drawing/2014/main" id="{8F6D82A4-55F5-9665-3F35-EA7FD08BA6DA}"/>
              </a:ext>
            </a:extLst>
          </p:cNvPr>
          <p:cNvSpPr/>
          <p:nvPr/>
        </p:nvSpPr>
        <p:spPr>
          <a:xfrm>
            <a:off x="8307835" y="5257625"/>
            <a:ext cx="252000" cy="252000"/>
          </a:xfrm>
          <a:prstGeom prst="ellipse">
            <a:avLst/>
          </a:prstGeom>
          <a:solidFill>
            <a:srgbClr val="FF000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50" name="Oval 49">
            <a:extLst>
              <a:ext uri="{FF2B5EF4-FFF2-40B4-BE49-F238E27FC236}">
                <a16:creationId xmlns:a16="http://schemas.microsoft.com/office/drawing/2014/main" id="{362735E0-E39C-6E78-C53B-ACEB6499A230}"/>
              </a:ext>
            </a:extLst>
          </p:cNvPr>
          <p:cNvSpPr/>
          <p:nvPr/>
        </p:nvSpPr>
        <p:spPr>
          <a:xfrm>
            <a:off x="9824647" y="5257625"/>
            <a:ext cx="252000" cy="252000"/>
          </a:xfrm>
          <a:prstGeom prst="ellipse">
            <a:avLst/>
          </a:prstGeom>
          <a:solidFill>
            <a:srgbClr val="FF000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51" name="Oval 50">
            <a:extLst>
              <a:ext uri="{FF2B5EF4-FFF2-40B4-BE49-F238E27FC236}">
                <a16:creationId xmlns:a16="http://schemas.microsoft.com/office/drawing/2014/main" id="{520CA784-A896-ED42-F7F2-B6F1BB08F1BC}"/>
              </a:ext>
            </a:extLst>
          </p:cNvPr>
          <p:cNvSpPr/>
          <p:nvPr/>
        </p:nvSpPr>
        <p:spPr>
          <a:xfrm>
            <a:off x="11442141" y="5257625"/>
            <a:ext cx="252000" cy="252000"/>
          </a:xfrm>
          <a:prstGeom prst="ellipse">
            <a:avLst/>
          </a:prstGeom>
          <a:solidFill>
            <a:srgbClr val="FF000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53" name="Oval 52">
            <a:extLst>
              <a:ext uri="{FF2B5EF4-FFF2-40B4-BE49-F238E27FC236}">
                <a16:creationId xmlns:a16="http://schemas.microsoft.com/office/drawing/2014/main" id="{FDBA441E-9D70-CE19-F2E9-C5CE611983E4}"/>
              </a:ext>
            </a:extLst>
          </p:cNvPr>
          <p:cNvSpPr/>
          <p:nvPr/>
        </p:nvSpPr>
        <p:spPr>
          <a:xfrm>
            <a:off x="13160433" y="5257625"/>
            <a:ext cx="252000" cy="252000"/>
          </a:xfrm>
          <a:prstGeom prst="ellipse">
            <a:avLst/>
          </a:prstGeom>
          <a:solidFill>
            <a:srgbClr val="FF000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54" name="Oval 53">
            <a:extLst>
              <a:ext uri="{FF2B5EF4-FFF2-40B4-BE49-F238E27FC236}">
                <a16:creationId xmlns:a16="http://schemas.microsoft.com/office/drawing/2014/main" id="{D92B0814-2820-D3A5-FAFB-4A0DC705DA77}"/>
              </a:ext>
            </a:extLst>
          </p:cNvPr>
          <p:cNvSpPr/>
          <p:nvPr/>
        </p:nvSpPr>
        <p:spPr>
          <a:xfrm>
            <a:off x="14814316" y="5257625"/>
            <a:ext cx="252000" cy="252000"/>
          </a:xfrm>
          <a:prstGeom prst="ellipse">
            <a:avLst/>
          </a:prstGeom>
          <a:solidFill>
            <a:srgbClr val="FF000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55" name="Oval 54">
            <a:extLst>
              <a:ext uri="{FF2B5EF4-FFF2-40B4-BE49-F238E27FC236}">
                <a16:creationId xmlns:a16="http://schemas.microsoft.com/office/drawing/2014/main" id="{36A078F4-355C-22FA-6044-EE15D6342A30}"/>
              </a:ext>
            </a:extLst>
          </p:cNvPr>
          <p:cNvSpPr/>
          <p:nvPr/>
        </p:nvSpPr>
        <p:spPr>
          <a:xfrm>
            <a:off x="16393122" y="5257625"/>
            <a:ext cx="252000" cy="252000"/>
          </a:xfrm>
          <a:prstGeom prst="ellipse">
            <a:avLst/>
          </a:prstGeom>
          <a:solidFill>
            <a:srgbClr val="FF000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56" name="Oval 55">
            <a:extLst>
              <a:ext uri="{FF2B5EF4-FFF2-40B4-BE49-F238E27FC236}">
                <a16:creationId xmlns:a16="http://schemas.microsoft.com/office/drawing/2014/main" id="{E1310EA2-871B-9C06-6EA6-6135186DA4A1}"/>
              </a:ext>
            </a:extLst>
          </p:cNvPr>
          <p:cNvSpPr/>
          <p:nvPr/>
        </p:nvSpPr>
        <p:spPr>
          <a:xfrm>
            <a:off x="18072613" y="5257625"/>
            <a:ext cx="252000" cy="252000"/>
          </a:xfrm>
          <a:prstGeom prst="ellipse">
            <a:avLst/>
          </a:prstGeom>
          <a:solidFill>
            <a:srgbClr val="FF000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57" name="Oval 56">
            <a:extLst>
              <a:ext uri="{FF2B5EF4-FFF2-40B4-BE49-F238E27FC236}">
                <a16:creationId xmlns:a16="http://schemas.microsoft.com/office/drawing/2014/main" id="{8A6F439B-393B-C5A3-A8F9-501E7AE6C2D3}"/>
              </a:ext>
            </a:extLst>
          </p:cNvPr>
          <p:cNvSpPr/>
          <p:nvPr/>
        </p:nvSpPr>
        <p:spPr>
          <a:xfrm>
            <a:off x="19666916" y="5257625"/>
            <a:ext cx="252000" cy="252000"/>
          </a:xfrm>
          <a:prstGeom prst="ellipse">
            <a:avLst/>
          </a:prstGeom>
          <a:solidFill>
            <a:srgbClr val="FF000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58" name="Oval 57">
            <a:extLst>
              <a:ext uri="{FF2B5EF4-FFF2-40B4-BE49-F238E27FC236}">
                <a16:creationId xmlns:a16="http://schemas.microsoft.com/office/drawing/2014/main" id="{DB097599-07EB-0719-AE07-0E66B8537BA4}"/>
              </a:ext>
            </a:extLst>
          </p:cNvPr>
          <p:cNvSpPr/>
          <p:nvPr/>
        </p:nvSpPr>
        <p:spPr>
          <a:xfrm>
            <a:off x="3786673" y="5472532"/>
            <a:ext cx="252000" cy="252000"/>
          </a:xfrm>
          <a:prstGeom prst="ellipse">
            <a:avLst/>
          </a:prstGeom>
          <a:solidFill>
            <a:srgbClr val="92D05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59" name="Oval 58">
            <a:extLst>
              <a:ext uri="{FF2B5EF4-FFF2-40B4-BE49-F238E27FC236}">
                <a16:creationId xmlns:a16="http://schemas.microsoft.com/office/drawing/2014/main" id="{D0D124F0-E7EE-B607-DB8A-9248FD52F59D}"/>
              </a:ext>
            </a:extLst>
          </p:cNvPr>
          <p:cNvSpPr/>
          <p:nvPr/>
        </p:nvSpPr>
        <p:spPr>
          <a:xfrm>
            <a:off x="3786673" y="5153335"/>
            <a:ext cx="252000" cy="252000"/>
          </a:xfrm>
          <a:prstGeom prst="ellipse">
            <a:avLst/>
          </a:prstGeom>
          <a:solidFill>
            <a:srgbClr val="FF0000"/>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60" name="TextBox 59">
            <a:extLst>
              <a:ext uri="{FF2B5EF4-FFF2-40B4-BE49-F238E27FC236}">
                <a16:creationId xmlns:a16="http://schemas.microsoft.com/office/drawing/2014/main" id="{8CE97AD7-BC1D-2489-1458-38C4DD7C7595}"/>
              </a:ext>
            </a:extLst>
          </p:cNvPr>
          <p:cNvSpPr txBox="1"/>
          <p:nvPr/>
        </p:nvSpPr>
        <p:spPr>
          <a:xfrm>
            <a:off x="4038673" y="5153725"/>
            <a:ext cx="2427699" cy="289951"/>
          </a:xfrm>
          <a:prstGeom prst="rect">
            <a:avLst/>
          </a:prstGeom>
          <a:noFill/>
          <a:effectLst>
            <a:softEdge rad="65707"/>
          </a:effectLst>
        </p:spPr>
        <p:txBody>
          <a:bodyPr wrap="square" rtlCol="0">
            <a:spAutoFit/>
          </a:bodyPr>
          <a:lstStyle/>
          <a:p>
            <a:pPr>
              <a:lnSpc>
                <a:spcPct val="107000"/>
              </a:lnSpc>
              <a:spcAft>
                <a:spcPts val="800"/>
              </a:spcAft>
            </a:pPr>
            <a:r>
              <a:rPr lang="ro-RO" sz="1200">
                <a:solidFill>
                  <a:schemeClr val="bg1"/>
                </a:solidFill>
                <a:latin typeface="Avenir Next Medium" panose="020B0503020202020204" pitchFamily="34" charset="0"/>
              </a:rPr>
              <a:t>Net Importer</a:t>
            </a:r>
            <a:endParaRPr lang="en-US" sz="1200">
              <a:solidFill>
                <a:schemeClr val="bg1"/>
              </a:solidFill>
              <a:latin typeface="Avenir Next Medium" panose="020B0503020202020204" pitchFamily="34" charset="0"/>
            </a:endParaRPr>
          </a:p>
        </p:txBody>
      </p:sp>
      <p:sp>
        <p:nvSpPr>
          <p:cNvPr id="61" name="TextBox 60">
            <a:extLst>
              <a:ext uri="{FF2B5EF4-FFF2-40B4-BE49-F238E27FC236}">
                <a16:creationId xmlns:a16="http://schemas.microsoft.com/office/drawing/2014/main" id="{8CA40F08-303F-18F5-FCD1-6AC9F53CD775}"/>
              </a:ext>
            </a:extLst>
          </p:cNvPr>
          <p:cNvSpPr txBox="1"/>
          <p:nvPr/>
        </p:nvSpPr>
        <p:spPr>
          <a:xfrm>
            <a:off x="4038673" y="5472532"/>
            <a:ext cx="2427699" cy="289951"/>
          </a:xfrm>
          <a:prstGeom prst="rect">
            <a:avLst/>
          </a:prstGeom>
          <a:noFill/>
          <a:effectLst>
            <a:softEdge rad="65707"/>
          </a:effectLst>
        </p:spPr>
        <p:txBody>
          <a:bodyPr wrap="square" rtlCol="0">
            <a:spAutoFit/>
          </a:bodyPr>
          <a:lstStyle/>
          <a:p>
            <a:pPr>
              <a:lnSpc>
                <a:spcPct val="107000"/>
              </a:lnSpc>
              <a:spcAft>
                <a:spcPts val="800"/>
              </a:spcAft>
            </a:pPr>
            <a:r>
              <a:rPr lang="ro-RO" sz="1200">
                <a:solidFill>
                  <a:schemeClr val="bg1"/>
                </a:solidFill>
                <a:latin typeface="Avenir Next Medium" panose="020B0503020202020204" pitchFamily="34" charset="0"/>
              </a:rPr>
              <a:t>Net Exporter</a:t>
            </a:r>
            <a:endParaRPr lang="en-US" sz="1200">
              <a:solidFill>
                <a:schemeClr val="bg1"/>
              </a:solidFill>
              <a:latin typeface="Avenir Next Medium" panose="020B0503020202020204" pitchFamily="34" charset="0"/>
            </a:endParaRPr>
          </a:p>
        </p:txBody>
      </p:sp>
      <p:sp>
        <p:nvSpPr>
          <p:cNvPr id="62" name="Presenter">
            <a:extLst>
              <a:ext uri="{FF2B5EF4-FFF2-40B4-BE49-F238E27FC236}">
                <a16:creationId xmlns:a16="http://schemas.microsoft.com/office/drawing/2014/main" id="{A6D858D4-762A-72BC-5570-8AEB1829B6CF}"/>
              </a:ext>
            </a:extLst>
          </p:cNvPr>
          <p:cNvSpPr txBox="1"/>
          <p:nvPr/>
        </p:nvSpPr>
        <p:spPr>
          <a:xfrm>
            <a:off x="861185" y="3914199"/>
            <a:ext cx="2380215" cy="584775"/>
          </a:xfrm>
          <a:prstGeom prst="rect">
            <a:avLst/>
          </a:prstGeom>
          <a:noFill/>
          <a:effectLst>
            <a:softEdge rad="65707"/>
          </a:effectLst>
        </p:spPr>
        <p:txBody>
          <a:bodyPr wrap="square" rtlCol="0">
            <a:spAutoFit/>
          </a:bodyPr>
          <a:lstStyle/>
          <a:p>
            <a:pPr algn="ctr"/>
            <a:r>
              <a:rPr lang="en-US" sz="1600" spc="150" dirty="0">
                <a:solidFill>
                  <a:schemeClr val="bg1"/>
                </a:solidFill>
                <a:latin typeface="Avenir Next Medium" panose="020B0503020202020204" pitchFamily="34" charset="0"/>
              </a:rPr>
              <a:t>REPUBLIC OF MOLDOVA</a:t>
            </a:r>
          </a:p>
        </p:txBody>
      </p:sp>
      <p:pic>
        <p:nvPicPr>
          <p:cNvPr id="63" name="Picture 2" descr="Flag of Moldova | History, Design &amp; Meaning | Britannica">
            <a:extLst>
              <a:ext uri="{FF2B5EF4-FFF2-40B4-BE49-F238E27FC236}">
                <a16:creationId xmlns:a16="http://schemas.microsoft.com/office/drawing/2014/main" id="{69EB6B90-AAF1-2AB4-496E-86E993E26E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083" y="2073435"/>
            <a:ext cx="2314417" cy="1157209"/>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7168" name="Presenter">
            <a:extLst>
              <a:ext uri="{FF2B5EF4-FFF2-40B4-BE49-F238E27FC236}">
                <a16:creationId xmlns:a16="http://schemas.microsoft.com/office/drawing/2014/main" id="{2838DA34-9D71-0810-C4D8-FD4620A14063}"/>
              </a:ext>
            </a:extLst>
          </p:cNvPr>
          <p:cNvSpPr txBox="1"/>
          <p:nvPr/>
        </p:nvSpPr>
        <p:spPr>
          <a:xfrm>
            <a:off x="647700" y="3259219"/>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          of Walnut </a:t>
            </a:r>
            <a:r>
              <a:rPr lang="en-US" sz="1800" spc="550" dirty="0">
                <a:solidFill>
                  <a:schemeClr val="bg1"/>
                </a:solidFill>
                <a:latin typeface="Avenir Next Medium" panose="020B0503020202020204" pitchFamily="34" charset="0"/>
              </a:rPr>
              <a:t>Production in</a:t>
            </a:r>
          </a:p>
        </p:txBody>
      </p:sp>
      <p:sp>
        <p:nvSpPr>
          <p:cNvPr id="7169" name="Presenter">
            <a:extLst>
              <a:ext uri="{FF2B5EF4-FFF2-40B4-BE49-F238E27FC236}">
                <a16:creationId xmlns:a16="http://schemas.microsoft.com/office/drawing/2014/main" id="{B9F4AC46-EB44-FD22-94ED-EFBE33410B41}"/>
              </a:ext>
            </a:extLst>
          </p:cNvPr>
          <p:cNvSpPr txBox="1"/>
          <p:nvPr/>
        </p:nvSpPr>
        <p:spPr>
          <a:xfrm>
            <a:off x="480372" y="3259506"/>
            <a:ext cx="1876697" cy="369332"/>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Status</a:t>
            </a:r>
            <a:endParaRPr lang="en-US" sz="1800" spc="550" dirty="0">
              <a:solidFill>
                <a:schemeClr val="bg1"/>
              </a:solidFill>
              <a:latin typeface="Avenir Next Medium" panose="020B0503020202020204" pitchFamily="34" charset="0"/>
            </a:endParaRPr>
          </a:p>
        </p:txBody>
      </p:sp>
      <p:cxnSp>
        <p:nvCxnSpPr>
          <p:cNvPr id="7170" name="Straight Connector 7169">
            <a:extLst>
              <a:ext uri="{FF2B5EF4-FFF2-40B4-BE49-F238E27FC236}">
                <a16:creationId xmlns:a16="http://schemas.microsoft.com/office/drawing/2014/main" id="{18C32BA5-4F6A-ABC2-6D56-B96E24412AF3}"/>
              </a:ext>
            </a:extLst>
          </p:cNvPr>
          <p:cNvCxnSpPr>
            <a:cxnSpLocks/>
          </p:cNvCxnSpPr>
          <p:nvPr/>
        </p:nvCxnSpPr>
        <p:spPr>
          <a:xfrm flipH="1">
            <a:off x="984273" y="3876974"/>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171" name="Rounded Rectangle 7170">
            <a:extLst>
              <a:ext uri="{FF2B5EF4-FFF2-40B4-BE49-F238E27FC236}">
                <a16:creationId xmlns:a16="http://schemas.microsoft.com/office/drawing/2014/main" id="{2DAB1D0F-0980-1AB5-3F32-EDF5EC1AE2D2}"/>
              </a:ext>
            </a:extLst>
          </p:cNvPr>
          <p:cNvSpPr/>
          <p:nvPr/>
        </p:nvSpPr>
        <p:spPr>
          <a:xfrm>
            <a:off x="3553338" y="4990660"/>
            <a:ext cx="1750367" cy="903669"/>
          </a:xfrm>
          <a:prstGeom prst="roundRect">
            <a:avLst>
              <a:gd name="adj" fmla="val 4990"/>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Tree>
    <p:extLst>
      <p:ext uri="{BB962C8B-B14F-4D97-AF65-F5344CB8AC3E}">
        <p14:creationId xmlns:p14="http://schemas.microsoft.com/office/powerpoint/2010/main" val="281724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p:stCondLst>
                              <p:cond delay="500"/>
                            </p:stCondLst>
                            <p:childTnLst>
                              <p:par>
                                <p:cTn id="19" presetID="10" presetClass="entr" presetSubtype="0" fill="hold" grpId="0" nodeType="afterEffect">
                                  <p:stCondLst>
                                    <p:cond delay="100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200"/>
                                        <p:tgtEl>
                                          <p:spTgt spid="49"/>
                                        </p:tgtEl>
                                      </p:cBhvr>
                                    </p:animEffect>
                                  </p:childTnLst>
                                </p:cTn>
                              </p:par>
                            </p:childTnLst>
                          </p:cTn>
                        </p:par>
                        <p:par>
                          <p:cTn id="22" fill="hold">
                            <p:stCondLst>
                              <p:cond delay="1700"/>
                            </p:stCondLst>
                            <p:childTnLst>
                              <p:par>
                                <p:cTn id="23" presetID="10"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200"/>
                                        <p:tgtEl>
                                          <p:spTgt spid="50"/>
                                        </p:tgtEl>
                                      </p:cBhvr>
                                    </p:animEffect>
                                  </p:childTnLst>
                                </p:cTn>
                              </p:par>
                            </p:childTnLst>
                          </p:cTn>
                        </p:par>
                        <p:par>
                          <p:cTn id="26" fill="hold">
                            <p:stCondLst>
                              <p:cond delay="1900"/>
                            </p:stCondLst>
                            <p:childTnLst>
                              <p:par>
                                <p:cTn id="27" presetID="10" presetClass="entr" presetSubtype="0" fill="hold" grpId="0"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200"/>
                                        <p:tgtEl>
                                          <p:spTgt spid="51"/>
                                        </p:tgtEl>
                                      </p:cBhvr>
                                    </p:animEffect>
                                  </p:childTnLst>
                                </p:cTn>
                              </p:par>
                            </p:childTnLst>
                          </p:cTn>
                        </p:par>
                        <p:par>
                          <p:cTn id="30" fill="hold">
                            <p:stCondLst>
                              <p:cond delay="2100"/>
                            </p:stCondLst>
                            <p:childTnLst>
                              <p:par>
                                <p:cTn id="31" presetID="10" presetClass="entr" presetSubtype="0"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200"/>
                                        <p:tgtEl>
                                          <p:spTgt spid="53"/>
                                        </p:tgtEl>
                                      </p:cBhvr>
                                    </p:animEffect>
                                  </p:childTnLst>
                                </p:cTn>
                              </p:par>
                            </p:childTnLst>
                          </p:cTn>
                        </p:par>
                        <p:par>
                          <p:cTn id="34" fill="hold">
                            <p:stCondLst>
                              <p:cond delay="2300"/>
                            </p:stCondLst>
                            <p:childTnLst>
                              <p:par>
                                <p:cTn id="35" presetID="10" presetClass="entr" presetSubtype="0" fill="hold" grpId="0"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200"/>
                                        <p:tgtEl>
                                          <p:spTgt spid="54"/>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200"/>
                                        <p:tgtEl>
                                          <p:spTgt spid="55"/>
                                        </p:tgtEl>
                                      </p:cBhvr>
                                    </p:animEffect>
                                  </p:childTnLst>
                                </p:cTn>
                              </p:par>
                            </p:childTnLst>
                          </p:cTn>
                        </p:par>
                        <p:par>
                          <p:cTn id="42" fill="hold">
                            <p:stCondLst>
                              <p:cond delay="2700"/>
                            </p:stCondLst>
                            <p:childTnLst>
                              <p:par>
                                <p:cTn id="43" presetID="10"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200"/>
                                        <p:tgtEl>
                                          <p:spTgt spid="56"/>
                                        </p:tgtEl>
                                      </p:cBhvr>
                                    </p:animEffect>
                                  </p:childTnLst>
                                </p:cTn>
                              </p:par>
                            </p:childTnLst>
                          </p:cTn>
                        </p:par>
                        <p:par>
                          <p:cTn id="46" fill="hold">
                            <p:stCondLst>
                              <p:cond delay="2900"/>
                            </p:stCondLst>
                            <p:childTnLst>
                              <p:par>
                                <p:cTn id="47" presetID="10" presetClass="entr" presetSubtype="0" fill="hold" grpId="0" nodeType="after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200"/>
                                        <p:tgtEl>
                                          <p:spTgt spid="57"/>
                                        </p:tgtEl>
                                      </p:cBhvr>
                                    </p:animEffect>
                                  </p:childTnLst>
                                </p:cTn>
                              </p:par>
                            </p:childTnLst>
                          </p:cTn>
                        </p:par>
                        <p:par>
                          <p:cTn id="50" fill="hold">
                            <p:stCondLst>
                              <p:cond delay="3100"/>
                            </p:stCondLst>
                            <p:childTnLst>
                              <p:par>
                                <p:cTn id="51" presetID="10" presetClass="entr" presetSubtype="0"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200"/>
                                        <p:tgtEl>
                                          <p:spTgt spid="47"/>
                                        </p:tgtEl>
                                      </p:cBhvr>
                                    </p:animEffect>
                                  </p:childTnLst>
                                </p:cTn>
                              </p:par>
                            </p:childTnLst>
                          </p:cTn>
                        </p:par>
                        <p:par>
                          <p:cTn id="54" fill="hold">
                            <p:stCondLst>
                              <p:cond delay="3300"/>
                            </p:stCondLst>
                            <p:childTnLst>
                              <p:par>
                                <p:cTn id="55" presetID="10" presetClass="entr" presetSubtype="0"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200"/>
                                        <p:tgtEl>
                                          <p:spTgt spid="33"/>
                                        </p:tgtEl>
                                      </p:cBhvr>
                                    </p:animEffect>
                                  </p:childTnLst>
                                </p:cTn>
                              </p:par>
                            </p:childTnLst>
                          </p:cTn>
                        </p:par>
                        <p:par>
                          <p:cTn id="58" fill="hold">
                            <p:stCondLst>
                              <p:cond delay="3500"/>
                            </p:stCondLst>
                            <p:childTnLst>
                              <p:par>
                                <p:cTn id="59" presetID="10" presetClass="entr" presetSubtype="0"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200"/>
                                        <p:tgtEl>
                                          <p:spTgt spid="34"/>
                                        </p:tgtEl>
                                      </p:cBhvr>
                                    </p:animEffect>
                                  </p:childTnLst>
                                </p:cTn>
                              </p:par>
                            </p:childTnLst>
                          </p:cTn>
                        </p:par>
                        <p:par>
                          <p:cTn id="62" fill="hold">
                            <p:stCondLst>
                              <p:cond delay="3700"/>
                            </p:stCondLst>
                            <p:childTnLst>
                              <p:par>
                                <p:cTn id="63" presetID="10" presetClass="entr" presetSubtype="0"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
                                        <p:tgtEl>
                                          <p:spTgt spid="35"/>
                                        </p:tgtEl>
                                      </p:cBhvr>
                                    </p:animEffect>
                                  </p:childTnLst>
                                </p:cTn>
                              </p:par>
                            </p:childTnLst>
                          </p:cTn>
                        </p:par>
                        <p:par>
                          <p:cTn id="66" fill="hold">
                            <p:stCondLst>
                              <p:cond delay="3900"/>
                            </p:stCondLst>
                            <p:childTnLst>
                              <p:par>
                                <p:cTn id="67" presetID="10" presetClass="entr" presetSubtype="0"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200"/>
                                        <p:tgtEl>
                                          <p:spTgt spid="36"/>
                                        </p:tgtEl>
                                      </p:cBhvr>
                                    </p:animEffect>
                                  </p:childTnLst>
                                </p:cTn>
                              </p:par>
                            </p:childTnLst>
                          </p:cTn>
                        </p:par>
                        <p:par>
                          <p:cTn id="70" fill="hold">
                            <p:stCondLst>
                              <p:cond delay="4100"/>
                            </p:stCondLst>
                            <p:childTnLst>
                              <p:par>
                                <p:cTn id="71" presetID="10" presetClass="entr" presetSubtype="0"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200"/>
                                        <p:tgtEl>
                                          <p:spTgt spid="38"/>
                                        </p:tgtEl>
                                      </p:cBhvr>
                                    </p:animEffect>
                                  </p:childTnLst>
                                </p:cTn>
                              </p:par>
                            </p:childTnLst>
                          </p:cTn>
                        </p:par>
                        <p:par>
                          <p:cTn id="74" fill="hold">
                            <p:stCondLst>
                              <p:cond delay="4300"/>
                            </p:stCondLst>
                            <p:childTnLst>
                              <p:par>
                                <p:cTn id="75" presetID="10"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200"/>
                                        <p:tgtEl>
                                          <p:spTgt spid="40"/>
                                        </p:tgtEl>
                                      </p:cBhvr>
                                    </p:animEffect>
                                  </p:childTnLst>
                                </p:cTn>
                              </p:par>
                            </p:childTnLst>
                          </p:cTn>
                        </p:par>
                        <p:par>
                          <p:cTn id="78" fill="hold">
                            <p:stCondLst>
                              <p:cond delay="4500"/>
                            </p:stCondLst>
                            <p:childTnLst>
                              <p:par>
                                <p:cTn id="79" presetID="10"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200"/>
                                        <p:tgtEl>
                                          <p:spTgt spid="41"/>
                                        </p:tgtEl>
                                      </p:cBhvr>
                                    </p:animEffect>
                                  </p:childTnLst>
                                </p:cTn>
                              </p:par>
                            </p:childTnLst>
                          </p:cTn>
                        </p:par>
                        <p:par>
                          <p:cTn id="82" fill="hold">
                            <p:stCondLst>
                              <p:cond delay="4700"/>
                            </p:stCondLst>
                            <p:childTnLst>
                              <p:par>
                                <p:cTn id="83" presetID="10" presetClass="entr" presetSubtype="0"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200"/>
                                        <p:tgtEl>
                                          <p:spTgt spid="43"/>
                                        </p:tgtEl>
                                      </p:cBhvr>
                                    </p:animEffect>
                                  </p:childTnLst>
                                </p:cTn>
                              </p:par>
                            </p:childTnLst>
                          </p:cTn>
                        </p:par>
                        <p:par>
                          <p:cTn id="86" fill="hold">
                            <p:stCondLst>
                              <p:cond delay="4900"/>
                            </p:stCondLst>
                            <p:childTnLst>
                              <p:par>
                                <p:cTn id="87" presetID="10" presetClass="entr" presetSubtype="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200"/>
                                        <p:tgtEl>
                                          <p:spTgt spid="46"/>
                                        </p:tgtEl>
                                      </p:cBhvr>
                                    </p:animEffect>
                                  </p:childTnLst>
                                </p:cTn>
                              </p:par>
                            </p:childTnLst>
                          </p:cTn>
                        </p:par>
                        <p:par>
                          <p:cTn id="90" fill="hold">
                            <p:stCondLst>
                              <p:cond delay="5100"/>
                            </p:stCondLst>
                            <p:childTnLst>
                              <p:par>
                                <p:cTn id="91" presetID="10" presetClass="entr" presetSubtype="0" fill="hold" grpId="1" nodeType="afterEffect">
                                  <p:stCondLst>
                                    <p:cond delay="500"/>
                                  </p:stCondLst>
                                  <p:childTnLst>
                                    <p:set>
                                      <p:cBhvr>
                                        <p:cTn id="92" dur="1" fill="hold">
                                          <p:stCondLst>
                                            <p:cond delay="0"/>
                                          </p:stCondLst>
                                        </p:cTn>
                                        <p:tgtEl>
                                          <p:spTgt spid="58"/>
                                        </p:tgtEl>
                                        <p:attrNameLst>
                                          <p:attrName>style.visibility</p:attrName>
                                        </p:attrNameLst>
                                      </p:cBhvr>
                                      <p:to>
                                        <p:strVal val="visible"/>
                                      </p:to>
                                    </p:set>
                                    <p:animEffect transition="in" filter="fade">
                                      <p:cBhvr>
                                        <p:cTn id="93" dur="500"/>
                                        <p:tgtEl>
                                          <p:spTgt spid="58"/>
                                        </p:tgtEl>
                                      </p:cBhvr>
                                    </p:animEffect>
                                  </p:childTnLst>
                                </p:cTn>
                              </p:par>
                              <p:par>
                                <p:cTn id="94" presetID="10" presetClass="entr" presetSubtype="0" fill="hold" grpId="0" nodeType="withEffect">
                                  <p:stCondLst>
                                    <p:cond delay="1000"/>
                                  </p:stCondLst>
                                  <p:childTnLst>
                                    <p:set>
                                      <p:cBhvr>
                                        <p:cTn id="95" dur="1" fill="hold">
                                          <p:stCondLst>
                                            <p:cond delay="0"/>
                                          </p:stCondLst>
                                        </p:cTn>
                                        <p:tgtEl>
                                          <p:spTgt spid="7171"/>
                                        </p:tgtEl>
                                        <p:attrNameLst>
                                          <p:attrName>style.visibility</p:attrName>
                                        </p:attrNameLst>
                                      </p:cBhvr>
                                      <p:to>
                                        <p:strVal val="visible"/>
                                      </p:to>
                                    </p:set>
                                    <p:animEffect transition="in" filter="fade">
                                      <p:cBhvr>
                                        <p:cTn id="96" dur="500"/>
                                        <p:tgtEl>
                                          <p:spTgt spid="717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fade">
                                      <p:cBhvr>
                                        <p:cTn id="99" dur="500"/>
                                        <p:tgtEl>
                                          <p:spTgt spid="6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500"/>
                                        <p:tgtEl>
                                          <p:spTgt spid="60"/>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59"/>
                                        </p:tgtEl>
                                        <p:attrNameLst>
                                          <p:attrName>style.visibility</p:attrName>
                                        </p:attrNameLst>
                                      </p:cBhvr>
                                      <p:to>
                                        <p:strVal val="visible"/>
                                      </p:to>
                                    </p:set>
                                    <p:animEffect transition="in" filter="fade">
                                      <p:cBhvr>
                                        <p:cTn id="105" dur="500"/>
                                        <p:tgtEl>
                                          <p:spTgt spid="59"/>
                                        </p:tgtEl>
                                      </p:cBhvr>
                                    </p:animEffect>
                                  </p:childTnLst>
                                </p:cTn>
                              </p:par>
                            </p:childTnLst>
                          </p:cTn>
                        </p:par>
                        <p:par>
                          <p:cTn id="106" fill="hold">
                            <p:stCondLst>
                              <p:cond delay="6600"/>
                            </p:stCondLst>
                            <p:childTnLst>
                              <p:par>
                                <p:cTn id="107" presetID="10" presetClass="entr" presetSubtype="0" fill="hold" nodeType="afterEffect">
                                  <p:stCondLst>
                                    <p:cond delay="100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1000"/>
                                        <p:tgtEl>
                                          <p:spTgt spid="26"/>
                                        </p:tgtEl>
                                      </p:cBhvr>
                                    </p:animEffect>
                                  </p:childTnLst>
                                </p:cTn>
                              </p:par>
                            </p:childTnLst>
                          </p:cTn>
                        </p:par>
                        <p:par>
                          <p:cTn id="110" fill="hold">
                            <p:stCondLst>
                              <p:cond delay="8600"/>
                            </p:stCondLst>
                            <p:childTnLst>
                              <p:par>
                                <p:cTn id="111" presetID="10" presetClass="entr" presetSubtype="0" fill="hold" grpId="1" nodeType="afterEffect">
                                  <p:stCondLst>
                                    <p:cond delay="0"/>
                                  </p:stCondLst>
                                  <p:childTnLst>
                                    <p:set>
                                      <p:cBhvr>
                                        <p:cTn id="112" dur="1" fill="hold">
                                          <p:stCondLst>
                                            <p:cond delay="0"/>
                                          </p:stCondLst>
                                        </p:cTn>
                                        <p:tgtEl>
                                          <p:spTgt spid="27">
                                            <p:graphicEl>
                                              <a:chart seriesIdx="-3" categoryIdx="-3" bldStep="gridLegend"/>
                                            </p:graphicEl>
                                          </p:spTgt>
                                        </p:tgtEl>
                                        <p:attrNameLst>
                                          <p:attrName>style.visibility</p:attrName>
                                        </p:attrNameLst>
                                      </p:cBhvr>
                                      <p:to>
                                        <p:strVal val="visible"/>
                                      </p:to>
                                    </p:set>
                                    <p:animEffect transition="in" filter="fade">
                                      <p:cBhvr>
                                        <p:cTn id="113" dur="500"/>
                                        <p:tgtEl>
                                          <p:spTgt spid="27">
                                            <p:graphicEl>
                                              <a:chart seriesIdx="-3" categoryIdx="-3" bldStep="gridLegend"/>
                                            </p:graphicEl>
                                          </p:spTgt>
                                        </p:tgtEl>
                                      </p:cBhvr>
                                    </p:animEffect>
                                  </p:childTnLst>
                                </p:cTn>
                              </p:par>
                            </p:childTnLst>
                          </p:cTn>
                        </p:par>
                        <p:par>
                          <p:cTn id="114" fill="hold">
                            <p:stCondLst>
                              <p:cond delay="9100"/>
                            </p:stCondLst>
                            <p:childTnLst>
                              <p:par>
                                <p:cTn id="115" presetID="10" presetClass="entr" presetSubtype="0" fill="hold" grpId="1" nodeType="afterEffect">
                                  <p:stCondLst>
                                    <p:cond delay="0"/>
                                  </p:stCondLst>
                                  <p:childTnLst>
                                    <p:set>
                                      <p:cBhvr>
                                        <p:cTn id="116" dur="1" fill="hold">
                                          <p:stCondLst>
                                            <p:cond delay="0"/>
                                          </p:stCondLst>
                                        </p:cTn>
                                        <p:tgtEl>
                                          <p:spTgt spid="27">
                                            <p:graphicEl>
                                              <a:chart seriesIdx="-4" categoryIdx="0" bldStep="category"/>
                                            </p:graphicEl>
                                          </p:spTgt>
                                        </p:tgtEl>
                                        <p:attrNameLst>
                                          <p:attrName>style.visibility</p:attrName>
                                        </p:attrNameLst>
                                      </p:cBhvr>
                                      <p:to>
                                        <p:strVal val="visible"/>
                                      </p:to>
                                    </p:set>
                                    <p:animEffect transition="in" filter="fade">
                                      <p:cBhvr>
                                        <p:cTn id="117" dur="500"/>
                                        <p:tgtEl>
                                          <p:spTgt spid="27">
                                            <p:graphicEl>
                                              <a:chart seriesIdx="-4" categoryIdx="0" bldStep="category"/>
                                            </p:graphicEl>
                                          </p:spTgt>
                                        </p:tgtEl>
                                      </p:cBhvr>
                                    </p:animEffect>
                                  </p:childTnLst>
                                </p:cTn>
                              </p:par>
                            </p:childTnLst>
                          </p:cTn>
                        </p:par>
                        <p:par>
                          <p:cTn id="118" fill="hold">
                            <p:stCondLst>
                              <p:cond delay="9600"/>
                            </p:stCondLst>
                            <p:childTnLst>
                              <p:par>
                                <p:cTn id="119" presetID="10" presetClass="entr" presetSubtype="0" fill="hold" grpId="1" nodeType="afterEffect">
                                  <p:stCondLst>
                                    <p:cond delay="0"/>
                                  </p:stCondLst>
                                  <p:childTnLst>
                                    <p:set>
                                      <p:cBhvr>
                                        <p:cTn id="120" dur="1" fill="hold">
                                          <p:stCondLst>
                                            <p:cond delay="0"/>
                                          </p:stCondLst>
                                        </p:cTn>
                                        <p:tgtEl>
                                          <p:spTgt spid="27">
                                            <p:graphicEl>
                                              <a:chart seriesIdx="-4" categoryIdx="1" bldStep="category"/>
                                            </p:graphicEl>
                                          </p:spTgt>
                                        </p:tgtEl>
                                        <p:attrNameLst>
                                          <p:attrName>style.visibility</p:attrName>
                                        </p:attrNameLst>
                                      </p:cBhvr>
                                      <p:to>
                                        <p:strVal val="visible"/>
                                      </p:to>
                                    </p:set>
                                    <p:animEffect transition="in" filter="fade">
                                      <p:cBhvr>
                                        <p:cTn id="121" dur="500"/>
                                        <p:tgtEl>
                                          <p:spTgt spid="27">
                                            <p:graphicEl>
                                              <a:chart seriesIdx="-4" categoryIdx="1" bldStep="category"/>
                                            </p:graphicEl>
                                          </p:spTgt>
                                        </p:tgtEl>
                                      </p:cBhvr>
                                    </p:animEffect>
                                  </p:childTnLst>
                                </p:cTn>
                              </p:par>
                            </p:childTnLst>
                          </p:cTn>
                        </p:par>
                        <p:par>
                          <p:cTn id="122" fill="hold">
                            <p:stCondLst>
                              <p:cond delay="10100"/>
                            </p:stCondLst>
                            <p:childTnLst>
                              <p:par>
                                <p:cTn id="123" presetID="10" presetClass="entr" presetSubtype="0" fill="hold" grpId="1" nodeType="afterEffect">
                                  <p:stCondLst>
                                    <p:cond delay="0"/>
                                  </p:stCondLst>
                                  <p:childTnLst>
                                    <p:set>
                                      <p:cBhvr>
                                        <p:cTn id="124" dur="1" fill="hold">
                                          <p:stCondLst>
                                            <p:cond delay="0"/>
                                          </p:stCondLst>
                                        </p:cTn>
                                        <p:tgtEl>
                                          <p:spTgt spid="27">
                                            <p:graphicEl>
                                              <a:chart seriesIdx="-4" categoryIdx="2" bldStep="category"/>
                                            </p:graphicEl>
                                          </p:spTgt>
                                        </p:tgtEl>
                                        <p:attrNameLst>
                                          <p:attrName>style.visibility</p:attrName>
                                        </p:attrNameLst>
                                      </p:cBhvr>
                                      <p:to>
                                        <p:strVal val="visible"/>
                                      </p:to>
                                    </p:set>
                                    <p:animEffect transition="in" filter="fade">
                                      <p:cBhvr>
                                        <p:cTn id="125" dur="500"/>
                                        <p:tgtEl>
                                          <p:spTgt spid="27">
                                            <p:graphicEl>
                                              <a:chart seriesIdx="-4" categoryIdx="2" bldStep="category"/>
                                            </p:graphicEl>
                                          </p:spTgt>
                                        </p:tgtEl>
                                      </p:cBhvr>
                                    </p:animEffect>
                                  </p:childTnLst>
                                </p:cTn>
                              </p:par>
                            </p:childTnLst>
                          </p:cTn>
                        </p:par>
                        <p:par>
                          <p:cTn id="126" fill="hold">
                            <p:stCondLst>
                              <p:cond delay="10600"/>
                            </p:stCondLst>
                            <p:childTnLst>
                              <p:par>
                                <p:cTn id="127" presetID="10" presetClass="entr" presetSubtype="0" fill="hold" grpId="1" nodeType="afterEffect">
                                  <p:stCondLst>
                                    <p:cond delay="0"/>
                                  </p:stCondLst>
                                  <p:childTnLst>
                                    <p:set>
                                      <p:cBhvr>
                                        <p:cTn id="128" dur="1" fill="hold">
                                          <p:stCondLst>
                                            <p:cond delay="0"/>
                                          </p:stCondLst>
                                        </p:cTn>
                                        <p:tgtEl>
                                          <p:spTgt spid="27">
                                            <p:graphicEl>
                                              <a:chart seriesIdx="-4" categoryIdx="3" bldStep="category"/>
                                            </p:graphicEl>
                                          </p:spTgt>
                                        </p:tgtEl>
                                        <p:attrNameLst>
                                          <p:attrName>style.visibility</p:attrName>
                                        </p:attrNameLst>
                                      </p:cBhvr>
                                      <p:to>
                                        <p:strVal val="visible"/>
                                      </p:to>
                                    </p:set>
                                    <p:animEffect transition="in" filter="fade">
                                      <p:cBhvr>
                                        <p:cTn id="129" dur="500"/>
                                        <p:tgtEl>
                                          <p:spTgt spid="27">
                                            <p:graphicEl>
                                              <a:chart seriesIdx="-4" categoryIdx="3" bldStep="category"/>
                                            </p:graphicEl>
                                          </p:spTgt>
                                        </p:tgtEl>
                                      </p:cBhvr>
                                    </p:animEffect>
                                  </p:childTnLst>
                                </p:cTn>
                              </p:par>
                            </p:childTnLst>
                          </p:cTn>
                        </p:par>
                        <p:par>
                          <p:cTn id="130" fill="hold">
                            <p:stCondLst>
                              <p:cond delay="11100"/>
                            </p:stCondLst>
                            <p:childTnLst>
                              <p:par>
                                <p:cTn id="131" presetID="10" presetClass="entr" presetSubtype="0" fill="hold" grpId="1" nodeType="afterEffect">
                                  <p:stCondLst>
                                    <p:cond delay="0"/>
                                  </p:stCondLst>
                                  <p:childTnLst>
                                    <p:set>
                                      <p:cBhvr>
                                        <p:cTn id="132" dur="1" fill="hold">
                                          <p:stCondLst>
                                            <p:cond delay="0"/>
                                          </p:stCondLst>
                                        </p:cTn>
                                        <p:tgtEl>
                                          <p:spTgt spid="27">
                                            <p:graphicEl>
                                              <a:chart seriesIdx="-4" categoryIdx="4" bldStep="category"/>
                                            </p:graphicEl>
                                          </p:spTgt>
                                        </p:tgtEl>
                                        <p:attrNameLst>
                                          <p:attrName>style.visibility</p:attrName>
                                        </p:attrNameLst>
                                      </p:cBhvr>
                                      <p:to>
                                        <p:strVal val="visible"/>
                                      </p:to>
                                    </p:set>
                                    <p:animEffect transition="in" filter="fade">
                                      <p:cBhvr>
                                        <p:cTn id="133" dur="500"/>
                                        <p:tgtEl>
                                          <p:spTgt spid="27">
                                            <p:graphicEl>
                                              <a:chart seriesIdx="-4" categoryIdx="4" bldStep="category"/>
                                            </p:graphicEl>
                                          </p:spTgt>
                                        </p:tgtEl>
                                      </p:cBhvr>
                                    </p:animEffect>
                                  </p:childTnLst>
                                </p:cTn>
                              </p:par>
                            </p:childTnLst>
                          </p:cTn>
                        </p:par>
                        <p:par>
                          <p:cTn id="134" fill="hold">
                            <p:stCondLst>
                              <p:cond delay="11600"/>
                            </p:stCondLst>
                            <p:childTnLst>
                              <p:par>
                                <p:cTn id="135" presetID="10" presetClass="entr" presetSubtype="0" fill="hold" grpId="1" nodeType="afterEffect">
                                  <p:stCondLst>
                                    <p:cond delay="0"/>
                                  </p:stCondLst>
                                  <p:childTnLst>
                                    <p:set>
                                      <p:cBhvr>
                                        <p:cTn id="136" dur="1" fill="hold">
                                          <p:stCondLst>
                                            <p:cond delay="0"/>
                                          </p:stCondLst>
                                        </p:cTn>
                                        <p:tgtEl>
                                          <p:spTgt spid="27">
                                            <p:graphicEl>
                                              <a:chart seriesIdx="-4" categoryIdx="5" bldStep="category"/>
                                            </p:graphicEl>
                                          </p:spTgt>
                                        </p:tgtEl>
                                        <p:attrNameLst>
                                          <p:attrName>style.visibility</p:attrName>
                                        </p:attrNameLst>
                                      </p:cBhvr>
                                      <p:to>
                                        <p:strVal val="visible"/>
                                      </p:to>
                                    </p:set>
                                    <p:animEffect transition="in" filter="fade">
                                      <p:cBhvr>
                                        <p:cTn id="137" dur="500"/>
                                        <p:tgtEl>
                                          <p:spTgt spid="27">
                                            <p:graphicEl>
                                              <a:chart seriesIdx="-4" categoryIdx="5" bldStep="category"/>
                                            </p:graphicEl>
                                          </p:spTgt>
                                        </p:tgtEl>
                                      </p:cBhvr>
                                    </p:animEffect>
                                  </p:childTnLst>
                                </p:cTn>
                              </p:par>
                            </p:childTnLst>
                          </p:cTn>
                        </p:par>
                        <p:par>
                          <p:cTn id="138" fill="hold">
                            <p:stCondLst>
                              <p:cond delay="12100"/>
                            </p:stCondLst>
                            <p:childTnLst>
                              <p:par>
                                <p:cTn id="139" presetID="10" presetClass="entr" presetSubtype="0" fill="hold" grpId="1" nodeType="afterEffect">
                                  <p:stCondLst>
                                    <p:cond delay="0"/>
                                  </p:stCondLst>
                                  <p:childTnLst>
                                    <p:set>
                                      <p:cBhvr>
                                        <p:cTn id="140" dur="1" fill="hold">
                                          <p:stCondLst>
                                            <p:cond delay="0"/>
                                          </p:stCondLst>
                                        </p:cTn>
                                        <p:tgtEl>
                                          <p:spTgt spid="27">
                                            <p:graphicEl>
                                              <a:chart seriesIdx="-4" categoryIdx="6" bldStep="category"/>
                                            </p:graphicEl>
                                          </p:spTgt>
                                        </p:tgtEl>
                                        <p:attrNameLst>
                                          <p:attrName>style.visibility</p:attrName>
                                        </p:attrNameLst>
                                      </p:cBhvr>
                                      <p:to>
                                        <p:strVal val="visible"/>
                                      </p:to>
                                    </p:set>
                                    <p:animEffect transition="in" filter="fade">
                                      <p:cBhvr>
                                        <p:cTn id="141" dur="500"/>
                                        <p:tgtEl>
                                          <p:spTgt spid="27">
                                            <p:graphicEl>
                                              <a:chart seriesIdx="-4" categoryIdx="6" bldStep="category"/>
                                            </p:graphicEl>
                                          </p:spTgt>
                                        </p:tgtEl>
                                      </p:cBhvr>
                                    </p:animEffect>
                                  </p:childTnLst>
                                </p:cTn>
                              </p:par>
                            </p:childTnLst>
                          </p:cTn>
                        </p:par>
                        <p:par>
                          <p:cTn id="142" fill="hold">
                            <p:stCondLst>
                              <p:cond delay="12600"/>
                            </p:stCondLst>
                            <p:childTnLst>
                              <p:par>
                                <p:cTn id="143" presetID="10" presetClass="entr" presetSubtype="0" fill="hold" grpId="1" nodeType="afterEffect">
                                  <p:stCondLst>
                                    <p:cond delay="0"/>
                                  </p:stCondLst>
                                  <p:childTnLst>
                                    <p:set>
                                      <p:cBhvr>
                                        <p:cTn id="144" dur="1" fill="hold">
                                          <p:stCondLst>
                                            <p:cond delay="0"/>
                                          </p:stCondLst>
                                        </p:cTn>
                                        <p:tgtEl>
                                          <p:spTgt spid="27">
                                            <p:graphicEl>
                                              <a:chart seriesIdx="-4" categoryIdx="7" bldStep="category"/>
                                            </p:graphicEl>
                                          </p:spTgt>
                                        </p:tgtEl>
                                        <p:attrNameLst>
                                          <p:attrName>style.visibility</p:attrName>
                                        </p:attrNameLst>
                                      </p:cBhvr>
                                      <p:to>
                                        <p:strVal val="visible"/>
                                      </p:to>
                                    </p:set>
                                    <p:animEffect transition="in" filter="fade">
                                      <p:cBhvr>
                                        <p:cTn id="145" dur="500"/>
                                        <p:tgtEl>
                                          <p:spTgt spid="27">
                                            <p:graphicEl>
                                              <a:chart seriesIdx="-4" categoryIdx="7" bldStep="category"/>
                                            </p:graphicEl>
                                          </p:spTgt>
                                        </p:tgtEl>
                                      </p:cBhvr>
                                    </p:animEffect>
                                  </p:childTnLst>
                                </p:cTn>
                              </p:par>
                            </p:childTnLst>
                          </p:cTn>
                        </p:par>
                        <p:par>
                          <p:cTn id="146" fill="hold">
                            <p:stCondLst>
                              <p:cond delay="13100"/>
                            </p:stCondLst>
                            <p:childTnLst>
                              <p:par>
                                <p:cTn id="147" presetID="10" presetClass="entr" presetSubtype="0" fill="hold" grpId="1" nodeType="afterEffect">
                                  <p:stCondLst>
                                    <p:cond delay="0"/>
                                  </p:stCondLst>
                                  <p:childTnLst>
                                    <p:set>
                                      <p:cBhvr>
                                        <p:cTn id="148" dur="1" fill="hold">
                                          <p:stCondLst>
                                            <p:cond delay="0"/>
                                          </p:stCondLst>
                                        </p:cTn>
                                        <p:tgtEl>
                                          <p:spTgt spid="27">
                                            <p:graphicEl>
                                              <a:chart seriesIdx="-4" categoryIdx="8" bldStep="category"/>
                                            </p:graphicEl>
                                          </p:spTgt>
                                        </p:tgtEl>
                                        <p:attrNameLst>
                                          <p:attrName>style.visibility</p:attrName>
                                        </p:attrNameLst>
                                      </p:cBhvr>
                                      <p:to>
                                        <p:strVal val="visible"/>
                                      </p:to>
                                    </p:set>
                                    <p:animEffect transition="in" filter="fade">
                                      <p:cBhvr>
                                        <p:cTn id="149" dur="500"/>
                                        <p:tgtEl>
                                          <p:spTgt spid="27">
                                            <p:graphicEl>
                                              <a:chart seriesIdx="-4" categoryIdx="8"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27" grpId="1" uiExpand="1">
        <p:bldSub>
          <a:bldChart bld="category"/>
        </p:bldSub>
      </p:bldGraphic>
      <p:bldP spid="33" grpId="0" animBg="1"/>
      <p:bldP spid="34" grpId="0" animBg="1"/>
      <p:bldP spid="35" grpId="0" animBg="1"/>
      <p:bldP spid="36" grpId="0" animBg="1"/>
      <p:bldP spid="38" grpId="0" animBg="1"/>
      <p:bldP spid="40" grpId="0" animBg="1"/>
      <p:bldP spid="41" grpId="0" animBg="1"/>
      <p:bldP spid="43" grpId="0" animBg="1"/>
      <p:bldP spid="46" grpId="0" animBg="1"/>
      <p:bldP spid="47" grpId="0" animBg="1"/>
      <p:bldP spid="49" grpId="0" animBg="1"/>
      <p:bldP spid="50" grpId="0" animBg="1"/>
      <p:bldP spid="51" grpId="0" animBg="1"/>
      <p:bldP spid="53" grpId="0" animBg="1"/>
      <p:bldP spid="54" grpId="0" animBg="1"/>
      <p:bldP spid="55" grpId="0" animBg="1"/>
      <p:bldP spid="56" grpId="0" animBg="1"/>
      <p:bldP spid="57" grpId="0" animBg="1"/>
      <p:bldP spid="58" grpId="1" animBg="1"/>
      <p:bldP spid="59" grpId="1" animBg="1"/>
      <p:bldP spid="60" grpId="0"/>
      <p:bldP spid="61" grpId="0"/>
      <p:bldP spid="71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790E-2D61-E371-5DE1-10CBC1201E99}"/>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449911FC-CE50-8CA0-F8A5-3AE210E30852}"/>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633770C2-8B95-D82D-C3EC-C1BA3BD9ECB0}"/>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868A8145-0A9E-721B-55ED-9D84FB9F52CF}"/>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31886551-928E-BFF5-A7AF-95D257C24722}"/>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066032EC-0715-0185-C0AE-9BB1F20C7D10}"/>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F20E3D8F-218C-64FF-0018-7346209DFAB7}"/>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2F8113F7-5242-1DAC-CD28-056C7C682C35}"/>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19129050-CCDA-CCB2-4798-7D60BED29755}"/>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EB17D4DB-AC67-9FE9-7151-404CC8F5A891}"/>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E6010C90-37F8-8848-9DB5-7654D61BEF5F}"/>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pic>
        <p:nvPicPr>
          <p:cNvPr id="44" name="Picture 2" descr="Flag of California - Wikipedia">
            <a:extLst>
              <a:ext uri="{FF2B5EF4-FFF2-40B4-BE49-F238E27FC236}">
                <a16:creationId xmlns:a16="http://schemas.microsoft.com/office/drawing/2014/main" id="{D452E9FC-03B4-5FBA-C368-51517464C1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7123" y="6298237"/>
            <a:ext cx="2306970" cy="153798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4862B6DE-C04C-BEE4-CB4C-C393902D4632}"/>
              </a:ext>
            </a:extLst>
          </p:cNvPr>
          <p:cNvSpPr txBox="1"/>
          <p:nvPr/>
        </p:nvSpPr>
        <p:spPr>
          <a:xfrm>
            <a:off x="10518168" y="5574868"/>
            <a:ext cx="291586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chemeClr val="bg1"/>
                </a:solidFill>
                <a:latin typeface="Avenir Next" panose="020B0503020202020204" pitchFamily="34" charset="0"/>
              </a:rPr>
              <a:t>Two Success Stories</a:t>
            </a:r>
            <a:endParaRPr kumimoji="0" lang="en-US" sz="2400" u="none" strike="noStrike" cap="none" spc="0" normalizeH="0" baseline="0">
              <a:ln>
                <a:noFill/>
              </a:ln>
              <a:solidFill>
                <a:schemeClr val="bg1"/>
              </a:solidFill>
              <a:effectLst/>
              <a:uFillTx/>
              <a:latin typeface="Avenir Next" panose="020B0503020202020204" pitchFamily="34" charset="0"/>
              <a:sym typeface="Graphik Light"/>
            </a:endParaRPr>
          </a:p>
        </p:txBody>
      </p:sp>
      <p:sp>
        <p:nvSpPr>
          <p:cNvPr id="46" name="Presenter">
            <a:extLst>
              <a:ext uri="{FF2B5EF4-FFF2-40B4-BE49-F238E27FC236}">
                <a16:creationId xmlns:a16="http://schemas.microsoft.com/office/drawing/2014/main" id="{331C53EB-CAF2-E16B-618B-0CE62A98EBD3}"/>
              </a:ext>
            </a:extLst>
          </p:cNvPr>
          <p:cNvSpPr txBox="1"/>
          <p:nvPr/>
        </p:nvSpPr>
        <p:spPr>
          <a:xfrm>
            <a:off x="8517124" y="7848416"/>
            <a:ext cx="2613752" cy="523220"/>
          </a:xfrm>
          <a:prstGeom prst="rect">
            <a:avLst/>
          </a:prstGeom>
          <a:noFill/>
          <a:effectLst>
            <a:softEdge rad="65707"/>
          </a:effectLst>
        </p:spPr>
        <p:txBody>
          <a:bodyPr wrap="square" rtlCol="0">
            <a:spAutoFit/>
          </a:bodyPr>
          <a:lstStyle/>
          <a:p>
            <a:r>
              <a:rPr lang="en-US" sz="2800" spc="150" dirty="0">
                <a:solidFill>
                  <a:schemeClr val="bg1"/>
                </a:solidFill>
                <a:latin typeface="Avenir Next Medium" panose="020B0503020202020204" pitchFamily="34" charset="0"/>
              </a:rPr>
              <a:t>CALIFORNIA</a:t>
            </a:r>
          </a:p>
        </p:txBody>
      </p:sp>
      <p:sp>
        <p:nvSpPr>
          <p:cNvPr id="47" name="Presenter">
            <a:extLst>
              <a:ext uri="{FF2B5EF4-FFF2-40B4-BE49-F238E27FC236}">
                <a16:creationId xmlns:a16="http://schemas.microsoft.com/office/drawing/2014/main" id="{C782525A-C741-0ED5-F096-02E22C5C6FCD}"/>
              </a:ext>
            </a:extLst>
          </p:cNvPr>
          <p:cNvSpPr txBox="1"/>
          <p:nvPr/>
        </p:nvSpPr>
        <p:spPr>
          <a:xfrm>
            <a:off x="12912846" y="7836217"/>
            <a:ext cx="2306970" cy="523220"/>
          </a:xfrm>
          <a:prstGeom prst="rect">
            <a:avLst/>
          </a:prstGeom>
          <a:noFill/>
          <a:effectLst>
            <a:softEdge rad="65707"/>
          </a:effectLst>
        </p:spPr>
        <p:txBody>
          <a:bodyPr wrap="square" rtlCol="0">
            <a:spAutoFit/>
          </a:bodyPr>
          <a:lstStyle/>
          <a:p>
            <a:pPr algn="ctr"/>
            <a:r>
              <a:rPr lang="en-US" sz="2800" spc="150" dirty="0">
                <a:solidFill>
                  <a:schemeClr val="bg1"/>
                </a:solidFill>
                <a:latin typeface="Avenir Next Medium" panose="020B0503020202020204" pitchFamily="34" charset="0"/>
              </a:rPr>
              <a:t>CHILE</a:t>
            </a:r>
          </a:p>
        </p:txBody>
      </p:sp>
      <p:pic>
        <p:nvPicPr>
          <p:cNvPr id="48" name="Picture 47" descr="Flag of Chile | History, Design, Colors | Britannica">
            <a:extLst>
              <a:ext uri="{FF2B5EF4-FFF2-40B4-BE49-F238E27FC236}">
                <a16:creationId xmlns:a16="http://schemas.microsoft.com/office/drawing/2014/main" id="{74AF625F-390D-004B-0A11-8DE5586317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12846" y="6288853"/>
            <a:ext cx="2322495" cy="1547363"/>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D8D4B939-F7B3-62D4-2EEA-9E00B39ED133}"/>
              </a:ext>
            </a:extLst>
          </p:cNvPr>
          <p:cNvSpPr txBox="1"/>
          <p:nvPr/>
        </p:nvSpPr>
        <p:spPr>
          <a:xfrm>
            <a:off x="8282436" y="8635543"/>
            <a:ext cx="295914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kumimoji="0" lang="en-US" sz="1800" u="none" strike="noStrike" cap="none" spc="0" normalizeH="0" baseline="0">
                <a:ln>
                  <a:noFill/>
                </a:ln>
                <a:solidFill>
                  <a:schemeClr val="bg1"/>
                </a:solidFill>
                <a:effectLst/>
                <a:uFillTx/>
                <a:latin typeface="Avenir Next" panose="020B0503020202020204" pitchFamily="34" charset="0"/>
                <a:sym typeface="Graphik Light"/>
              </a:rPr>
              <a:t># 1 Global Walnut Exporter</a:t>
            </a:r>
          </a:p>
        </p:txBody>
      </p:sp>
      <p:sp>
        <p:nvSpPr>
          <p:cNvPr id="54" name="TextBox 53">
            <a:extLst>
              <a:ext uri="{FF2B5EF4-FFF2-40B4-BE49-F238E27FC236}">
                <a16:creationId xmlns:a16="http://schemas.microsoft.com/office/drawing/2014/main" id="{138BBC10-130C-B0CC-A1FC-D29E0EFF6E1D}"/>
              </a:ext>
            </a:extLst>
          </p:cNvPr>
          <p:cNvSpPr txBox="1"/>
          <p:nvPr/>
        </p:nvSpPr>
        <p:spPr>
          <a:xfrm>
            <a:off x="12729031" y="8635543"/>
            <a:ext cx="295914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kumimoji="0" lang="en-US" sz="1800" u="none" strike="noStrike" cap="none" spc="0" normalizeH="0" baseline="0">
                <a:ln>
                  <a:noFill/>
                </a:ln>
                <a:solidFill>
                  <a:schemeClr val="bg1"/>
                </a:solidFill>
                <a:effectLst/>
                <a:uFillTx/>
                <a:latin typeface="Avenir Next" panose="020B0503020202020204" pitchFamily="34" charset="0"/>
                <a:sym typeface="Graphik Light"/>
              </a:rPr>
              <a:t># 3 Global Walnut Exporter</a:t>
            </a:r>
          </a:p>
        </p:txBody>
      </p:sp>
      <p:sp>
        <p:nvSpPr>
          <p:cNvPr id="56" name="TextBox 55">
            <a:extLst>
              <a:ext uri="{FF2B5EF4-FFF2-40B4-BE49-F238E27FC236}">
                <a16:creationId xmlns:a16="http://schemas.microsoft.com/office/drawing/2014/main" id="{E80E0F5D-84FA-AFD9-5C30-E3C6DBAD0B70}"/>
              </a:ext>
            </a:extLst>
          </p:cNvPr>
          <p:cNvSpPr txBox="1"/>
          <p:nvPr/>
        </p:nvSpPr>
        <p:spPr>
          <a:xfrm>
            <a:off x="8660744" y="9158763"/>
            <a:ext cx="220252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kumimoji="0" lang="en-US" sz="1800" u="none" strike="noStrike" cap="none" spc="0" normalizeH="0" baseline="0">
                <a:ln>
                  <a:noFill/>
                </a:ln>
                <a:solidFill>
                  <a:schemeClr val="bg1"/>
                </a:solidFill>
                <a:effectLst/>
                <a:uFillTx/>
                <a:latin typeface="Avenir Next" panose="020B0503020202020204" pitchFamily="34" charset="0"/>
                <a:sym typeface="Graphik Light"/>
              </a:rPr>
              <a:t>2024/2025 Exports </a:t>
            </a:r>
          </a:p>
          <a:p>
            <a:pPr marL="0" marR="0" indent="0" algn="ctr" defTabSz="355600" rtl="0" fontAlgn="auto" latinLnBrk="0" hangingPunct="0">
              <a:lnSpc>
                <a:spcPct val="100000"/>
              </a:lnSpc>
              <a:spcBef>
                <a:spcPts val="0"/>
              </a:spcBef>
              <a:spcAft>
                <a:spcPts val="0"/>
              </a:spcAft>
              <a:buClrTx/>
              <a:buSzTx/>
              <a:buFontTx/>
              <a:buNone/>
              <a:tabLst/>
            </a:pPr>
            <a:r>
              <a:rPr kumimoji="0" lang="en-US" sz="1800" u="none" strike="noStrike" cap="none" spc="0" normalizeH="0" baseline="0">
                <a:ln>
                  <a:noFill/>
                </a:ln>
                <a:solidFill>
                  <a:schemeClr val="bg1"/>
                </a:solidFill>
                <a:effectLst/>
                <a:uFillTx/>
                <a:latin typeface="Avenir Next" panose="020B0503020202020204" pitchFamily="34" charset="0"/>
                <a:sym typeface="Graphik Light"/>
              </a:rPr>
              <a:t>440,000 metric tons</a:t>
            </a:r>
          </a:p>
        </p:txBody>
      </p:sp>
      <p:sp>
        <p:nvSpPr>
          <p:cNvPr id="58" name="TextBox 57">
            <a:extLst>
              <a:ext uri="{FF2B5EF4-FFF2-40B4-BE49-F238E27FC236}">
                <a16:creationId xmlns:a16="http://schemas.microsoft.com/office/drawing/2014/main" id="{3F147439-E547-AEE8-C0AF-8E801BFCB46D}"/>
              </a:ext>
            </a:extLst>
          </p:cNvPr>
          <p:cNvSpPr txBox="1"/>
          <p:nvPr/>
        </p:nvSpPr>
        <p:spPr>
          <a:xfrm>
            <a:off x="13107339" y="9135715"/>
            <a:ext cx="220252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a:spcBef>
                <a:spcPts val="0"/>
              </a:spcBef>
            </a:pPr>
            <a:r>
              <a:rPr kumimoji="0" lang="en-US" sz="1800" u="none" strike="noStrike" cap="none" spc="0" normalizeH="0" baseline="0">
                <a:ln>
                  <a:noFill/>
                </a:ln>
                <a:solidFill>
                  <a:schemeClr val="bg1"/>
                </a:solidFill>
                <a:effectLst/>
                <a:uFillTx/>
                <a:latin typeface="Avenir Next" panose="020B0503020202020204" pitchFamily="34" charset="0"/>
                <a:sym typeface="Graphik Light"/>
              </a:rPr>
              <a:t>2024/2025 Exports </a:t>
            </a:r>
          </a:p>
          <a:p>
            <a:pPr marL="0" marR="0" indent="0" algn="ctr" defTabSz="355600" rtl="0" fontAlgn="auto" latinLnBrk="0" hangingPunct="0">
              <a:lnSpc>
                <a:spcPct val="100000"/>
              </a:lnSpc>
              <a:spcBef>
                <a:spcPts val="0"/>
              </a:spcBef>
              <a:spcAft>
                <a:spcPts val="0"/>
              </a:spcAft>
              <a:buClrTx/>
              <a:buSzTx/>
              <a:buFontTx/>
              <a:buNone/>
              <a:tabLst/>
            </a:pPr>
            <a:r>
              <a:rPr kumimoji="0" lang="en-US" sz="1800" u="none" strike="noStrike" cap="none" spc="0" normalizeH="0" baseline="0">
                <a:ln>
                  <a:noFill/>
                </a:ln>
                <a:solidFill>
                  <a:schemeClr val="bg1"/>
                </a:solidFill>
                <a:effectLst/>
                <a:uFillTx/>
                <a:latin typeface="Avenir Next" panose="020B0503020202020204" pitchFamily="34" charset="0"/>
                <a:sym typeface="Graphik Light"/>
              </a:rPr>
              <a:t>190,000 metric tons</a:t>
            </a:r>
          </a:p>
        </p:txBody>
      </p:sp>
    </p:spTree>
    <p:extLst>
      <p:ext uri="{BB962C8B-B14F-4D97-AF65-F5344CB8AC3E}">
        <p14:creationId xmlns:p14="http://schemas.microsoft.com/office/powerpoint/2010/main" val="299828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E71B4-6C91-6D7C-E149-E0ACD5670586}"/>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C6A64BDE-E660-B18C-3834-72A900C4EA2B}"/>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2B5E5C4D-2BDC-70EE-2B90-C3A92822CECE}"/>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D0723338-A025-365C-42FB-4EDA937FCF41}"/>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CE0BE199-8453-9FB1-FDD2-79788317E54A}"/>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0A1235AE-D13A-8428-DD10-D4F0C52C37E6}"/>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D443482E-33AF-D826-C33D-2CEB9834D76B}"/>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C6C213A1-2BDD-A70A-C5D3-CCB554E05C29}"/>
              </a:ext>
            </a:extLst>
          </p:cNvPr>
          <p:cNvCxnSpPr>
            <a:cxnSpLocks/>
          </p:cNvCxnSpPr>
          <p:nvPr/>
        </p:nvCxnSpPr>
        <p:spPr>
          <a:xfrm flipH="1">
            <a:off x="8377291" y="5279310"/>
            <a:ext cx="2184" cy="3024419"/>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2430E522-C842-6548-DA93-B1BD84BEC53A}"/>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9" name="TextBox 8">
            <a:extLst>
              <a:ext uri="{FF2B5EF4-FFF2-40B4-BE49-F238E27FC236}">
                <a16:creationId xmlns:a16="http://schemas.microsoft.com/office/drawing/2014/main" id="{B75D125D-8A6D-F14D-66E4-CC39C2502FFC}"/>
              </a:ext>
            </a:extLst>
          </p:cNvPr>
          <p:cNvSpPr txBox="1"/>
          <p:nvPr/>
        </p:nvSpPr>
        <p:spPr>
          <a:xfrm>
            <a:off x="1208792" y="10840544"/>
            <a:ext cx="5821594" cy="707886"/>
          </a:xfrm>
          <a:prstGeom prst="rect">
            <a:avLst/>
          </a:prstGeom>
          <a:noFill/>
          <a:effectLst>
            <a:softEdge rad="65707"/>
          </a:effectLst>
        </p:spPr>
        <p:txBody>
          <a:bodyPr wrap="square" rtlCol="0">
            <a:spAutoFit/>
          </a:bodyPr>
          <a:lstStyle/>
          <a:p>
            <a:r>
              <a:rPr lang="ro-RO" sz="2000" spc="800">
                <a:solidFill>
                  <a:schemeClr val="bg1"/>
                </a:solidFill>
                <a:latin typeface="Avenir Next Medium" panose="020B0503020202020204" pitchFamily="34" charset="0"/>
              </a:rPr>
              <a:t>THE CURRENT STATE OF </a:t>
            </a:r>
            <a:r>
              <a:rPr lang="ro-RO" sz="2000" spc="150">
                <a:solidFill>
                  <a:schemeClr val="bg1"/>
                </a:solidFill>
                <a:latin typeface="Avenir Next Medium" panose="020B0503020202020204" pitchFamily="34" charset="0"/>
              </a:rPr>
              <a:t>MOLDOVAN WALNUT PRODUCTION </a:t>
            </a:r>
            <a:endParaRPr lang="en-US" sz="2000" spc="150" dirty="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FAF5B734-0B67-6C66-E9D4-08BECBA9905F}"/>
              </a:ext>
            </a:extLst>
          </p:cNvPr>
          <p:cNvSpPr txBox="1"/>
          <p:nvPr/>
        </p:nvSpPr>
        <p:spPr>
          <a:xfrm>
            <a:off x="1079501" y="11502669"/>
            <a:ext cx="3042794"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DOES MOLDOVA HOLD POTENTIAL</a:t>
            </a:r>
            <a:endParaRPr lang="en-US" sz="120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250CCC61-B9C9-3629-01DF-5B5A88F9C676}"/>
              </a:ext>
            </a:extLst>
          </p:cNvPr>
          <p:cNvSpPr txBox="1"/>
          <p:nvPr/>
        </p:nvSpPr>
        <p:spPr>
          <a:xfrm>
            <a:off x="3855163" y="11502669"/>
            <a:ext cx="2427699" cy="289951"/>
          </a:xfrm>
          <a:prstGeom prst="rect">
            <a:avLst/>
          </a:prstGeom>
          <a:noFill/>
          <a:effectLst>
            <a:softEdge rad="65707"/>
          </a:effectLst>
        </p:spPr>
        <p:txBody>
          <a:bodyPr wrap="square" rtlCol="0">
            <a:spAutoFit/>
          </a:bodyPr>
          <a:lstStyle/>
          <a:p>
            <a:pPr algn="ctr">
              <a:lnSpc>
                <a:spcPct val="107000"/>
              </a:lnSpc>
              <a:spcAft>
                <a:spcPts val="800"/>
              </a:spcAft>
            </a:pPr>
            <a:r>
              <a:rPr lang="ro-RO" sz="1200">
                <a:solidFill>
                  <a:schemeClr val="bg1"/>
                </a:solidFill>
                <a:latin typeface="Avenir Next Medium" panose="020B0503020202020204" pitchFamily="34" charset="0"/>
              </a:rPr>
              <a:t>TO BE A STRONGER PLAYER?</a:t>
            </a:r>
            <a:endParaRPr lang="en-US" sz="1200">
              <a:solidFill>
                <a:schemeClr val="bg1"/>
              </a:solidFill>
              <a:latin typeface="Avenir Next Medium" panose="020B0503020202020204" pitchFamily="34" charset="0"/>
            </a:endParaRPr>
          </a:p>
        </p:txBody>
      </p:sp>
      <p:sp>
        <p:nvSpPr>
          <p:cNvPr id="4" name="Presenter">
            <a:extLst>
              <a:ext uri="{FF2B5EF4-FFF2-40B4-BE49-F238E27FC236}">
                <a16:creationId xmlns:a16="http://schemas.microsoft.com/office/drawing/2014/main" id="{FD7F8C44-FC45-2087-C39E-C61F9D146DC4}"/>
              </a:ext>
            </a:extLst>
          </p:cNvPr>
          <p:cNvSpPr txBox="1"/>
          <p:nvPr/>
        </p:nvSpPr>
        <p:spPr>
          <a:xfrm>
            <a:off x="5712733" y="7711275"/>
            <a:ext cx="2690735" cy="523220"/>
          </a:xfrm>
          <a:prstGeom prst="rect">
            <a:avLst/>
          </a:prstGeom>
          <a:noFill/>
          <a:effectLst>
            <a:softEdge rad="65707"/>
          </a:effectLst>
        </p:spPr>
        <p:txBody>
          <a:bodyPr wrap="square" rtlCol="0">
            <a:spAutoFit/>
          </a:bodyPr>
          <a:lstStyle/>
          <a:p>
            <a:r>
              <a:rPr lang="en-US" sz="2800" spc="150" dirty="0">
                <a:solidFill>
                  <a:schemeClr val="bg1"/>
                </a:solidFill>
                <a:latin typeface="Avenir Next Medium" panose="020B0503020202020204" pitchFamily="34" charset="0"/>
              </a:rPr>
              <a:t>CALIFORNIA</a:t>
            </a:r>
          </a:p>
        </p:txBody>
      </p:sp>
      <p:sp>
        <p:nvSpPr>
          <p:cNvPr id="17" name="Presenter">
            <a:extLst>
              <a:ext uri="{FF2B5EF4-FFF2-40B4-BE49-F238E27FC236}">
                <a16:creationId xmlns:a16="http://schemas.microsoft.com/office/drawing/2014/main" id="{EC511DE5-EC3D-3C1B-535F-E483FD5C533C}"/>
              </a:ext>
            </a:extLst>
          </p:cNvPr>
          <p:cNvSpPr txBox="1"/>
          <p:nvPr/>
        </p:nvSpPr>
        <p:spPr>
          <a:xfrm>
            <a:off x="5484360" y="7098858"/>
            <a:ext cx="2993978" cy="646331"/>
          </a:xfrm>
          <a:prstGeom prst="rect">
            <a:avLst/>
          </a:prstGeom>
          <a:noFill/>
          <a:effectLst>
            <a:softEdge rad="65707"/>
          </a:effectLst>
        </p:spPr>
        <p:txBody>
          <a:bodyPr wrap="square" rtlCol="0">
            <a:spAutoFit/>
          </a:bodyPr>
          <a:lstStyle/>
          <a:p>
            <a:pPr algn="ctr"/>
            <a:r>
              <a:rPr lang="en-US" sz="1800" spc="240" dirty="0">
                <a:solidFill>
                  <a:schemeClr val="bg1"/>
                </a:solidFill>
                <a:latin typeface="Avenir Next Medium" panose="020B0503020202020204" pitchFamily="34" charset="0"/>
              </a:rPr>
              <a:t>History of Walnut </a:t>
            </a:r>
            <a:r>
              <a:rPr lang="en-US" sz="1800" spc="550" dirty="0">
                <a:solidFill>
                  <a:schemeClr val="bg1"/>
                </a:solidFill>
                <a:latin typeface="Avenir Next Medium" panose="020B0503020202020204" pitchFamily="34" charset="0"/>
              </a:rPr>
              <a:t>Production in</a:t>
            </a:r>
          </a:p>
        </p:txBody>
      </p:sp>
      <p:sp>
        <p:nvSpPr>
          <p:cNvPr id="18" name="TextBox 17">
            <a:extLst>
              <a:ext uri="{FF2B5EF4-FFF2-40B4-BE49-F238E27FC236}">
                <a16:creationId xmlns:a16="http://schemas.microsoft.com/office/drawing/2014/main" id="{6D28B0A9-7DA8-5FD8-D8C0-3F0B08E25C7C}"/>
              </a:ext>
            </a:extLst>
          </p:cNvPr>
          <p:cNvSpPr txBox="1"/>
          <p:nvPr/>
        </p:nvSpPr>
        <p:spPr>
          <a:xfrm>
            <a:off x="9010039" y="5236076"/>
            <a:ext cx="976389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First Walnut Plants </a:t>
            </a:r>
            <a:r>
              <a:rPr lang="en-US" sz="2400">
                <a:solidFill>
                  <a:schemeClr val="bg1"/>
                </a:solidFill>
              </a:rPr>
              <a:t>brought to California by Spanish missionaries in late 1770 </a:t>
            </a:r>
            <a:r>
              <a:rPr lang="en-US" sz="1800">
                <a:solidFill>
                  <a:schemeClr val="bg1"/>
                </a:solidFill>
              </a:rPr>
              <a:t>s</a:t>
            </a:r>
            <a:endParaRPr kumimoji="0" lang="en-US" sz="2400" b="0" i="0" u="none" strike="noStrike" cap="none" spc="0" normalizeH="0" baseline="0">
              <a:ln>
                <a:noFill/>
              </a:ln>
              <a:solidFill>
                <a:schemeClr val="bg1"/>
              </a:solidFill>
              <a:effectLst/>
              <a:uFillTx/>
              <a:latin typeface="Graphik Light"/>
              <a:ea typeface="Graphik Light"/>
              <a:cs typeface="Graphik Light"/>
              <a:sym typeface="Graphik Light"/>
            </a:endParaRPr>
          </a:p>
        </p:txBody>
      </p:sp>
      <p:sp>
        <p:nvSpPr>
          <p:cNvPr id="21" name="TextBox 20">
            <a:extLst>
              <a:ext uri="{FF2B5EF4-FFF2-40B4-BE49-F238E27FC236}">
                <a16:creationId xmlns:a16="http://schemas.microsoft.com/office/drawing/2014/main" id="{472BE2DB-8613-6A5F-ECF0-811DD4C8E6A2}"/>
              </a:ext>
            </a:extLst>
          </p:cNvPr>
          <p:cNvSpPr txBox="1"/>
          <p:nvPr/>
        </p:nvSpPr>
        <p:spPr>
          <a:xfrm>
            <a:off x="9010039" y="5779269"/>
            <a:ext cx="668292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First commercial walnut nursery </a:t>
            </a:r>
            <a:r>
              <a:rPr lang="en-US" sz="2400">
                <a:solidFill>
                  <a:schemeClr val="bg1"/>
                </a:solidFill>
              </a:rPr>
              <a:t>established, in </a:t>
            </a:r>
            <a:r>
              <a:rPr lang="en-US" sz="2400">
                <a:solidFill>
                  <a:srgbClr val="FFC002"/>
                </a:solidFill>
              </a:rPr>
              <a:t>1867</a:t>
            </a:r>
            <a:endParaRPr kumimoji="0" lang="en-US" sz="2400" b="0" i="0" u="none" strike="noStrike" cap="none" spc="0" normalizeH="0" baseline="0">
              <a:ln>
                <a:noFill/>
              </a:ln>
              <a:solidFill>
                <a:srgbClr val="FFC002"/>
              </a:solidFill>
              <a:effectLst/>
              <a:uFillTx/>
              <a:sym typeface="Graphik Light"/>
            </a:endParaRPr>
          </a:p>
        </p:txBody>
      </p:sp>
      <p:sp>
        <p:nvSpPr>
          <p:cNvPr id="22" name="TextBox 21">
            <a:extLst>
              <a:ext uri="{FF2B5EF4-FFF2-40B4-BE49-F238E27FC236}">
                <a16:creationId xmlns:a16="http://schemas.microsoft.com/office/drawing/2014/main" id="{4F5CE7C7-EB81-C230-0B1A-3CC15DD488FA}"/>
              </a:ext>
            </a:extLst>
          </p:cNvPr>
          <p:cNvSpPr txBox="1"/>
          <p:nvPr/>
        </p:nvSpPr>
        <p:spPr>
          <a:xfrm>
            <a:off x="9010039" y="6322462"/>
            <a:ext cx="855202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Southern California Walnut Growers Association </a:t>
            </a:r>
            <a:r>
              <a:rPr lang="en-US" sz="2400">
                <a:solidFill>
                  <a:schemeClr val="bg1"/>
                </a:solidFill>
              </a:rPr>
              <a:t>established in </a:t>
            </a:r>
            <a:r>
              <a:rPr lang="en-US" sz="2400">
                <a:solidFill>
                  <a:srgbClr val="FFC002"/>
                </a:solidFill>
              </a:rPr>
              <a:t>1896</a:t>
            </a:r>
          </a:p>
        </p:txBody>
      </p:sp>
      <p:sp>
        <p:nvSpPr>
          <p:cNvPr id="23" name="TextBox 22">
            <a:extLst>
              <a:ext uri="{FF2B5EF4-FFF2-40B4-BE49-F238E27FC236}">
                <a16:creationId xmlns:a16="http://schemas.microsoft.com/office/drawing/2014/main" id="{0041D67C-40A0-C49B-A415-12E302A3AE7A}"/>
              </a:ext>
            </a:extLst>
          </p:cNvPr>
          <p:cNvSpPr txBox="1"/>
          <p:nvPr/>
        </p:nvSpPr>
        <p:spPr>
          <a:xfrm>
            <a:off x="9010039" y="6865655"/>
            <a:ext cx="61122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University of California, Davis </a:t>
            </a:r>
            <a:r>
              <a:rPr lang="en-US" sz="2400">
                <a:solidFill>
                  <a:schemeClr val="bg1"/>
                </a:solidFill>
              </a:rPr>
              <a:t>(UC Davis) in </a:t>
            </a:r>
            <a:r>
              <a:rPr lang="en-US" sz="2400">
                <a:solidFill>
                  <a:srgbClr val="FFC002"/>
                </a:solidFill>
              </a:rPr>
              <a:t>1905</a:t>
            </a:r>
          </a:p>
        </p:txBody>
      </p:sp>
      <p:sp>
        <p:nvSpPr>
          <p:cNvPr id="24" name="TextBox 23">
            <a:extLst>
              <a:ext uri="{FF2B5EF4-FFF2-40B4-BE49-F238E27FC236}">
                <a16:creationId xmlns:a16="http://schemas.microsoft.com/office/drawing/2014/main" id="{97FBF9E0-42FE-FCD2-5C5B-032A616C5D46}"/>
              </a:ext>
            </a:extLst>
          </p:cNvPr>
          <p:cNvSpPr txBox="1"/>
          <p:nvPr/>
        </p:nvSpPr>
        <p:spPr>
          <a:xfrm>
            <a:off x="9010039" y="7952039"/>
            <a:ext cx="636392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Chandler and Hartley </a:t>
            </a:r>
            <a:r>
              <a:rPr lang="en-US" sz="2400">
                <a:solidFill>
                  <a:schemeClr val="bg1"/>
                </a:solidFill>
              </a:rPr>
              <a:t>Varieries introduced in </a:t>
            </a:r>
            <a:r>
              <a:rPr lang="en-US" sz="2400">
                <a:solidFill>
                  <a:srgbClr val="FFC002"/>
                </a:solidFill>
              </a:rPr>
              <a:t>1979</a:t>
            </a:r>
          </a:p>
        </p:txBody>
      </p:sp>
      <p:cxnSp>
        <p:nvCxnSpPr>
          <p:cNvPr id="25" name="Straight Connector 24">
            <a:extLst>
              <a:ext uri="{FF2B5EF4-FFF2-40B4-BE49-F238E27FC236}">
                <a16:creationId xmlns:a16="http://schemas.microsoft.com/office/drawing/2014/main" id="{4DCE7400-8800-7444-2AB0-0F3CBE16E38B}"/>
              </a:ext>
            </a:extLst>
          </p:cNvPr>
          <p:cNvCxnSpPr>
            <a:cxnSpLocks/>
          </p:cNvCxnSpPr>
          <p:nvPr/>
        </p:nvCxnSpPr>
        <p:spPr>
          <a:xfrm flipH="1">
            <a:off x="5820933" y="7716613"/>
            <a:ext cx="2257127"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1026" name="Picture 2" descr="Flag of California - Wikipedia">
            <a:extLst>
              <a:ext uri="{FF2B5EF4-FFF2-40B4-BE49-F238E27FC236}">
                <a16:creationId xmlns:a16="http://schemas.microsoft.com/office/drawing/2014/main" id="{8BA1D05F-B039-ACE0-A6E5-36D6E01AD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4824" y="5427352"/>
            <a:ext cx="2306970" cy="15379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364E4C-7CFB-52D2-5C99-06B8930C1A30}"/>
              </a:ext>
            </a:extLst>
          </p:cNvPr>
          <p:cNvSpPr txBox="1"/>
          <p:nvPr/>
        </p:nvSpPr>
        <p:spPr>
          <a:xfrm>
            <a:off x="9010039" y="7408848"/>
            <a:ext cx="61988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a:solidFill>
                  <a:srgbClr val="FFC002"/>
                </a:solidFill>
              </a:rPr>
              <a:t>The California Walnut Board, </a:t>
            </a:r>
            <a:r>
              <a:rPr lang="en-US" sz="2400">
                <a:solidFill>
                  <a:schemeClr val="bg1"/>
                </a:solidFill>
              </a:rPr>
              <a:t>established in </a:t>
            </a:r>
            <a:r>
              <a:rPr lang="en-US" sz="2400">
                <a:solidFill>
                  <a:srgbClr val="FFC002"/>
                </a:solidFill>
              </a:rPr>
              <a:t>1948</a:t>
            </a:r>
          </a:p>
        </p:txBody>
      </p:sp>
    </p:spTree>
    <p:extLst>
      <p:ext uri="{BB962C8B-B14F-4D97-AF65-F5344CB8AC3E}">
        <p14:creationId xmlns:p14="http://schemas.microsoft.com/office/powerpoint/2010/main" val="3408169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1000"/>
                                        <p:tgtEl>
                                          <p:spTgt spid="25"/>
                                        </p:tgtEl>
                                      </p:cBhvr>
                                    </p:animEffect>
                                  </p:childTnLst>
                                </p:cTn>
                              </p:par>
                            </p:childTnLst>
                          </p:cTn>
                        </p:par>
                        <p:par>
                          <p:cTn id="11" fill="hold">
                            <p:stCondLst>
                              <p:cond delay="1000"/>
                            </p:stCondLst>
                            <p:childTnLst>
                              <p:par>
                                <p:cTn id="12" presetID="22" presetClass="entr" presetSubtype="1" fill="hold" nodeType="after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1000"/>
                                        <p:tgtEl>
                                          <p:spTgt spid="7"/>
                                        </p:tgtEl>
                                      </p:cBhvr>
                                    </p:animEffect>
                                  </p:childTnLst>
                                </p:cTn>
                              </p:par>
                            </p:childTnLst>
                          </p:cTn>
                        </p:par>
                        <p:par>
                          <p:cTn id="15" fill="hold">
                            <p:stCondLst>
                              <p:cond delay="2500"/>
                            </p:stCondLst>
                            <p:childTnLst>
                              <p:par>
                                <p:cTn id="16" presetID="10" presetClass="entr" presetSubtype="0" fill="hold" grpId="0" nodeType="afterEffect">
                                  <p:stCondLst>
                                    <p:cond delay="10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childTnLst>
                                </p:cTn>
                              </p:par>
                            </p:childTnLst>
                          </p:cTn>
                        </p:par>
                        <p:par>
                          <p:cTn id="23" fill="hold">
                            <p:stCondLst>
                              <p:cond delay="6500"/>
                            </p:stCondLst>
                            <p:childTnLst>
                              <p:par>
                                <p:cTn id="24" presetID="10" presetClass="entr" presetSubtype="0" fill="hold" grpId="0" nodeType="afterEffect">
                                  <p:stCondLst>
                                    <p:cond delay="100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childTnLst>
                                </p:cTn>
                              </p:par>
                            </p:childTnLst>
                          </p:cTn>
                        </p:par>
                        <p:par>
                          <p:cTn id="27" fill="hold">
                            <p:stCondLst>
                              <p:cond delay="8500"/>
                            </p:stCondLst>
                            <p:childTnLst>
                              <p:par>
                                <p:cTn id="28" presetID="10" presetClass="entr" presetSubtype="0" fill="hold" grpId="0" nodeType="afterEffect">
                                  <p:stCondLst>
                                    <p:cond delay="1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childTnLst>
                                </p:cTn>
                              </p:par>
                            </p:childTnLst>
                          </p:cTn>
                        </p:par>
                        <p:par>
                          <p:cTn id="31" fill="hold">
                            <p:stCondLst>
                              <p:cond delay="10500"/>
                            </p:stCondLst>
                            <p:childTnLst>
                              <p:par>
                                <p:cTn id="32" presetID="10" presetClass="entr" presetSubtype="0" fill="hold" grpId="0" nodeType="afterEffect">
                                  <p:stCondLst>
                                    <p:cond delay="10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childTnLst>
                          </p:cTn>
                        </p:par>
                        <p:par>
                          <p:cTn id="35" fill="hold">
                            <p:stCondLst>
                              <p:cond delay="12500"/>
                            </p:stCondLst>
                            <p:childTnLst>
                              <p:par>
                                <p:cTn id="36" presetID="10" presetClass="entr" presetSubtype="0" fill="hold" grpId="0" nodeType="afterEffect">
                                  <p:stCondLst>
                                    <p:cond delay="100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3" grpId="0"/>
      <p:bldP spid="24" grpId="0"/>
      <p:bldP spid="5" grpId="0"/>
    </p:bldLst>
  </p:timing>
</p:sld>
</file>

<file path=ppt/theme/theme1.xml><?xml version="1.0" encoding="utf-8"?>
<a:theme xmlns:a="http://schemas.openxmlformats.org/drawingml/2006/main" name="38_MinimalistLight">
  <a:themeElements>
    <a:clrScheme name="38_MinimalistLight">
      <a:dk1>
        <a:srgbClr val="53585F"/>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8_MinimalistLight">
  <a:themeElements>
    <a:clrScheme name="38_MinimalistLight">
      <a:dk1>
        <a:srgbClr val="000000"/>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6205</TotalTime>
  <Words>3532</Words>
  <Application>Microsoft Macintosh PowerPoint</Application>
  <PresentationFormat>Custom</PresentationFormat>
  <Paragraphs>2163</Paragraphs>
  <Slides>23</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Aptos Narrow</vt:lpstr>
      <vt:lpstr>Arial</vt:lpstr>
      <vt:lpstr>Avenir Next</vt:lpstr>
      <vt:lpstr>Avenir Next Demi Bold</vt:lpstr>
      <vt:lpstr>Avenir Next Medium</vt:lpstr>
      <vt:lpstr>Calibri</vt:lpstr>
      <vt:lpstr>Graphik</vt:lpstr>
      <vt:lpstr>Graphik Light</vt:lpstr>
      <vt:lpstr>Helvetica</vt:lpstr>
      <vt:lpstr>Helvetica Neue</vt:lpstr>
      <vt:lpstr>Produkt Extralight</vt:lpstr>
      <vt:lpstr>Produkt Light</vt:lpstr>
      <vt:lpstr>38_MinimalistLight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 B</cp:lastModifiedBy>
  <cp:revision>35</cp:revision>
  <cp:lastPrinted>2025-02-16T00:16:11Z</cp:lastPrinted>
  <dcterms:modified xsi:type="dcterms:W3CDTF">2025-02-27T08:36:06Z</dcterms:modified>
</cp:coreProperties>
</file>