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84" r:id="rId2"/>
    <p:sldId id="307" r:id="rId3"/>
    <p:sldId id="293" r:id="rId4"/>
    <p:sldId id="287" r:id="rId5"/>
    <p:sldId id="292" r:id="rId6"/>
    <p:sldId id="288" r:id="rId7"/>
    <p:sldId id="289" r:id="rId8"/>
    <p:sldId id="305" r:id="rId9"/>
    <p:sldId id="290" r:id="rId10"/>
    <p:sldId id="294" r:id="rId11"/>
    <p:sldId id="295" r:id="rId12"/>
    <p:sldId id="297" r:id="rId13"/>
    <p:sldId id="308" r:id="rId14"/>
    <p:sldId id="296" r:id="rId15"/>
    <p:sldId id="298" r:id="rId16"/>
    <p:sldId id="300" r:id="rId17"/>
    <p:sldId id="301" r:id="rId18"/>
    <p:sldId id="303" r:id="rId19"/>
    <p:sldId id="304" r:id="rId20"/>
    <p:sldId id="306" r:id="rId21"/>
    <p:sldId id="302"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2"/>
    <a:srgbClr val="D9DEE4"/>
    <a:srgbClr val="535760"/>
    <a:srgbClr val="3D3C3B"/>
    <a:srgbClr val="4F3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932"/>
  </p:normalViewPr>
  <p:slideViewPr>
    <p:cSldViewPr snapToGrid="0">
      <p:cViewPr varScale="1">
        <p:scale>
          <a:sx n="51" d="100"/>
          <a:sy n="51" d="100"/>
        </p:scale>
        <p:origin x="2104"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5T12:46:49.103"/>
    </inkml:context>
    <inkml:brush xml:id="br0">
      <inkml:brushProperty name="width" value="0.1" units="cm"/>
      <inkml:brushProperty name="height" value="0.1" units="cm"/>
      <inkml:brushProperty name="color" value="#FFFFFF"/>
    </inkml:brush>
  </inkml:definitions>
  <inkml:trace contextRef="#ctx0" brushRef="#br0">5662 2289 24575,'-81'-30'0,"1"1"0,0-2 0,0 1 0,-2 0 0,2-1 0,-1 2 0,1-2 0,0 1 0,-1 0 0,1 0 0,0 0 0,0-1 0,-1 2 0,1-2 0,0 1 0,0 1 0,-1-2 0,1 1 0,0 0 0,-1 0 0,0 0 0,1-1 0,-1 2 0,1-2 0,0 1 0,-1 1 0,1-3 0,0 3 0,0-1 0,-1 0 0,1 0 0,0-1 0,-1 2 0,-5-4 0,-1 1 0,-1 1 0,-1-2 0,0 0 0,-1 2 0,1-2 0,-1 1 0,1 1 0,1-1 0,0 1 0,1 0 0,0-1 0,3 2 0,1 0 0,1-1 0,2 3 0,2-1 0,2 1 0,3 0 0,2 0 0,4 2 0,3 0 0,2 0 0,4 1 0,4 3-826,-42-24 0,9 4 0,8-1 0,7 4 0,7 2 1,5 2-1,4 4 826,-12-7 0,11 4 0,6 4 859,0-3 0,9 3-859,-3-1 233,30 17 0,10 8 1,5 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6T13:02:52.259"/>
    </inkml:context>
    <inkml:brush xml:id="br0">
      <inkml:brushProperty name="width" value="0.1" units="cm"/>
      <inkml:brushProperty name="height" value="0.1" units="cm"/>
      <inkml:brushProperty name="color" value="#FFFFFF"/>
    </inkml:brush>
  </inkml:definitions>
  <inkml:trace contextRef="#ctx0" brushRef="#br0">6505 2416 24575,'-93'-31'0,"1"0"0,0-2 0,0 2 0,-2-1 0,2-1 0,-1 3 0,1-3 0,0 1 0,-1 1 0,1-1 0,0 0 0,0 0 0,-1 1 0,1-2 0,0 2 0,0 0 0,-1-2 0,1 2 0,0-1 0,-1 0 0,0 1 0,1-2 0,-1 2 0,1-2 0,1 2 0,-3 0 0,3-3 0,-1 4 0,0-2 0,-1 0 0,1 1 0,0-2 0,-1 2 0,-6-3 0,-1 0 0,-1 1 0,-1-2 0,-1 0 0,0 3 0,1-3 0,-2 1 0,2 1 0,1 0 0,0 0 0,1 0 0,0-1 0,4 3 0,0-1 0,2-1 0,2 4 0,3-2 0,1 1 0,4 1 0,3-1 0,4 3 0,3-1 0,3 1 0,4 1 0,5 2-826,-48-24 0,10 3 0,9 0 0,9 4 0,7 2 1,6 2-1,5 4 826,-14-7 0,12 4 0,8 4 859,-1-2 0,11 2-859,-4-1 233,35 18 0,11 9 1,6 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5T21:37:00.782"/>
    </inkml:context>
    <inkml:brush xml:id="br0">
      <inkml:brushProperty name="width" value="0.09701" units="cm"/>
      <inkml:brushProperty name="height" value="0.09701" units="cm"/>
      <inkml:brushProperty name="color" value="#FFC002"/>
    </inkml:brush>
  </inkml:definitions>
  <inkml:trace contextRef="#ctx0" brushRef="#br0">0 0 24575,'23'0'0,"35"0"0,-8 0 0,7 0 0,22 3 0,9 1 0,-17 1 0,4 2 0,2 2-748,10 3 0,2 3 0,3 2 748,-15-1 0,1 3 0,2 0 0,0 2 0,5 3 0,1 2 0,0 1 0,2 1-439,5 2 1,1 2-1,1 1 1,0-1 438,-14-4 0,0-1 0,1 1 0,1-1 0,0 0 0,3 0 0,0 0 0,1 0 0,0-1 0,1-1 0,1-1 0,2 0 0,-1-2 0,1 0 0,0-1 0,1-1 0,0-1 0,0 0 0,0-2 0,0 0-492,-1-1 0,1-1 0,-1 0 0,0-1 0,-1-1 492,-1 0 0,0-2 0,-1 1 0,0-1 0,0-1 0,-4 0 0,-1 0 0,1-1 0,-2 0 0,-1-1-278,12 0 1,-2-1 0,0 0 0,-3 0 277,-8-2 0,0 0 0,-3-1 0,-1 1 0,16-1 0,-3 0 0,-3 0 333,-11 0 1,-3 1 0,-1-1-334,22 2 0,-4-1 967,-16-1 0,-5 0-967,-13-2 0,-2-1 2780,40-1-2780,-12 0 1600,-10 0-1600,-16 0 252,-16 0-252,-17 2 0,-11-2 0,-4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5T22:22:34.302"/>
    </inkml:context>
    <inkml:brush xml:id="br0">
      <inkml:brushProperty name="width" value="0.09701" units="cm"/>
      <inkml:brushProperty name="height" value="0.09701" units="cm"/>
      <inkml:brushProperty name="color" value="#FFC002"/>
    </inkml:brush>
  </inkml:definitions>
  <inkml:trace contextRef="#ctx0" brushRef="#br0">0 0 24575,'13'0'0,"19"0"0,-4 0 0,4 0 0,12 3 0,5 1 0,-9 1 0,2 2 0,1 2-748,5 3 0,2 3 0,1 2 748,-8-1 0,1 3 0,0 0 0,1 2 0,3 3 0,-1 2 0,2 1 0,0 1-439,3 2 1,0 2-1,1 1 1,1-1 438,-9-4 0,0-1 0,1 1 0,0-1 0,0 0 0,2 0 0,0 0 0,1 0 0,-1-1 0,1-1 0,1-1 0,1 0 0,-1-2 0,1 0 0,0-1 0,0-1 0,0-1 0,1 0 0,-1-2 0,1 0-492,-1-1 0,0-1 0,-1 0 0,1-1 0,0-1 492,-2 0 0,1-2 0,-1 1 0,0-1 0,0-1 0,-2 0 0,0 0 0,-1-1 0,0 0 0,-1-1-278,7 0 1,-1-1 0,0 0 0,-2 0 277,-4-2 0,-1 0 0,0-1 0,-2 1 0,9-1 0,-1 0 0,-2 0 333,-6 0 1,-2 1 0,0-1-334,12 2 0,-3-1 967,-8-1 0,-3 0-967,-7-2 0,-2-1 2780,23-1-2780,-6 0 1600,-7 0-1600,-8 0 252,-9 0-252,-10 2 0,-6-2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6C1B-DE5E-1285-8CFA-48226590F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0B0D4-E88E-DA6D-C445-9319866101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960540-43A8-32EA-831D-D8D0E88BF90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027AA03-767C-3A16-2B4A-2105D1D87694}"/>
              </a:ext>
            </a:extLst>
          </p:cNvPr>
          <p:cNvSpPr>
            <a:spLocks noGrp="1"/>
          </p:cNvSpPr>
          <p:nvPr>
            <p:ph type="sldNum" sz="quarter" idx="5"/>
          </p:nvPr>
        </p:nvSpPr>
        <p:spPr/>
        <p:txBody>
          <a:bodyPr/>
          <a:lstStyle/>
          <a:p>
            <a:fld id="{DE821173-6A9D-BE4B-9873-FD2A46963CCA}" type="slidenum">
              <a:rPr lang="en-US"/>
              <a:t>1</a:t>
            </a:fld>
            <a:endParaRPr lang="en-US" dirty="0"/>
          </a:p>
        </p:txBody>
      </p:sp>
    </p:spTree>
    <p:extLst>
      <p:ext uri="{BB962C8B-B14F-4D97-AF65-F5344CB8AC3E}">
        <p14:creationId xmlns:p14="http://schemas.microsoft.com/office/powerpoint/2010/main" val="17625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177FC-3F66-EA89-3A1E-3A09A0B24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23CF1-5004-AF22-A273-B4565D727F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C6DF4B-2F83-977F-1DD7-01FAD3601B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45FBE3-390B-D646-9617-39011896A52F}"/>
              </a:ext>
            </a:extLst>
          </p:cNvPr>
          <p:cNvSpPr>
            <a:spLocks noGrp="1"/>
          </p:cNvSpPr>
          <p:nvPr>
            <p:ph type="sldNum" sz="quarter" idx="5"/>
          </p:nvPr>
        </p:nvSpPr>
        <p:spPr/>
        <p:txBody>
          <a:bodyPr/>
          <a:lstStyle/>
          <a:p>
            <a:fld id="{DE821173-6A9D-BE4B-9873-FD2A46963CCA}" type="slidenum">
              <a:rPr lang="en-US"/>
              <a:t>10</a:t>
            </a:fld>
            <a:endParaRPr lang="en-US" dirty="0"/>
          </a:p>
        </p:txBody>
      </p:sp>
    </p:spTree>
    <p:extLst>
      <p:ext uri="{BB962C8B-B14F-4D97-AF65-F5344CB8AC3E}">
        <p14:creationId xmlns:p14="http://schemas.microsoft.com/office/powerpoint/2010/main" val="84658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9FF4-7DAE-2571-2C55-D89E9A644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3ABAC-0176-B85E-95A7-D1AAA7FAF0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3431E5-BCBC-1906-8F9E-B6838992B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7BD4D1-8587-1729-0518-4D1F48F60A1B}"/>
              </a:ext>
            </a:extLst>
          </p:cNvPr>
          <p:cNvSpPr>
            <a:spLocks noGrp="1"/>
          </p:cNvSpPr>
          <p:nvPr>
            <p:ph type="sldNum" sz="quarter" idx="5"/>
          </p:nvPr>
        </p:nvSpPr>
        <p:spPr/>
        <p:txBody>
          <a:bodyPr/>
          <a:lstStyle/>
          <a:p>
            <a:fld id="{DE821173-6A9D-BE4B-9873-FD2A46963CCA}" type="slidenum">
              <a:rPr lang="en-US"/>
              <a:t>11</a:t>
            </a:fld>
            <a:endParaRPr lang="en-US" dirty="0"/>
          </a:p>
        </p:txBody>
      </p:sp>
    </p:spTree>
    <p:extLst>
      <p:ext uri="{BB962C8B-B14F-4D97-AF65-F5344CB8AC3E}">
        <p14:creationId xmlns:p14="http://schemas.microsoft.com/office/powerpoint/2010/main" val="250231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70796-29B4-4BCF-DEB8-7A0CE6C02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F5EB-12B6-1A9D-FFB0-4606DB7EB2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89CC0B-B140-8098-FD26-7ED150CC05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3CF86E-DD9B-CE63-4D2F-F544BAA7D18A}"/>
              </a:ext>
            </a:extLst>
          </p:cNvPr>
          <p:cNvSpPr>
            <a:spLocks noGrp="1"/>
          </p:cNvSpPr>
          <p:nvPr>
            <p:ph type="sldNum" sz="quarter" idx="5"/>
          </p:nvPr>
        </p:nvSpPr>
        <p:spPr/>
        <p:txBody>
          <a:bodyPr/>
          <a:lstStyle/>
          <a:p>
            <a:fld id="{DE821173-6A9D-BE4B-9873-FD2A46963CCA}" type="slidenum">
              <a:rPr lang="en-US"/>
              <a:t>12</a:t>
            </a:fld>
            <a:endParaRPr lang="en-US" dirty="0"/>
          </a:p>
        </p:txBody>
      </p:sp>
    </p:spTree>
    <p:extLst>
      <p:ext uri="{BB962C8B-B14F-4D97-AF65-F5344CB8AC3E}">
        <p14:creationId xmlns:p14="http://schemas.microsoft.com/office/powerpoint/2010/main" val="149809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E40E-2BA8-E70C-CEEA-47B94E729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01D3C-766F-FDDD-078F-00853CAA5D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4B72F8-AE37-2F22-ADA7-346A0C57A5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70479E-92BE-9858-68A1-F3E88CA8B19E}"/>
              </a:ext>
            </a:extLst>
          </p:cNvPr>
          <p:cNvSpPr>
            <a:spLocks noGrp="1"/>
          </p:cNvSpPr>
          <p:nvPr>
            <p:ph type="sldNum" sz="quarter" idx="5"/>
          </p:nvPr>
        </p:nvSpPr>
        <p:spPr/>
        <p:txBody>
          <a:bodyPr/>
          <a:lstStyle/>
          <a:p>
            <a:fld id="{DE821173-6A9D-BE4B-9873-FD2A46963CCA}" type="slidenum">
              <a:rPr lang="en-US"/>
              <a:t>13</a:t>
            </a:fld>
            <a:endParaRPr lang="en-US" dirty="0"/>
          </a:p>
        </p:txBody>
      </p:sp>
    </p:spTree>
    <p:extLst>
      <p:ext uri="{BB962C8B-B14F-4D97-AF65-F5344CB8AC3E}">
        <p14:creationId xmlns:p14="http://schemas.microsoft.com/office/powerpoint/2010/main" val="147753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8715-F47D-7986-C222-F4369C5D2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69210-CDB6-6169-A9C4-CCBED848C3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AD467A-F078-B22D-17C3-3AF5B2FFE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516318-49A6-335A-63AA-6E45E8F69199}"/>
              </a:ext>
            </a:extLst>
          </p:cNvPr>
          <p:cNvSpPr>
            <a:spLocks noGrp="1"/>
          </p:cNvSpPr>
          <p:nvPr>
            <p:ph type="sldNum" sz="quarter" idx="5"/>
          </p:nvPr>
        </p:nvSpPr>
        <p:spPr/>
        <p:txBody>
          <a:bodyPr/>
          <a:lstStyle/>
          <a:p>
            <a:fld id="{DE821173-6A9D-BE4B-9873-FD2A46963CCA}" type="slidenum">
              <a:rPr lang="en-US"/>
              <a:t>14</a:t>
            </a:fld>
            <a:endParaRPr lang="en-US" dirty="0"/>
          </a:p>
        </p:txBody>
      </p:sp>
    </p:spTree>
    <p:extLst>
      <p:ext uri="{BB962C8B-B14F-4D97-AF65-F5344CB8AC3E}">
        <p14:creationId xmlns:p14="http://schemas.microsoft.com/office/powerpoint/2010/main" val="268275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1BA3-E9B4-D9FD-DB5E-FE71FCC92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20CEA-9486-ACCC-3158-BC9132572A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671EAF1-7CCA-AEE4-4619-F511375023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75BC81-C543-0E9E-5126-56A5DDBEA708}"/>
              </a:ext>
            </a:extLst>
          </p:cNvPr>
          <p:cNvSpPr>
            <a:spLocks noGrp="1"/>
          </p:cNvSpPr>
          <p:nvPr>
            <p:ph type="sldNum" sz="quarter" idx="5"/>
          </p:nvPr>
        </p:nvSpPr>
        <p:spPr/>
        <p:txBody>
          <a:bodyPr/>
          <a:lstStyle/>
          <a:p>
            <a:fld id="{DE821173-6A9D-BE4B-9873-FD2A46963CCA}" type="slidenum">
              <a:rPr lang="en-US"/>
              <a:t>15</a:t>
            </a:fld>
            <a:endParaRPr lang="en-US" dirty="0"/>
          </a:p>
        </p:txBody>
      </p:sp>
    </p:spTree>
    <p:extLst>
      <p:ext uri="{BB962C8B-B14F-4D97-AF65-F5344CB8AC3E}">
        <p14:creationId xmlns:p14="http://schemas.microsoft.com/office/powerpoint/2010/main" val="206404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0363B-5DFD-65F5-898D-47F4B0860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0258E-54E0-14A2-6847-F216B916AA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632E43-64E0-5CD7-64B1-517A607944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242C11-BC3D-5AB8-0F5C-0821649DA8BF}"/>
              </a:ext>
            </a:extLst>
          </p:cNvPr>
          <p:cNvSpPr>
            <a:spLocks noGrp="1"/>
          </p:cNvSpPr>
          <p:nvPr>
            <p:ph type="sldNum" sz="quarter" idx="5"/>
          </p:nvPr>
        </p:nvSpPr>
        <p:spPr/>
        <p:txBody>
          <a:bodyPr/>
          <a:lstStyle/>
          <a:p>
            <a:fld id="{DE821173-6A9D-BE4B-9873-FD2A46963CCA}" type="slidenum">
              <a:rPr lang="en-US"/>
              <a:t>16</a:t>
            </a:fld>
            <a:endParaRPr lang="en-US" dirty="0"/>
          </a:p>
        </p:txBody>
      </p:sp>
    </p:spTree>
    <p:extLst>
      <p:ext uri="{BB962C8B-B14F-4D97-AF65-F5344CB8AC3E}">
        <p14:creationId xmlns:p14="http://schemas.microsoft.com/office/powerpoint/2010/main" val="271831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2E3C-C9CF-1719-2D6A-8818CB397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5C5F7-B61B-A95B-6F06-A3598E1C6D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04B0F4-1282-15D7-C056-A799C440F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A1EB9-1F8A-60D0-EEB6-508A07A541F5}"/>
              </a:ext>
            </a:extLst>
          </p:cNvPr>
          <p:cNvSpPr>
            <a:spLocks noGrp="1"/>
          </p:cNvSpPr>
          <p:nvPr>
            <p:ph type="sldNum" sz="quarter" idx="5"/>
          </p:nvPr>
        </p:nvSpPr>
        <p:spPr/>
        <p:txBody>
          <a:bodyPr/>
          <a:lstStyle/>
          <a:p>
            <a:fld id="{DE821173-6A9D-BE4B-9873-FD2A46963CCA}" type="slidenum">
              <a:rPr lang="en-US"/>
              <a:t>17</a:t>
            </a:fld>
            <a:endParaRPr lang="en-US" dirty="0"/>
          </a:p>
        </p:txBody>
      </p:sp>
    </p:spTree>
    <p:extLst>
      <p:ext uri="{BB962C8B-B14F-4D97-AF65-F5344CB8AC3E}">
        <p14:creationId xmlns:p14="http://schemas.microsoft.com/office/powerpoint/2010/main" val="346796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AB879-5847-271C-81A4-8D5184A33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10811-E8C1-3635-11A5-FDB06351F33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2BD56A-AD6A-C2D3-E28D-179FCFA024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7A6BE9-4CA6-8A88-B7E8-4FDBF0A2F1E6}"/>
              </a:ext>
            </a:extLst>
          </p:cNvPr>
          <p:cNvSpPr>
            <a:spLocks noGrp="1"/>
          </p:cNvSpPr>
          <p:nvPr>
            <p:ph type="sldNum" sz="quarter" idx="5"/>
          </p:nvPr>
        </p:nvSpPr>
        <p:spPr/>
        <p:txBody>
          <a:bodyPr/>
          <a:lstStyle/>
          <a:p>
            <a:fld id="{DE821173-6A9D-BE4B-9873-FD2A46963CCA}" type="slidenum">
              <a:rPr lang="en-US"/>
              <a:t>18</a:t>
            </a:fld>
            <a:endParaRPr lang="en-US" dirty="0"/>
          </a:p>
        </p:txBody>
      </p:sp>
    </p:spTree>
    <p:extLst>
      <p:ext uri="{BB962C8B-B14F-4D97-AF65-F5344CB8AC3E}">
        <p14:creationId xmlns:p14="http://schemas.microsoft.com/office/powerpoint/2010/main" val="276652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4268E-CC52-DE5F-D254-7F80569F1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713DC-ECBB-1524-DBDD-FE2A1378C6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A9F4B0-ABCA-F00A-A23F-8EC8CB29E5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39D92B-E1D2-B97C-9AF7-7DF1A5F4A272}"/>
              </a:ext>
            </a:extLst>
          </p:cNvPr>
          <p:cNvSpPr>
            <a:spLocks noGrp="1"/>
          </p:cNvSpPr>
          <p:nvPr>
            <p:ph type="sldNum" sz="quarter" idx="5"/>
          </p:nvPr>
        </p:nvSpPr>
        <p:spPr/>
        <p:txBody>
          <a:bodyPr/>
          <a:lstStyle/>
          <a:p>
            <a:fld id="{DE821173-6A9D-BE4B-9873-FD2A46963CCA}" type="slidenum">
              <a:rPr lang="en-US"/>
              <a:t>19</a:t>
            </a:fld>
            <a:endParaRPr lang="en-US" dirty="0"/>
          </a:p>
        </p:txBody>
      </p:sp>
    </p:spTree>
    <p:extLst>
      <p:ext uri="{BB962C8B-B14F-4D97-AF65-F5344CB8AC3E}">
        <p14:creationId xmlns:p14="http://schemas.microsoft.com/office/powerpoint/2010/main" val="121046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D57B-0BD1-9A79-1B0D-41D3C563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872A9-FE83-3A13-9264-93641E61A1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4C96FE-B630-80DE-E00B-213C20422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61E93-1008-B9B3-DC50-D574D0323CC4}"/>
              </a:ext>
            </a:extLst>
          </p:cNvPr>
          <p:cNvSpPr>
            <a:spLocks noGrp="1"/>
          </p:cNvSpPr>
          <p:nvPr>
            <p:ph type="sldNum" sz="quarter" idx="5"/>
          </p:nvPr>
        </p:nvSpPr>
        <p:spPr/>
        <p:txBody>
          <a:bodyPr/>
          <a:lstStyle/>
          <a:p>
            <a:fld id="{DE821173-6A9D-BE4B-9873-FD2A46963CCA}" type="slidenum">
              <a:rPr lang="en-US"/>
              <a:t>2</a:t>
            </a:fld>
            <a:endParaRPr lang="en-US" dirty="0"/>
          </a:p>
        </p:txBody>
      </p:sp>
    </p:spTree>
    <p:extLst>
      <p:ext uri="{BB962C8B-B14F-4D97-AF65-F5344CB8AC3E}">
        <p14:creationId xmlns:p14="http://schemas.microsoft.com/office/powerpoint/2010/main" val="85299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0467-9613-C971-8756-80DF52E5E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3CA31-4F90-62C0-646A-C2210F8E82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1F689B-235F-647E-BC47-0102BF6D2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80CE9D-0F05-17AD-8DEE-D5D295B646E4}"/>
              </a:ext>
            </a:extLst>
          </p:cNvPr>
          <p:cNvSpPr>
            <a:spLocks noGrp="1"/>
          </p:cNvSpPr>
          <p:nvPr>
            <p:ph type="sldNum" sz="quarter" idx="5"/>
          </p:nvPr>
        </p:nvSpPr>
        <p:spPr/>
        <p:txBody>
          <a:bodyPr/>
          <a:lstStyle/>
          <a:p>
            <a:fld id="{DE821173-6A9D-BE4B-9873-FD2A46963CCA}" type="slidenum">
              <a:rPr lang="en-US"/>
              <a:t>20</a:t>
            </a:fld>
            <a:endParaRPr lang="en-US" dirty="0"/>
          </a:p>
        </p:txBody>
      </p:sp>
    </p:spTree>
    <p:extLst>
      <p:ext uri="{BB962C8B-B14F-4D97-AF65-F5344CB8AC3E}">
        <p14:creationId xmlns:p14="http://schemas.microsoft.com/office/powerpoint/2010/main" val="202655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AFCE-B7ED-ADDD-6767-C3402994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D5DD6-8830-72E1-8E54-05DD6F9DA7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94E70E-FFF4-F730-9220-9497CADC3F2F}"/>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9A1C9EB-0CC4-B61E-A2B3-A7323CF91584}"/>
              </a:ext>
            </a:extLst>
          </p:cNvPr>
          <p:cNvSpPr>
            <a:spLocks noGrp="1"/>
          </p:cNvSpPr>
          <p:nvPr>
            <p:ph type="sldNum" sz="quarter" idx="5"/>
          </p:nvPr>
        </p:nvSpPr>
        <p:spPr/>
        <p:txBody>
          <a:bodyPr/>
          <a:lstStyle/>
          <a:p>
            <a:fld id="{DE821173-6A9D-BE4B-9873-FD2A46963CCA}" type="slidenum">
              <a:rPr lang="en-US"/>
              <a:t>21</a:t>
            </a:fld>
            <a:endParaRPr lang="en-US" dirty="0"/>
          </a:p>
        </p:txBody>
      </p:sp>
    </p:spTree>
    <p:extLst>
      <p:ext uri="{BB962C8B-B14F-4D97-AF65-F5344CB8AC3E}">
        <p14:creationId xmlns:p14="http://schemas.microsoft.com/office/powerpoint/2010/main" val="43969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0B82-2867-BC4D-16CD-94CFFE19D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93CB8-E0F3-A338-E2D4-F120574053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061A09-9717-2F63-70E8-230BB21D2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9B669-95D0-5E2B-4C7A-49405F7C6CFD}"/>
              </a:ext>
            </a:extLst>
          </p:cNvPr>
          <p:cNvSpPr>
            <a:spLocks noGrp="1"/>
          </p:cNvSpPr>
          <p:nvPr>
            <p:ph type="sldNum" sz="quarter" idx="5"/>
          </p:nvPr>
        </p:nvSpPr>
        <p:spPr/>
        <p:txBody>
          <a:bodyPr/>
          <a:lstStyle/>
          <a:p>
            <a:fld id="{DE821173-6A9D-BE4B-9873-FD2A46963CCA}" type="slidenum">
              <a:rPr lang="en-US"/>
              <a:t>3</a:t>
            </a:fld>
            <a:endParaRPr lang="en-US" dirty="0"/>
          </a:p>
        </p:txBody>
      </p:sp>
    </p:spTree>
    <p:extLst>
      <p:ext uri="{BB962C8B-B14F-4D97-AF65-F5344CB8AC3E}">
        <p14:creationId xmlns:p14="http://schemas.microsoft.com/office/powerpoint/2010/main" val="8274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6CAF3-8F88-E3CA-6D53-49390E62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82E07-4D93-C923-96DE-408E3E83BA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6E43FE-99A0-C356-4548-871234FBA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328C5F-0AB2-B39F-A9B4-CB37E650CC2F}"/>
              </a:ext>
            </a:extLst>
          </p:cNvPr>
          <p:cNvSpPr>
            <a:spLocks noGrp="1"/>
          </p:cNvSpPr>
          <p:nvPr>
            <p:ph type="sldNum" sz="quarter" idx="5"/>
          </p:nvPr>
        </p:nvSpPr>
        <p:spPr/>
        <p:txBody>
          <a:bodyPr/>
          <a:lstStyle/>
          <a:p>
            <a:fld id="{DE821173-6A9D-BE4B-9873-FD2A46963CCA}" type="slidenum">
              <a:rPr lang="en-US"/>
              <a:t>4</a:t>
            </a:fld>
            <a:endParaRPr lang="en-US" dirty="0"/>
          </a:p>
        </p:txBody>
      </p:sp>
    </p:spTree>
    <p:extLst>
      <p:ext uri="{BB962C8B-B14F-4D97-AF65-F5344CB8AC3E}">
        <p14:creationId xmlns:p14="http://schemas.microsoft.com/office/powerpoint/2010/main" val="321172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AB2D-6E00-0CB4-0276-C2A435849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61676-0748-564D-A043-328DE23016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C299AAD-D4CF-0917-DE91-6C52577C6E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55E756-2DE6-EC5A-079B-4551326B7302}"/>
              </a:ext>
            </a:extLst>
          </p:cNvPr>
          <p:cNvSpPr>
            <a:spLocks noGrp="1"/>
          </p:cNvSpPr>
          <p:nvPr>
            <p:ph type="sldNum" sz="quarter" idx="5"/>
          </p:nvPr>
        </p:nvSpPr>
        <p:spPr/>
        <p:txBody>
          <a:bodyPr/>
          <a:lstStyle/>
          <a:p>
            <a:fld id="{DE821173-6A9D-BE4B-9873-FD2A46963CCA}" type="slidenum">
              <a:rPr lang="en-US"/>
              <a:t>5</a:t>
            </a:fld>
            <a:endParaRPr lang="en-US" dirty="0"/>
          </a:p>
        </p:txBody>
      </p:sp>
    </p:spTree>
    <p:extLst>
      <p:ext uri="{BB962C8B-B14F-4D97-AF65-F5344CB8AC3E}">
        <p14:creationId xmlns:p14="http://schemas.microsoft.com/office/powerpoint/2010/main" val="154637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4C84D-0BED-7CE5-5E9B-1C095D586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54787-1993-7276-D3F5-4850859F73F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4CDCD6-FA81-A919-7139-5ED4D1E0EB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72FB8F-8C47-B907-9650-8657411E261A}"/>
              </a:ext>
            </a:extLst>
          </p:cNvPr>
          <p:cNvSpPr>
            <a:spLocks noGrp="1"/>
          </p:cNvSpPr>
          <p:nvPr>
            <p:ph type="sldNum" sz="quarter" idx="5"/>
          </p:nvPr>
        </p:nvSpPr>
        <p:spPr/>
        <p:txBody>
          <a:bodyPr/>
          <a:lstStyle/>
          <a:p>
            <a:fld id="{DE821173-6A9D-BE4B-9873-FD2A46963CCA}" type="slidenum">
              <a:rPr lang="en-US"/>
              <a:t>6</a:t>
            </a:fld>
            <a:endParaRPr lang="en-US" dirty="0"/>
          </a:p>
        </p:txBody>
      </p:sp>
    </p:spTree>
    <p:extLst>
      <p:ext uri="{BB962C8B-B14F-4D97-AF65-F5344CB8AC3E}">
        <p14:creationId xmlns:p14="http://schemas.microsoft.com/office/powerpoint/2010/main" val="220204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F61E-C6D1-46C2-D29A-334AF5798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76E34-38AE-B682-DD77-1031A413AB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F315FD-6C41-41AC-CDF6-2EE3A7571A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426DB0-2C5F-125F-26FE-77724B2F9089}"/>
              </a:ext>
            </a:extLst>
          </p:cNvPr>
          <p:cNvSpPr>
            <a:spLocks noGrp="1"/>
          </p:cNvSpPr>
          <p:nvPr>
            <p:ph type="sldNum" sz="quarter" idx="5"/>
          </p:nvPr>
        </p:nvSpPr>
        <p:spPr/>
        <p:txBody>
          <a:bodyPr/>
          <a:lstStyle/>
          <a:p>
            <a:fld id="{DE821173-6A9D-BE4B-9873-FD2A46963CCA}" type="slidenum">
              <a:rPr lang="en-US"/>
              <a:t>7</a:t>
            </a:fld>
            <a:endParaRPr lang="en-US" dirty="0"/>
          </a:p>
        </p:txBody>
      </p:sp>
    </p:spTree>
    <p:extLst>
      <p:ext uri="{BB962C8B-B14F-4D97-AF65-F5344CB8AC3E}">
        <p14:creationId xmlns:p14="http://schemas.microsoft.com/office/powerpoint/2010/main" val="259449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2AB6D-CA58-30E6-2ADC-B299639FB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34045-1A71-6EFC-1FFA-71666673E7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62DCBA-7B62-9B05-8D5E-5C87F79A67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EDAE2-289F-150C-1923-4E104F5575F1}"/>
              </a:ext>
            </a:extLst>
          </p:cNvPr>
          <p:cNvSpPr>
            <a:spLocks noGrp="1"/>
          </p:cNvSpPr>
          <p:nvPr>
            <p:ph type="sldNum" sz="quarter" idx="5"/>
          </p:nvPr>
        </p:nvSpPr>
        <p:spPr/>
        <p:txBody>
          <a:bodyPr/>
          <a:lstStyle/>
          <a:p>
            <a:fld id="{DE821173-6A9D-BE4B-9873-FD2A46963CCA}" type="slidenum">
              <a:rPr lang="en-US"/>
              <a:t>8</a:t>
            </a:fld>
            <a:endParaRPr lang="en-US" dirty="0"/>
          </a:p>
        </p:txBody>
      </p:sp>
    </p:spTree>
    <p:extLst>
      <p:ext uri="{BB962C8B-B14F-4D97-AF65-F5344CB8AC3E}">
        <p14:creationId xmlns:p14="http://schemas.microsoft.com/office/powerpoint/2010/main" val="412982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7C44B-CF1C-8CBB-0F4B-2D7927990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9AADF-A217-BAAF-1DFB-63F927ECDA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31A19D-1C6D-7DAE-2317-D1561BB354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6AC746-C38E-8C9A-CFFC-A96A8CD554DF}"/>
              </a:ext>
            </a:extLst>
          </p:cNvPr>
          <p:cNvSpPr>
            <a:spLocks noGrp="1"/>
          </p:cNvSpPr>
          <p:nvPr>
            <p:ph type="sldNum" sz="quarter" idx="5"/>
          </p:nvPr>
        </p:nvSpPr>
        <p:spPr/>
        <p:txBody>
          <a:bodyPr/>
          <a:lstStyle/>
          <a:p>
            <a:fld id="{DE821173-6A9D-BE4B-9873-FD2A46963CCA}" type="slidenum">
              <a:rPr lang="en-US"/>
              <a:t>9</a:t>
            </a:fld>
            <a:endParaRPr lang="en-US" dirty="0"/>
          </a:p>
        </p:txBody>
      </p:sp>
    </p:spTree>
    <p:extLst>
      <p:ext uri="{BB962C8B-B14F-4D97-AF65-F5344CB8AC3E}">
        <p14:creationId xmlns:p14="http://schemas.microsoft.com/office/powerpoint/2010/main" val="101951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Futuristic, curved, white structure"/>
          <p:cNvSpPr>
            <a:spLocks noGrp="1"/>
          </p:cNvSpPr>
          <p:nvPr>
            <p:ph type="pic" idx="21"/>
          </p:nvPr>
        </p:nvSpPr>
        <p:spPr>
          <a:xfrm>
            <a:off x="0" y="-5397500"/>
            <a:ext cx="27190700" cy="20393025"/>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n-lt"/>
                <a:ea typeface="+mn-ea"/>
                <a:cs typeface="+mn-cs"/>
                <a:sym typeface="Produkt Extralight"/>
              </a:defRPr>
            </a:lvl1pPr>
            <a:lvl2pPr marL="0" indent="457200" algn="ctr" defTabSz="2438400">
              <a:lnSpc>
                <a:spcPct val="90000"/>
              </a:lnSpc>
              <a:spcBef>
                <a:spcPts val="0"/>
              </a:spcBef>
              <a:buSzTx/>
              <a:buNone/>
              <a:defRPr sz="12000" spc="-119">
                <a:latin typeface="+mn-lt"/>
                <a:ea typeface="+mn-ea"/>
                <a:cs typeface="+mn-cs"/>
                <a:sym typeface="Produkt Extralight"/>
              </a:defRPr>
            </a:lvl2pPr>
            <a:lvl3pPr marL="0" indent="914400" algn="ctr" defTabSz="2438400">
              <a:lnSpc>
                <a:spcPct val="90000"/>
              </a:lnSpc>
              <a:spcBef>
                <a:spcPts val="0"/>
              </a:spcBef>
              <a:buSzTx/>
              <a:buNone/>
              <a:defRPr sz="12000" spc="-119">
                <a:latin typeface="+mn-lt"/>
                <a:ea typeface="+mn-ea"/>
                <a:cs typeface="+mn-cs"/>
                <a:sym typeface="Produkt Extralight"/>
              </a:defRPr>
            </a:lvl3pPr>
            <a:lvl4pPr marL="0" indent="1371600" algn="ctr" defTabSz="2438400">
              <a:lnSpc>
                <a:spcPct val="90000"/>
              </a:lnSpc>
              <a:spcBef>
                <a:spcPts val="0"/>
              </a:spcBef>
              <a:buSzTx/>
              <a:buNone/>
              <a:defRPr sz="12000" spc="-119">
                <a:latin typeface="+mn-lt"/>
                <a:ea typeface="+mn-ea"/>
                <a:cs typeface="+mn-cs"/>
                <a:sym typeface="Produkt Extralight"/>
              </a:defRPr>
            </a:lvl4pPr>
            <a:lvl5pPr marL="0" indent="1828800" algn="ctr" defTabSz="2438400">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n-lt"/>
                <a:ea typeface="+mn-ea"/>
                <a:cs typeface="+mn-cs"/>
                <a:sym typeface="Produkt Extralight"/>
              </a:defRPr>
            </a:lvl1pPr>
            <a:lvl2pPr marL="0" indent="457200" algn="ctr" defTabSz="2438400">
              <a:lnSpc>
                <a:spcPct val="90000"/>
              </a:lnSpc>
              <a:spcBef>
                <a:spcPts val="0"/>
              </a:spcBef>
              <a:buSzTx/>
              <a:buNone/>
              <a:defRPr sz="35000" spc="-1750">
                <a:latin typeface="+mn-lt"/>
                <a:ea typeface="+mn-ea"/>
                <a:cs typeface="+mn-cs"/>
                <a:sym typeface="Produkt Extralight"/>
              </a:defRPr>
            </a:lvl2pPr>
            <a:lvl3pPr marL="0" indent="914400" algn="ctr" defTabSz="2438400">
              <a:lnSpc>
                <a:spcPct val="90000"/>
              </a:lnSpc>
              <a:spcBef>
                <a:spcPts val="0"/>
              </a:spcBef>
              <a:buSzTx/>
              <a:buNone/>
              <a:defRPr sz="35000" spc="-1750">
                <a:latin typeface="+mn-lt"/>
                <a:ea typeface="+mn-ea"/>
                <a:cs typeface="+mn-cs"/>
                <a:sym typeface="Produkt Extralight"/>
              </a:defRPr>
            </a:lvl3pPr>
            <a:lvl4pPr marL="0" indent="1371600" algn="ctr" defTabSz="2438400">
              <a:lnSpc>
                <a:spcPct val="90000"/>
              </a:lnSpc>
              <a:spcBef>
                <a:spcPts val="0"/>
              </a:spcBef>
              <a:buSzTx/>
              <a:buNone/>
              <a:defRPr sz="35000" spc="-1750">
                <a:latin typeface="+mn-lt"/>
                <a:ea typeface="+mn-ea"/>
                <a:cs typeface="+mn-cs"/>
                <a:sym typeface="Produkt Extralight"/>
              </a:defRPr>
            </a:lvl4pPr>
            <a:lvl5pPr marL="0" indent="1828800" algn="ctr" defTabSz="2438400">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6" name="Body Level One…"/>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n-lt"/>
                <a:ea typeface="+mn-ea"/>
                <a:cs typeface="+mn-cs"/>
                <a:sym typeface="Produkt Extralight"/>
              </a:defRPr>
            </a:lvl1pPr>
            <a:lvl2pPr marL="254000" indent="203200" defTabSz="2438400">
              <a:lnSpc>
                <a:spcPct val="90000"/>
              </a:lnSpc>
              <a:spcBef>
                <a:spcPts val="0"/>
              </a:spcBef>
              <a:buSzTx/>
              <a:buNone/>
              <a:defRPr sz="9300" spc="-93">
                <a:latin typeface="+mn-lt"/>
                <a:ea typeface="+mn-ea"/>
                <a:cs typeface="+mn-cs"/>
                <a:sym typeface="Produkt Extralight"/>
              </a:defRPr>
            </a:lvl2pPr>
            <a:lvl3pPr marL="254000" indent="660400" defTabSz="2438400">
              <a:lnSpc>
                <a:spcPct val="90000"/>
              </a:lnSpc>
              <a:spcBef>
                <a:spcPts val="0"/>
              </a:spcBef>
              <a:buSzTx/>
              <a:buNone/>
              <a:defRPr sz="9300" spc="-93">
                <a:latin typeface="+mn-lt"/>
                <a:ea typeface="+mn-ea"/>
                <a:cs typeface="+mn-cs"/>
                <a:sym typeface="Produkt Extralight"/>
              </a:defRPr>
            </a:lvl3pPr>
            <a:lvl4pPr marL="254000" indent="1117600" defTabSz="2438400">
              <a:lnSpc>
                <a:spcPct val="90000"/>
              </a:lnSpc>
              <a:spcBef>
                <a:spcPts val="0"/>
              </a:spcBef>
              <a:buSzTx/>
              <a:buNone/>
              <a:defRPr sz="9300" spc="-93">
                <a:latin typeface="+mn-lt"/>
                <a:ea typeface="+mn-ea"/>
                <a:cs typeface="+mn-cs"/>
                <a:sym typeface="Produkt Extralight"/>
              </a:defRPr>
            </a:lvl4pPr>
            <a:lvl5pPr marL="254000" indent="1574800" defTabSz="24384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a curved, white, layered pattern"/>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Close-up of a layered pattern of gray stone"/>
          <p:cNvSpPr>
            <a:spLocks noGrp="1"/>
          </p:cNvSpPr>
          <p:nvPr>
            <p:ph type="pic" sz="quarter" idx="22"/>
          </p:nvPr>
        </p:nvSpPr>
        <p:spPr>
          <a:xfrm>
            <a:off x="7353300" y="3632200"/>
            <a:ext cx="9677400" cy="6451600"/>
          </a:xfrm>
          <a:prstGeom prst="rect">
            <a:avLst/>
          </a:prstGeom>
        </p:spPr>
        <p:txBody>
          <a:bodyPr lIns="91439" tIns="45719" rIns="91439" bIns="45719">
            <a:noAutofit/>
          </a:bodyPr>
          <a:lstStyle/>
          <a:p>
            <a:endParaRPr/>
          </a:p>
        </p:txBody>
      </p:sp>
      <p:sp>
        <p:nvSpPr>
          <p:cNvPr id="146" name="Close-up of a white ribbed pattern"/>
          <p:cNvSpPr>
            <a:spLocks noGrp="1"/>
          </p:cNvSpPr>
          <p:nvPr>
            <p:ph type="pic" sz="quarter" idx="23"/>
          </p:nvPr>
        </p:nvSpPr>
        <p:spPr>
          <a:xfrm>
            <a:off x="14621933" y="3632200"/>
            <a:ext cx="9677401" cy="6457250"/>
          </a:xfrm>
          <a:prstGeom prst="rect">
            <a:avLst/>
          </a:prstGeom>
        </p:spPr>
        <p:txBody>
          <a:bodyPr lIns="91439" tIns="45719" rIns="91439" bIns="45719">
            <a:noAutofit/>
          </a:bodyPr>
          <a:lstStyle/>
          <a:p>
            <a:endParaRPr/>
          </a:p>
        </p:txBody>
      </p:sp>
      <p:sp>
        <p:nvSpPr>
          <p:cNvPr id="14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Angular, futuristic, white corridor with shadows"/>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ED9E-386D-1D54-0C46-6DB623AA9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F9CF5-BBC6-2266-4867-F35C1A56C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F2894-754C-141C-D898-079A9F66E6ED}"/>
              </a:ext>
            </a:extLst>
          </p:cNvPr>
          <p:cNvSpPr>
            <a:spLocks noGrp="1"/>
          </p:cNvSpPr>
          <p:nvPr>
            <p:ph type="dt" sz="half" idx="10"/>
          </p:nvPr>
        </p:nvSpPr>
        <p:spPr/>
        <p:txBody>
          <a:bodyPr/>
          <a:lstStyle/>
          <a:p>
            <a:fld id="{202660CD-6884-5345-B121-AE8C75EAC0E7}" type="datetimeFigureOut">
              <a:t>5/5/25</a:t>
            </a:fld>
            <a:endParaRPr lang="en-US"/>
          </a:p>
        </p:txBody>
      </p:sp>
      <p:sp>
        <p:nvSpPr>
          <p:cNvPr id="5" name="Footer Placeholder 4">
            <a:extLst>
              <a:ext uri="{FF2B5EF4-FFF2-40B4-BE49-F238E27FC236}">
                <a16:creationId xmlns:a16="http://schemas.microsoft.com/office/drawing/2014/main" id="{83DA3A69-A188-1EF2-6EB3-CF668A1B6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1CEFE-28FE-D9F4-CAF8-B4866BC575C4}"/>
              </a:ext>
            </a:extLst>
          </p:cNvPr>
          <p:cNvSpPr>
            <a:spLocks noGrp="1"/>
          </p:cNvSpPr>
          <p:nvPr>
            <p:ph type="sldNum" sz="quarter" idx="12"/>
          </p:nvPr>
        </p:nvSpPr>
        <p:spPr>
          <a:xfrm>
            <a:off x="23543163" y="12477591"/>
            <a:ext cx="403957" cy="410369"/>
          </a:xfrm>
        </p:spPr>
        <p:txBody>
          <a:bodyPr/>
          <a:lstStyle/>
          <a:p>
            <a:fld id="{8D9CDEFC-7509-044C-A46D-3BF25FCCE526}" type="slidenum">
              <a:t>‹#›</a:t>
            </a:fld>
            <a:endParaRPr lang="en-US"/>
          </a:p>
        </p:txBody>
      </p:sp>
    </p:spTree>
    <p:extLst>
      <p:ext uri="{BB962C8B-B14F-4D97-AF65-F5344CB8AC3E}">
        <p14:creationId xmlns:p14="http://schemas.microsoft.com/office/powerpoint/2010/main" val="85246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curved, white, layered pattern"/>
          <p:cNvSpPr>
            <a:spLocks noGrp="1"/>
          </p:cNvSpPr>
          <p:nvPr>
            <p:ph type="pic" idx="21"/>
          </p:nvPr>
        </p:nvSpPr>
        <p:spPr>
          <a:xfrm>
            <a:off x="11569700" y="0"/>
            <a:ext cx="13716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Close-up of the edge of white curved stone"/>
          <p:cNvSpPr>
            <a:spLocks noGrp="1"/>
          </p:cNvSpPr>
          <p:nvPr>
            <p:ph type="pic" idx="21"/>
          </p:nvPr>
        </p:nvSpPr>
        <p:spPr>
          <a:xfrm>
            <a:off x="12382500" y="-1206500"/>
            <a:ext cx="12103100" cy="16140313"/>
          </a:xfrm>
          <a:prstGeom prst="rect">
            <a:avLst/>
          </a:prstGeom>
        </p:spPr>
        <p:txBody>
          <a:bodyPr lIns="91439" tIns="45719" rIns="91439" bIns="45719">
            <a:noAutofit/>
          </a:bodyPr>
          <a:lstStyle/>
          <a:p>
            <a:endParaRPr/>
          </a:p>
        </p:txBody>
      </p:sp>
      <p:sp>
        <p:nvSpPr>
          <p:cNvPr id="61" name="Slide Subtitl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3911600"/>
            <a:ext cx="21971004" cy="4648200"/>
          </a:xfrm>
          <a:prstGeom prst="rect">
            <a:avLst/>
          </a:prstGeom>
        </p:spPr>
        <p:txBody>
          <a:bodyPr anchor="ctr"/>
          <a:lstStyle>
            <a:lvl1pPr>
              <a:defRPr sz="12000" spc="-119"/>
            </a:lvl1pPr>
          </a:lstStyle>
          <a:p>
            <a:r>
              <a:t>Section Title</a:t>
            </a:r>
          </a:p>
        </p:txBody>
      </p:sp>
      <p:sp>
        <p:nvSpPr>
          <p:cNvPr id="9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00" name="Slide Title"/>
          <p:cNvSpPr txBox="1">
            <a:spLocks noGrp="1"/>
          </p:cNvSpPr>
          <p:nvPr>
            <p:ph type="title" hasCustomPrompt="1"/>
          </p:nvPr>
        </p:nvSpPr>
        <p:spPr>
          <a:prstGeom prst="rect">
            <a:avLst/>
          </a:prstGeom>
        </p:spPr>
        <p:txBody>
          <a:bodyPr/>
          <a:lstStyle/>
          <a:p>
            <a:r>
              <a:t>Slide Title</a:t>
            </a:r>
          </a:p>
        </p:txBody>
      </p:sp>
      <p:sp>
        <p:nvSpPr>
          <p:cNvPr id="10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01"/>
          <p:cNvSpPr txBox="1">
            <a:spLocks noGrp="1"/>
          </p:cNvSpPr>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6.xml"/><Relationship Id="rId11" Type="http://schemas.openxmlformats.org/officeDocument/2006/relationships/image" Target="../media/image16.png"/><Relationship Id="rId5" Type="http://schemas.openxmlformats.org/officeDocument/2006/relationships/customXml" Target="../ink/ink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1.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g"/><Relationship Id="rId7"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jpe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1.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hyperlink" Target="https://nisao.pt/" TargetMode="External"/><Relationship Id="rId4" Type="http://schemas.openxmlformats.org/officeDocument/2006/relationships/hyperlink" Target="mailto:nutvision@nisao.p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12"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6.xml"/><Relationship Id="rId11" Type="http://schemas.openxmlformats.org/officeDocument/2006/relationships/image" Target="../media/image110.png"/><Relationship Id="rId5" Type="http://schemas.openxmlformats.org/officeDocument/2006/relationships/customXml" Target="../ink/ink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6.xml"/><Relationship Id="rId11" Type="http://schemas.openxmlformats.org/officeDocument/2006/relationships/image" Target="../media/image13.png"/><Relationship Id="rId5" Type="http://schemas.openxmlformats.org/officeDocument/2006/relationships/customXml" Target="../ink/ink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6.xml"/><Relationship Id="rId11" Type="http://schemas.openxmlformats.org/officeDocument/2006/relationships/image" Target="../media/image140.png"/><Relationship Id="rId5" Type="http://schemas.openxmlformats.org/officeDocument/2006/relationships/customXml" Target="../ink/ink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8.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9FA6-AF9A-4AA5-9B21-869BE67D88B7}"/>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E60DAC93-2EFB-199D-6DB5-06B1627019D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6E08424-135E-ED9D-35D9-FAFD3559E57F}"/>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DDA5B2CA-F501-A342-D6B9-0ADEF2764D3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5431E359-47E8-7E99-8018-1D275172F746}"/>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C5440459-4039-D384-8141-F29B2E26E973}"/>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12116CF-18E5-128C-E76C-46F100205152}"/>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A9D53F90-7B73-7D30-7EA0-EA2FA0066B56}"/>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10" name="TextBox 9">
            <a:extLst>
              <a:ext uri="{FF2B5EF4-FFF2-40B4-BE49-F238E27FC236}">
                <a16:creationId xmlns:a16="http://schemas.microsoft.com/office/drawing/2014/main" id="{07B8EECD-F776-1B86-50F5-E5313A1A2898}"/>
              </a:ext>
            </a:extLst>
          </p:cNvPr>
          <p:cNvSpPr txBox="1"/>
          <p:nvPr/>
        </p:nvSpPr>
        <p:spPr>
          <a:xfrm>
            <a:off x="10271974" y="9245779"/>
            <a:ext cx="6812460" cy="723275"/>
          </a:xfrm>
          <a:prstGeom prst="rect">
            <a:avLst/>
          </a:prstGeom>
          <a:noFill/>
          <a:effectLst>
            <a:softEdge rad="65707"/>
          </a:effectLst>
        </p:spPr>
        <p:txBody>
          <a:bodyPr wrap="square" rtlCol="0">
            <a:spAutoFit/>
          </a:bodyPr>
          <a:lstStyle/>
          <a:p>
            <a:pPr algn="ctr">
              <a:spcBef>
                <a:spcPts val="600"/>
              </a:spcBef>
            </a:pPr>
            <a:r>
              <a:rPr lang="en-US" sz="1800" dirty="0">
                <a:solidFill>
                  <a:schemeClr val="bg1"/>
                </a:solidFill>
                <a:latin typeface="Avenir Next Medium" panose="020B0503020202020204" pitchFamily="34" charset="0"/>
              </a:rPr>
              <a:t>AND ITS  MANAGEMENT </a:t>
            </a:r>
          </a:p>
          <a:p>
            <a:pPr algn="ctr">
              <a:spcBef>
                <a:spcPts val="600"/>
              </a:spcBef>
            </a:pPr>
            <a:r>
              <a:rPr lang="en-US" sz="1800" dirty="0">
                <a:solidFill>
                  <a:schemeClr val="bg1"/>
                </a:solidFill>
                <a:latin typeface="Avenir Next Medium" panose="020B0503020202020204" pitchFamily="34" charset="0"/>
              </a:rPr>
              <a:t>IN THE  FIRST  YEARS</a:t>
            </a:r>
          </a:p>
        </p:txBody>
      </p:sp>
      <p:sp>
        <p:nvSpPr>
          <p:cNvPr id="24" name="TextBox 23">
            <a:extLst>
              <a:ext uri="{FF2B5EF4-FFF2-40B4-BE49-F238E27FC236}">
                <a16:creationId xmlns:a16="http://schemas.microsoft.com/office/drawing/2014/main" id="{C3454FFA-B3BC-94CD-6013-8497E8ACA370}"/>
              </a:ext>
            </a:extLst>
          </p:cNvPr>
          <p:cNvSpPr txBox="1"/>
          <p:nvPr/>
        </p:nvSpPr>
        <p:spPr>
          <a:xfrm>
            <a:off x="10392061" y="10080864"/>
            <a:ext cx="6812460" cy="400110"/>
          </a:xfrm>
          <a:prstGeom prst="rect">
            <a:avLst/>
          </a:prstGeom>
          <a:noFill/>
          <a:effectLst>
            <a:softEdge rad="65707"/>
          </a:effectLst>
        </p:spPr>
        <p:txBody>
          <a:bodyPr wrap="square" rtlCol="0">
            <a:spAutoFit/>
          </a:bodyPr>
          <a:lstStyle/>
          <a:p>
            <a:pPr algn="ctr"/>
            <a:r>
              <a:rPr lang="en-US" sz="2000" spc="-200">
                <a:solidFill>
                  <a:schemeClr val="bg1"/>
                </a:solidFill>
                <a:latin typeface="Avenir Next" panose="020B0503020202020204" pitchFamily="34" charset="0"/>
              </a:rPr>
              <a:t>Smart  and  green  technologies  for  climate  adaptation</a:t>
            </a:r>
            <a:endParaRPr lang="en-US" sz="2000" spc="-200" dirty="0">
              <a:solidFill>
                <a:schemeClr val="bg1"/>
              </a:solidFill>
              <a:latin typeface="Avenir Next" panose="020B0503020202020204" pitchFamily="34" charset="0"/>
            </a:endParaRPr>
          </a:p>
        </p:txBody>
      </p:sp>
      <p:pic>
        <p:nvPicPr>
          <p:cNvPr id="40" name="Graphic 39">
            <a:extLst>
              <a:ext uri="{FF2B5EF4-FFF2-40B4-BE49-F238E27FC236}">
                <a16:creationId xmlns:a16="http://schemas.microsoft.com/office/drawing/2014/main" id="{547DE73E-335D-5491-8947-731866FB56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grpSp>
        <p:nvGrpSpPr>
          <p:cNvPr id="41" name="Presentation Title">
            <a:extLst>
              <a:ext uri="{FF2B5EF4-FFF2-40B4-BE49-F238E27FC236}">
                <a16:creationId xmlns:a16="http://schemas.microsoft.com/office/drawing/2014/main" id="{E011F592-8F6F-CC41-EF82-EC0C480AC348}"/>
              </a:ext>
            </a:extLst>
          </p:cNvPr>
          <p:cNvGrpSpPr/>
          <p:nvPr/>
        </p:nvGrpSpPr>
        <p:grpSpPr>
          <a:xfrm>
            <a:off x="10651372" y="8182058"/>
            <a:ext cx="6659200" cy="904011"/>
            <a:chOff x="-3402697" y="9793653"/>
            <a:chExt cx="7212132" cy="904011"/>
          </a:xfrm>
        </p:grpSpPr>
        <p:sp>
          <p:nvSpPr>
            <p:cNvPr id="42" name="TextBox 41">
              <a:extLst>
                <a:ext uri="{FF2B5EF4-FFF2-40B4-BE49-F238E27FC236}">
                  <a16:creationId xmlns:a16="http://schemas.microsoft.com/office/drawing/2014/main" id="{E30A31CD-6EB7-BAE0-C2FA-7C1A8BD4BA42}"/>
                </a:ext>
              </a:extLst>
            </p:cNvPr>
            <p:cNvSpPr txBox="1"/>
            <p:nvPr/>
          </p:nvSpPr>
          <p:spPr>
            <a:xfrm>
              <a:off x="-1024056" y="10227208"/>
              <a:ext cx="3325312" cy="461665"/>
            </a:xfrm>
            <a:prstGeom prst="rect">
              <a:avLst/>
            </a:prstGeom>
            <a:noFill/>
            <a:effectLst>
              <a:softEdge rad="65707"/>
            </a:effectLst>
          </p:spPr>
          <p:txBody>
            <a:bodyPr wrap="square" rtlCol="0">
              <a:spAutoFit/>
            </a:bodyPr>
            <a:lstStyle/>
            <a:p>
              <a:pPr algn="ctr"/>
              <a:r>
                <a:rPr lang="en-US" sz="2400" b="1" spc="200" dirty="0">
                  <a:solidFill>
                    <a:schemeClr val="bg1"/>
                  </a:solidFill>
                  <a:latin typeface="Avenir Next Demi Bold" panose="020B0503020202020204" pitchFamily="34" charset="0"/>
                </a:rPr>
                <a:t>ORCHARD</a:t>
              </a:r>
            </a:p>
          </p:txBody>
        </p:sp>
        <p:sp>
          <p:nvSpPr>
            <p:cNvPr id="43" name="TextBox 42">
              <a:extLst>
                <a:ext uri="{FF2B5EF4-FFF2-40B4-BE49-F238E27FC236}">
                  <a16:creationId xmlns:a16="http://schemas.microsoft.com/office/drawing/2014/main" id="{0C66E264-C7B6-32FC-58BE-2DA7150479AE}"/>
                </a:ext>
              </a:extLst>
            </p:cNvPr>
            <p:cNvSpPr txBox="1"/>
            <p:nvPr/>
          </p:nvSpPr>
          <p:spPr>
            <a:xfrm>
              <a:off x="-2557910" y="10235999"/>
              <a:ext cx="2750278" cy="461665"/>
            </a:xfrm>
            <a:prstGeom prst="rect">
              <a:avLst/>
            </a:prstGeom>
            <a:noFill/>
            <a:effectLst>
              <a:softEdge rad="65707"/>
            </a:effectLst>
          </p:spPr>
          <p:txBody>
            <a:bodyPr wrap="square" rtlCol="0">
              <a:spAutoFit/>
            </a:bodyPr>
            <a:lstStyle/>
            <a:p>
              <a:pPr algn="ctr"/>
              <a:r>
                <a:rPr lang="en-US" sz="2400" b="1" spc="200" dirty="0">
                  <a:solidFill>
                    <a:schemeClr val="bg1"/>
                  </a:solidFill>
                  <a:latin typeface="Avenir Next Demi Bold" panose="020B0503020202020204" pitchFamily="34" charset="0"/>
                </a:rPr>
                <a:t>WALNUT</a:t>
              </a:r>
            </a:p>
          </p:txBody>
        </p:sp>
        <p:sp>
          <p:nvSpPr>
            <p:cNvPr id="44" name="TextBox 43">
              <a:extLst>
                <a:ext uri="{FF2B5EF4-FFF2-40B4-BE49-F238E27FC236}">
                  <a16:creationId xmlns:a16="http://schemas.microsoft.com/office/drawing/2014/main" id="{786A53DE-ADC6-0B8B-D2D2-62958420D2A8}"/>
                </a:ext>
              </a:extLst>
            </p:cNvPr>
            <p:cNvSpPr txBox="1"/>
            <p:nvPr/>
          </p:nvSpPr>
          <p:spPr>
            <a:xfrm>
              <a:off x="-89567" y="9793653"/>
              <a:ext cx="3899002" cy="461665"/>
            </a:xfrm>
            <a:prstGeom prst="rect">
              <a:avLst/>
            </a:prstGeom>
            <a:noFill/>
            <a:effectLst>
              <a:softEdge rad="65707"/>
            </a:effectLst>
          </p:spPr>
          <p:txBody>
            <a:bodyPr wrap="square" rtlCol="0">
              <a:spAutoFit/>
            </a:bodyPr>
            <a:lstStyle/>
            <a:p>
              <a:r>
                <a:rPr lang="en-US" sz="2400" b="1" spc="200" dirty="0">
                  <a:solidFill>
                    <a:schemeClr val="bg1"/>
                  </a:solidFill>
                  <a:latin typeface="Avenir Next Demi Bold" panose="020B0503020202020204" pitchFamily="34" charset="0"/>
                </a:rPr>
                <a:t>A MODERN </a:t>
              </a:r>
            </a:p>
          </p:txBody>
        </p:sp>
        <p:sp>
          <p:nvSpPr>
            <p:cNvPr id="45" name="TextBox 44">
              <a:extLst>
                <a:ext uri="{FF2B5EF4-FFF2-40B4-BE49-F238E27FC236}">
                  <a16:creationId xmlns:a16="http://schemas.microsoft.com/office/drawing/2014/main" id="{E183CBE5-A6CE-731C-86B3-FC3550ADA391}"/>
                </a:ext>
              </a:extLst>
            </p:cNvPr>
            <p:cNvSpPr txBox="1"/>
            <p:nvPr/>
          </p:nvSpPr>
          <p:spPr>
            <a:xfrm>
              <a:off x="-3402697" y="9803301"/>
              <a:ext cx="3422288" cy="461665"/>
            </a:xfrm>
            <a:prstGeom prst="rect">
              <a:avLst/>
            </a:prstGeom>
            <a:noFill/>
            <a:effectLst>
              <a:softEdge rad="65707"/>
            </a:effectLst>
          </p:spPr>
          <p:txBody>
            <a:bodyPr wrap="square" rtlCol="0">
              <a:spAutoFit/>
            </a:bodyPr>
            <a:lstStyle/>
            <a:p>
              <a:pPr algn="r"/>
              <a:r>
                <a:rPr lang="en-US" sz="2400" b="1" spc="200" dirty="0">
                  <a:solidFill>
                    <a:schemeClr val="bg1"/>
                  </a:solidFill>
                  <a:latin typeface="Avenir Next Demi Bold" panose="020B0503020202020204" pitchFamily="34" charset="0"/>
                </a:rPr>
                <a:t>ESTABLISHING</a:t>
              </a:r>
            </a:p>
          </p:txBody>
        </p:sp>
      </p:grpSp>
      <p:pic>
        <p:nvPicPr>
          <p:cNvPr id="46" name="Picture 45" descr="A logo with text and a tree&#10;&#10;AI-generated content may be incorrect.">
            <a:extLst>
              <a:ext uri="{FF2B5EF4-FFF2-40B4-BE49-F238E27FC236}">
                <a16:creationId xmlns:a16="http://schemas.microsoft.com/office/drawing/2014/main" id="{1DCD4862-492D-1245-4367-E75289B56378}"/>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Tree>
    <p:extLst>
      <p:ext uri="{BB962C8B-B14F-4D97-AF65-F5344CB8AC3E}">
        <p14:creationId xmlns:p14="http://schemas.microsoft.com/office/powerpoint/2010/main" val="317161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FEB18-54E7-3DA5-1A6B-F3CD4E3E3BE1}"/>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9EA08220-B486-A99B-1A64-975A763AAEB0}"/>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88860A9F-8D0A-D97D-08DE-E279D55081DB}"/>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545477AB-ADDB-7EA1-C303-48F3A79D18C0}"/>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9DC31E00-54FE-1A09-6F5D-249E342D08A4}"/>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0383C42-01B4-76BF-3877-D542CE98AE0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9EA5B519-90B5-7820-3BCE-99F27B22241B}"/>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F951E06E-9CDF-D951-8C96-0F69650F0C5E}"/>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D093E11B-9323-2C56-8E46-2A109134233C}"/>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EE50EA37-1893-32CC-9BB8-91A59BFD4DF3}"/>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7BB77CC4-A219-B544-D351-7BA10280C26F}"/>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2" name="TextBox 1">
            <a:extLst>
              <a:ext uri="{FF2B5EF4-FFF2-40B4-BE49-F238E27FC236}">
                <a16:creationId xmlns:a16="http://schemas.microsoft.com/office/drawing/2014/main" id="{61BB7096-61B8-790E-176A-4D524A436A98}"/>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sp>
        <p:nvSpPr>
          <p:cNvPr id="4" name="TextBox 3">
            <a:extLst>
              <a:ext uri="{FF2B5EF4-FFF2-40B4-BE49-F238E27FC236}">
                <a16:creationId xmlns:a16="http://schemas.microsoft.com/office/drawing/2014/main" id="{EAB03A2A-F08D-2B16-DFE1-19A8503A440C}"/>
              </a:ext>
            </a:extLst>
          </p:cNvPr>
          <p:cNvSpPr txBox="1"/>
          <p:nvPr/>
        </p:nvSpPr>
        <p:spPr>
          <a:xfrm>
            <a:off x="5328118" y="4103784"/>
            <a:ext cx="10477940"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nSpc>
                <a:spcPts val="2760"/>
              </a:lnSpc>
              <a:spcBef>
                <a:spcPts val="0"/>
              </a:spcBef>
              <a:buFont typeface="Arial" panose="020B0604020202020204" pitchFamily="34" charset="0"/>
              <a:buChar char="•"/>
            </a:pPr>
            <a:r>
              <a:rPr lang="en-US" sz="2000">
                <a:solidFill>
                  <a:srgbClr val="FFC002"/>
                </a:solidFill>
                <a:latin typeface="Avenir Next Medium" panose="020B0503020202020204" pitchFamily="34" charset="0"/>
              </a:rPr>
              <a:t>Double line drip</a:t>
            </a:r>
            <a:r>
              <a:rPr lang="en-US" sz="2000">
                <a:solidFill>
                  <a:schemeClr val="bg1"/>
                </a:solidFill>
                <a:latin typeface="Avenir Next" panose="020B0503020202020204" pitchFamily="34" charset="0"/>
              </a:rPr>
              <a:t>: most common and works well as long as well designed.</a:t>
            </a:r>
          </a:p>
          <a:p>
            <a:pPr marL="285750" indent="-285750">
              <a:lnSpc>
                <a:spcPts val="2760"/>
              </a:lnSpc>
              <a:spcBef>
                <a:spcPts val="0"/>
              </a:spcBef>
              <a:buFont typeface="Arial" panose="020B0604020202020204" pitchFamily="34" charset="0"/>
              <a:buChar char="•"/>
            </a:pPr>
            <a:r>
              <a:rPr lang="en-US" sz="2000">
                <a:solidFill>
                  <a:srgbClr val="FFC002"/>
                </a:solidFill>
                <a:latin typeface="Avenir Next Medium" panose="020B0503020202020204" pitchFamily="34" charset="0"/>
              </a:rPr>
              <a:t>Single line drip</a:t>
            </a:r>
            <a:r>
              <a:rPr lang="en-US" sz="2000">
                <a:solidFill>
                  <a:srgbClr val="FFC002"/>
                </a:solidFill>
                <a:latin typeface="Avenir Next" panose="020B0503020202020204" pitchFamily="34" charset="0"/>
              </a:rPr>
              <a:t>:</a:t>
            </a:r>
            <a:r>
              <a:rPr lang="en-US" sz="2000">
                <a:solidFill>
                  <a:schemeClr val="bg1"/>
                </a:solidFill>
                <a:latin typeface="Avenir Next" panose="020B0503020202020204" pitchFamily="34" charset="0"/>
              </a:rPr>
              <a:t> less expensive and can work well on heavier soils.</a:t>
            </a:r>
          </a:p>
        </p:txBody>
      </p:sp>
      <p:pic>
        <p:nvPicPr>
          <p:cNvPr id="8" name="Picture 7" descr="A logo with text and a tree&#10;&#10;AI-generated content may be incorrect.">
            <a:extLst>
              <a:ext uri="{FF2B5EF4-FFF2-40B4-BE49-F238E27FC236}">
                <a16:creationId xmlns:a16="http://schemas.microsoft.com/office/drawing/2014/main" id="{2478B1DF-0ACB-8D03-2AA5-171563E7D88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386195DB-5EC6-47D3-4ADF-94F26621474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A3B318D9-262A-4F6B-80AA-3EAFCED82F9A}"/>
              </a:ext>
            </a:extLst>
          </p:cNvPr>
          <p:cNvCxnSpPr>
            <a:cxnSpLocks/>
          </p:cNvCxnSpPr>
          <p:nvPr/>
        </p:nvCxnSpPr>
        <p:spPr>
          <a:xfrm>
            <a:off x="4779361" y="3853911"/>
            <a:ext cx="0" cy="294969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D1DB5B22-DAD0-0BF3-2471-2E5606B2AF32}"/>
              </a:ext>
            </a:extLst>
          </p:cNvPr>
          <p:cNvSpPr txBox="1"/>
          <p:nvPr/>
        </p:nvSpPr>
        <p:spPr>
          <a:xfrm>
            <a:off x="1741721" y="5061432"/>
            <a:ext cx="2713790"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8000">
                <a:solidFill>
                  <a:schemeClr val="bg1"/>
                </a:solidFill>
                <a:latin typeface="Avenir Next Medium" panose="020B0503020202020204" pitchFamily="34" charset="0"/>
              </a:rPr>
              <a:t>I</a:t>
            </a:r>
            <a:r>
              <a:rPr lang="en-US" sz="4400">
                <a:solidFill>
                  <a:schemeClr val="bg1"/>
                </a:solidFill>
                <a:latin typeface="Avenir Next Medium" panose="020B0503020202020204" pitchFamily="34" charset="0"/>
              </a:rPr>
              <a:t>rrigation system</a:t>
            </a:r>
            <a:r>
              <a:rPr lang="en-US" sz="1600">
                <a:solidFill>
                  <a:schemeClr val="bg1"/>
                </a:solidFill>
                <a:latin typeface="Avenir Next Medium" panose="020B0503020202020204" pitchFamily="34" charset="0"/>
              </a:rPr>
              <a:t>:</a:t>
            </a:r>
          </a:p>
        </p:txBody>
      </p:sp>
      <p:sp>
        <p:nvSpPr>
          <p:cNvPr id="6" name="TextBox 5">
            <a:extLst>
              <a:ext uri="{FF2B5EF4-FFF2-40B4-BE49-F238E27FC236}">
                <a16:creationId xmlns:a16="http://schemas.microsoft.com/office/drawing/2014/main" id="{D95AE23D-4E3D-1ECE-C957-0DFD56B51B55}"/>
              </a:ext>
            </a:extLst>
          </p:cNvPr>
          <p:cNvSpPr txBox="1"/>
          <p:nvPr/>
        </p:nvSpPr>
        <p:spPr>
          <a:xfrm>
            <a:off x="15806058" y="4124709"/>
            <a:ext cx="169470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3600" b="1">
                <a:solidFill>
                  <a:srgbClr val="FFC002"/>
                </a:solidFill>
                <a:latin typeface="Avenir Next Demi Bold" panose="020B0503020202020204" pitchFamily="34" charset="0"/>
              </a:rPr>
              <a:t>Why ?</a:t>
            </a:r>
            <a:endParaRPr lang="en-US" sz="3600">
              <a:solidFill>
                <a:srgbClr val="FFC002"/>
              </a:solidFill>
              <a:latin typeface="Avenir Next Medium" panose="020B0503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0483512-1605-B4FB-D10E-F14991608DEB}"/>
                  </a:ext>
                </a:extLst>
              </p14:cNvPr>
              <p14:cNvContentPartPr/>
              <p14:nvPr/>
            </p14:nvContentPartPr>
            <p14:xfrm rot="20495827">
              <a:off x="14268569" y="4228922"/>
              <a:ext cx="1391016" cy="406440"/>
            </p14:xfrm>
          </p:contentPart>
        </mc:Choice>
        <mc:Fallback xmlns="">
          <p:pic>
            <p:nvPicPr>
              <p:cNvPr id="10" name="Ink 9">
                <a:extLst>
                  <a:ext uri="{FF2B5EF4-FFF2-40B4-BE49-F238E27FC236}">
                    <a16:creationId xmlns:a16="http://schemas.microsoft.com/office/drawing/2014/main" id="{30483512-1605-B4FB-D10E-F14991608DEB}"/>
                  </a:ext>
                </a:extLst>
              </p:cNvPr>
              <p:cNvPicPr/>
              <p:nvPr/>
            </p:nvPicPr>
            <p:blipFill>
              <a:blip r:embed="rId11"/>
              <a:stretch>
                <a:fillRect/>
              </a:stretch>
            </p:blipFill>
            <p:spPr>
              <a:xfrm rot="20495827">
                <a:off x="14251294" y="4211642"/>
                <a:ext cx="1425566" cy="441000"/>
              </a:xfrm>
              <a:prstGeom prst="rect">
                <a:avLst/>
              </a:prstGeom>
            </p:spPr>
          </p:pic>
        </mc:Fallback>
      </mc:AlternateContent>
      <p:sp>
        <p:nvSpPr>
          <p:cNvPr id="12" name="TextBox 11">
            <a:extLst>
              <a:ext uri="{FF2B5EF4-FFF2-40B4-BE49-F238E27FC236}">
                <a16:creationId xmlns:a16="http://schemas.microsoft.com/office/drawing/2014/main" id="{ADE1E449-85D8-67D2-E663-8A9DFEE49AE7}"/>
              </a:ext>
            </a:extLst>
          </p:cNvPr>
          <p:cNvSpPr txBox="1"/>
          <p:nvPr/>
        </p:nvSpPr>
        <p:spPr>
          <a:xfrm>
            <a:off x="5328118" y="4862973"/>
            <a:ext cx="10477940"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nSpc>
                <a:spcPts val="2760"/>
              </a:lnSpc>
              <a:spcBef>
                <a:spcPts val="0"/>
              </a:spcBef>
              <a:buFont typeface="Arial" panose="020B0604020202020204" pitchFamily="34" charset="0"/>
              <a:buChar char="•"/>
            </a:pPr>
            <a:r>
              <a:rPr lang="en-US" sz="2000">
                <a:solidFill>
                  <a:srgbClr val="FFC002"/>
                </a:solidFill>
                <a:latin typeface="Avenir Next Medium" panose="020B0503020202020204" pitchFamily="34" charset="0"/>
              </a:rPr>
              <a:t>Fanjets (micro sprinklers</a:t>
            </a:r>
            <a:r>
              <a:rPr lang="en-US" sz="2000">
                <a:solidFill>
                  <a:srgbClr val="FFC002"/>
                </a:solidFill>
                <a:latin typeface="Avenir Next" panose="020B0503020202020204" pitchFamily="34" charset="0"/>
              </a:rPr>
              <a:t>):</a:t>
            </a:r>
            <a:r>
              <a:rPr lang="en-US" sz="2000">
                <a:solidFill>
                  <a:schemeClr val="bg1"/>
                </a:solidFill>
                <a:latin typeface="Avenir Next" panose="020B0503020202020204" pitchFamily="34" charset="0"/>
              </a:rPr>
              <a:t> most common in California. Can raise humidity and cause issues if water hitting tree trunks. If very hot and dry summer can use to lower temperatures in orchard if have adequate water </a:t>
            </a:r>
          </a:p>
        </p:txBody>
      </p:sp>
      <p:sp>
        <p:nvSpPr>
          <p:cNvPr id="16" name="TextBox 15">
            <a:extLst>
              <a:ext uri="{FF2B5EF4-FFF2-40B4-BE49-F238E27FC236}">
                <a16:creationId xmlns:a16="http://schemas.microsoft.com/office/drawing/2014/main" id="{8F122CB4-0113-6F2C-4932-CF9A4C40220C}"/>
              </a:ext>
            </a:extLst>
          </p:cNvPr>
          <p:cNvSpPr txBox="1"/>
          <p:nvPr/>
        </p:nvSpPr>
        <p:spPr>
          <a:xfrm>
            <a:off x="4680417" y="7463585"/>
            <a:ext cx="12373248"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4500"/>
              </a:lnSpc>
              <a:spcBef>
                <a:spcPts val="0"/>
              </a:spcBef>
              <a:buNone/>
            </a:pPr>
            <a:r>
              <a:rPr lang="en-US" sz="2800">
                <a:solidFill>
                  <a:schemeClr val="bg1"/>
                </a:solidFill>
                <a:latin typeface="Avenir Next Medium" panose="020B0503020202020204" pitchFamily="34" charset="0"/>
              </a:rPr>
              <a:t>Irrigation system should be planned and installed,  </a:t>
            </a:r>
            <a:r>
              <a:rPr lang="en-US" sz="2800">
                <a:solidFill>
                  <a:srgbClr val="FFC002"/>
                </a:solidFill>
                <a:latin typeface="Avenir Next Medium" panose="020B0503020202020204" pitchFamily="34" charset="0"/>
              </a:rPr>
              <a:t>taking into account:</a:t>
            </a:r>
          </a:p>
        </p:txBody>
      </p:sp>
      <p:sp>
        <p:nvSpPr>
          <p:cNvPr id="17" name="TextBox 16">
            <a:extLst>
              <a:ext uri="{FF2B5EF4-FFF2-40B4-BE49-F238E27FC236}">
                <a16:creationId xmlns:a16="http://schemas.microsoft.com/office/drawing/2014/main" id="{886BF80A-7D69-072B-ADA1-85D1B155AF63}"/>
              </a:ext>
            </a:extLst>
          </p:cNvPr>
          <p:cNvSpPr txBox="1"/>
          <p:nvPr/>
        </p:nvSpPr>
        <p:spPr>
          <a:xfrm>
            <a:off x="5319813" y="8164283"/>
            <a:ext cx="10458721" cy="21031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lnSpc>
                <a:spcPts val="2560"/>
              </a:lnSpc>
              <a:spcBef>
                <a:spcPts val="0"/>
              </a:spcBef>
              <a:buFont typeface="Arial" panose="020B0604020202020204" pitchFamily="34" charset="0"/>
              <a:buChar char="•"/>
            </a:pPr>
            <a:r>
              <a:rPr lang="en-US" sz="1800">
                <a:solidFill>
                  <a:schemeClr val="bg1"/>
                </a:solidFill>
                <a:latin typeface="Avenir Next" panose="020B0503020202020204" pitchFamily="34" charset="0"/>
              </a:rPr>
              <a:t>Correct dripper spacing and flow rate, according to the infiltration level of your soil,</a:t>
            </a:r>
          </a:p>
          <a:p>
            <a:pPr marL="285750" indent="-285750" hangingPunct="1">
              <a:lnSpc>
                <a:spcPts val="2560"/>
              </a:lnSpc>
              <a:spcBef>
                <a:spcPts val="0"/>
              </a:spcBef>
              <a:buFont typeface="Arial" panose="020B0604020202020204" pitchFamily="34" charset="0"/>
              <a:buChar char="•"/>
            </a:pPr>
            <a:r>
              <a:rPr lang="en-US" sz="1800">
                <a:solidFill>
                  <a:schemeClr val="bg1"/>
                </a:solidFill>
                <a:latin typeface="Avenir Next" panose="020B0503020202020204" pitchFamily="34" charset="0"/>
              </a:rPr>
              <a:t>With enough pumping flow-rate capable of delivering maximum amoun of water that each irrigation block will need when orchard reaches its full productivity,</a:t>
            </a:r>
          </a:p>
          <a:p>
            <a:pPr marL="285750" indent="-285750" hangingPunct="1">
              <a:lnSpc>
                <a:spcPts val="2560"/>
              </a:lnSpc>
              <a:spcBef>
                <a:spcPts val="0"/>
              </a:spcBef>
              <a:buFont typeface="Arial" panose="020B0604020202020204" pitchFamily="34" charset="0"/>
              <a:buChar char="•"/>
            </a:pPr>
            <a:r>
              <a:rPr lang="en-US" sz="1800">
                <a:solidFill>
                  <a:schemeClr val="bg1"/>
                </a:solidFill>
                <a:latin typeface="Avenir Next" panose="020B0503020202020204" pitchFamily="34" charset="0"/>
              </a:rPr>
              <a:t>Capable of delivering fertilizers for different orchard sections, with different measures determined by particular needs,</a:t>
            </a:r>
          </a:p>
          <a:p>
            <a:pPr marL="285750" indent="-285750" hangingPunct="1">
              <a:lnSpc>
                <a:spcPts val="2560"/>
              </a:lnSpc>
              <a:spcBef>
                <a:spcPts val="0"/>
              </a:spcBef>
              <a:buFont typeface="Arial" panose="020B0604020202020204" pitchFamily="34" charset="0"/>
              <a:buChar char="•"/>
            </a:pPr>
            <a:r>
              <a:rPr lang="en-US" sz="1800">
                <a:solidFill>
                  <a:schemeClr val="bg1"/>
                </a:solidFill>
                <a:latin typeface="Avenir Next" panose="020B0503020202020204" pitchFamily="34" charset="0"/>
              </a:rPr>
              <a:t>Operate Autonously based on irrigation scheduling, by controlling selenoid valves.</a:t>
            </a:r>
          </a:p>
        </p:txBody>
      </p:sp>
    </p:spTree>
    <p:extLst>
      <p:ext uri="{BB962C8B-B14F-4D97-AF65-F5344CB8AC3E}">
        <p14:creationId xmlns:p14="http://schemas.microsoft.com/office/powerpoint/2010/main" val="3918781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par>
                                <p:cTn id="8" presetID="22" presetClass="entr" presetSubtype="8"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3500"/>
                            </p:stCondLst>
                            <p:childTnLst>
                              <p:par>
                                <p:cTn id="15" presetID="22" presetClass="entr" presetSubtype="1" fill="hold" grpId="0" nodeType="afterEffect">
                                  <p:stCondLst>
                                    <p:cond delay="2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4000"/>
                                        <p:tgtEl>
                                          <p:spTgt spid="12"/>
                                        </p:tgtEl>
                                      </p:cBhvr>
                                    </p:animEffect>
                                  </p:childTnLst>
                                </p:cTn>
                              </p:par>
                              <p:par>
                                <p:cTn id="18" presetID="22" presetClass="entr" presetSubtype="1" fill="hold" grpId="0" nodeType="withEffect">
                                  <p:stCondLst>
                                    <p:cond delay="600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29854-26D7-0375-F81C-03D650AFB7D7}"/>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BFD91F70-D6B2-C3F9-2453-C68229FC095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CBACC3D-2886-C13E-6CC0-24EA09A199CB}"/>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ECC51D9A-448D-23A4-1975-57FB619CC6C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CBD0747-94A0-D9E4-8D35-3DCBEBA6007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701FA9C1-289B-82AC-4C37-46812FA3B497}"/>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181B7CA4-489F-A812-0DE8-9262F7285F59}"/>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CE0C6041-5E03-947A-6BB6-00EAB915E89E}"/>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4176540B-73C6-2C7F-3122-F80A41824C97}"/>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ECB741F5-F173-73D1-6D32-B0946AFDBB45}"/>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CB27078F-4A4D-6528-377C-D3B5EBCF12EA}"/>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2" name="TextBox 1">
            <a:extLst>
              <a:ext uri="{FF2B5EF4-FFF2-40B4-BE49-F238E27FC236}">
                <a16:creationId xmlns:a16="http://schemas.microsoft.com/office/drawing/2014/main" id="{5CBA2E8C-D155-BCD7-FA39-F7938A4AC84D}"/>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pic>
        <p:nvPicPr>
          <p:cNvPr id="8" name="Picture 7" descr="A logo with text and a tree&#10;&#10;AI-generated content may be incorrect.">
            <a:extLst>
              <a:ext uri="{FF2B5EF4-FFF2-40B4-BE49-F238E27FC236}">
                <a16:creationId xmlns:a16="http://schemas.microsoft.com/office/drawing/2014/main" id="{FBAC9C65-9C19-BBF4-0AE1-25451B7681C4}"/>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F7F1F941-E68A-C909-62CB-A32496E5EB9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71E47A9A-861B-729C-AE73-EC02B02EAF20}"/>
              </a:ext>
            </a:extLst>
          </p:cNvPr>
          <p:cNvCxnSpPr>
            <a:cxnSpLocks/>
          </p:cNvCxnSpPr>
          <p:nvPr/>
        </p:nvCxnSpPr>
        <p:spPr>
          <a:xfrm>
            <a:off x="4779361" y="4321418"/>
            <a:ext cx="0" cy="201467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B54936BB-8E74-6788-4F1A-61213649395A}"/>
              </a:ext>
            </a:extLst>
          </p:cNvPr>
          <p:cNvSpPr txBox="1"/>
          <p:nvPr/>
        </p:nvSpPr>
        <p:spPr>
          <a:xfrm>
            <a:off x="1741721" y="5061432"/>
            <a:ext cx="2462660"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8000">
                <a:solidFill>
                  <a:schemeClr val="bg1"/>
                </a:solidFill>
                <a:latin typeface="Avenir Next Medium" panose="020B0503020202020204" pitchFamily="34" charset="0"/>
              </a:rPr>
              <a:t>Dry</a:t>
            </a:r>
          </a:p>
          <a:p>
            <a:pPr marL="0" indent="0" algn="r" hangingPunct="1">
              <a:lnSpc>
                <a:spcPts val="4500"/>
              </a:lnSpc>
              <a:spcBef>
                <a:spcPts val="0"/>
              </a:spcBef>
              <a:buNone/>
            </a:pPr>
            <a:r>
              <a:rPr lang="en-US" sz="2400">
                <a:solidFill>
                  <a:schemeClr val="bg1"/>
                </a:solidFill>
                <a:latin typeface="Avenir Next Medium" panose="020B0503020202020204" pitchFamily="34" charset="0"/>
              </a:rPr>
              <a:t>production</a:t>
            </a:r>
            <a:endParaRPr lang="en-US" sz="40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8EE3AB7D-95D7-C8BC-9A71-4871E998AB57}"/>
              </a:ext>
            </a:extLst>
          </p:cNvPr>
          <p:cNvSpPr txBox="1"/>
          <p:nvPr/>
        </p:nvSpPr>
        <p:spPr>
          <a:xfrm>
            <a:off x="5322970" y="4575427"/>
            <a:ext cx="10477940" cy="1833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In some geographies with suitable rainfall patterns it is possible to dry farm walnuts. </a:t>
            </a:r>
          </a:p>
          <a:p>
            <a:pPr marL="342900" indent="-342900">
              <a:lnSpc>
                <a:spcPts val="2700"/>
              </a:lnSpc>
              <a:spcBef>
                <a:spcPts val="0"/>
              </a:spcBef>
              <a:buFont typeface="Arial" panose="020B0604020202020204" pitchFamily="34" charset="0"/>
              <a:buChar char="•"/>
            </a:pPr>
            <a:r>
              <a:rPr lang="en-US" sz="2000">
                <a:solidFill>
                  <a:schemeClr val="bg1"/>
                </a:solidFill>
              </a:rPr>
              <a:t>This has </a:t>
            </a:r>
            <a:r>
              <a:rPr lang="en-US" sz="2000">
                <a:solidFill>
                  <a:srgbClr val="FFC002"/>
                </a:solidFill>
              </a:rPr>
              <a:t>much lower costs </a:t>
            </a:r>
            <a:r>
              <a:rPr lang="en-US" sz="2000">
                <a:solidFill>
                  <a:schemeClr val="bg1"/>
                </a:solidFill>
              </a:rPr>
              <a:t>but also </a:t>
            </a:r>
            <a:r>
              <a:rPr lang="en-US" sz="2000">
                <a:solidFill>
                  <a:srgbClr val="FFC002"/>
                </a:solidFill>
              </a:rPr>
              <a:t>much lower production</a:t>
            </a:r>
            <a:r>
              <a:rPr lang="en-US" sz="2000">
                <a:solidFill>
                  <a:schemeClr val="bg1"/>
                </a:solidFill>
              </a:rPr>
              <a:t> </a:t>
            </a:r>
          </a:p>
          <a:p>
            <a:pPr marL="342900" indent="-342900">
              <a:lnSpc>
                <a:spcPts val="2700"/>
              </a:lnSpc>
              <a:spcBef>
                <a:spcPts val="0"/>
              </a:spcBef>
              <a:buFont typeface="Arial" panose="020B0604020202020204" pitchFamily="34" charset="0"/>
              <a:buChar char="•"/>
            </a:pPr>
            <a:r>
              <a:rPr lang="en-US" sz="2000">
                <a:solidFill>
                  <a:srgbClr val="FFC002"/>
                </a:solidFill>
              </a:rPr>
              <a:t>Inconsistent quality</a:t>
            </a:r>
            <a:r>
              <a:rPr lang="en-US" sz="2000">
                <a:solidFill>
                  <a:schemeClr val="bg1"/>
                </a:solidFill>
              </a:rPr>
              <a:t> year to year. </a:t>
            </a:r>
          </a:p>
          <a:p>
            <a:pPr marL="342900" indent="-342900">
              <a:lnSpc>
                <a:spcPts val="2700"/>
              </a:lnSpc>
              <a:spcBef>
                <a:spcPts val="0"/>
              </a:spcBef>
              <a:buFont typeface="Arial" panose="020B0604020202020204" pitchFamily="34" charset="0"/>
              <a:buChar char="•"/>
            </a:pPr>
            <a:r>
              <a:rPr lang="en-US" sz="2000">
                <a:solidFill>
                  <a:schemeClr val="bg1"/>
                </a:solidFill>
              </a:rPr>
              <a:t>Dry farmed walnuts will not consistently make </a:t>
            </a:r>
            <a:r>
              <a:rPr lang="en-US" sz="2000">
                <a:solidFill>
                  <a:srgbClr val="FFC002"/>
                </a:solidFill>
              </a:rPr>
              <a:t>quality standards </a:t>
            </a:r>
            <a:r>
              <a:rPr lang="en-US" sz="2000">
                <a:solidFill>
                  <a:schemeClr val="bg1"/>
                </a:solidFill>
              </a:rPr>
              <a:t>required by world market standards. </a:t>
            </a:r>
          </a:p>
        </p:txBody>
      </p:sp>
      <p:sp>
        <p:nvSpPr>
          <p:cNvPr id="3" name="TextBox 2">
            <a:extLst>
              <a:ext uri="{FF2B5EF4-FFF2-40B4-BE49-F238E27FC236}">
                <a16:creationId xmlns:a16="http://schemas.microsoft.com/office/drawing/2014/main" id="{2BD829EA-C09F-253A-65DE-7FD1735B1287}"/>
              </a:ext>
            </a:extLst>
          </p:cNvPr>
          <p:cNvSpPr txBox="1"/>
          <p:nvPr/>
        </p:nvSpPr>
        <p:spPr>
          <a:xfrm>
            <a:off x="5322970" y="7376571"/>
            <a:ext cx="10477940"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2000">
                <a:solidFill>
                  <a:schemeClr val="bg1"/>
                </a:solidFill>
                <a:latin typeface="Avenir Next Medium" panose="020B0503020202020204" pitchFamily="34" charset="0"/>
              </a:rPr>
              <a:t>Things to consider in Dry Production</a:t>
            </a:r>
          </a:p>
        </p:txBody>
      </p:sp>
      <p:sp>
        <p:nvSpPr>
          <p:cNvPr id="4" name="TextBox 3">
            <a:extLst>
              <a:ext uri="{FF2B5EF4-FFF2-40B4-BE49-F238E27FC236}">
                <a16:creationId xmlns:a16="http://schemas.microsoft.com/office/drawing/2014/main" id="{79CAC2BE-3442-4187-4476-AE03EA938AAB}"/>
              </a:ext>
            </a:extLst>
          </p:cNvPr>
          <p:cNvSpPr txBox="1"/>
          <p:nvPr/>
        </p:nvSpPr>
        <p:spPr>
          <a:xfrm>
            <a:off x="5322970" y="7801666"/>
            <a:ext cx="11730695" cy="1833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latin typeface="Avenir Next" panose="020B0503020202020204" pitchFamily="34" charset="0"/>
              </a:rPr>
              <a:t>In dry farming the water is the most important limiting factor,</a:t>
            </a:r>
          </a:p>
          <a:p>
            <a:pPr marL="342900" indent="-342900">
              <a:lnSpc>
                <a:spcPts val="2700"/>
              </a:lnSpc>
              <a:spcBef>
                <a:spcPts val="0"/>
              </a:spcBef>
              <a:buFont typeface="Arial" panose="020B0604020202020204" pitchFamily="34" charset="0"/>
              <a:buChar char="•"/>
            </a:pPr>
            <a:r>
              <a:rPr lang="en-US" sz="2000">
                <a:solidFill>
                  <a:schemeClr val="bg1"/>
                </a:solidFill>
                <a:latin typeface="Avenir Next" panose="020B0503020202020204" pitchFamily="34" charset="0"/>
              </a:rPr>
              <a:t>Tree spacing should be wider, so that each tree will have a larger area to explore for water,</a:t>
            </a:r>
          </a:p>
          <a:p>
            <a:pPr marL="342900" indent="-342900">
              <a:lnSpc>
                <a:spcPts val="2700"/>
              </a:lnSpc>
              <a:spcBef>
                <a:spcPts val="0"/>
              </a:spcBef>
              <a:buFont typeface="Arial" panose="020B0604020202020204" pitchFamily="34" charset="0"/>
              <a:buChar char="•"/>
            </a:pPr>
            <a:r>
              <a:rPr lang="en-US" sz="2000">
                <a:solidFill>
                  <a:schemeClr val="bg1"/>
                </a:solidFill>
                <a:latin typeface="Avenir Next" panose="020B0503020202020204" pitchFamily="34" charset="0"/>
              </a:rPr>
              <a:t>More vigorous varieties should give better results in more production.</a:t>
            </a:r>
          </a:p>
          <a:p>
            <a:pPr marL="342900" indent="-342900">
              <a:lnSpc>
                <a:spcPts val="2700"/>
              </a:lnSpc>
              <a:spcBef>
                <a:spcPts val="0"/>
              </a:spcBef>
              <a:buFont typeface="Arial" panose="020B0604020202020204" pitchFamily="34" charset="0"/>
              <a:buChar char="•"/>
            </a:pPr>
            <a:endParaRPr lang="en-US" sz="2000">
              <a:solidFill>
                <a:schemeClr val="bg1"/>
              </a:solidFill>
              <a:latin typeface="Avenir Next" panose="020B0503020202020204" pitchFamily="34" charset="0"/>
            </a:endParaRPr>
          </a:p>
          <a:p>
            <a:pPr marL="342900" indent="-342900">
              <a:lnSpc>
                <a:spcPts val="2700"/>
              </a:lnSpc>
              <a:spcBef>
                <a:spcPts val="0"/>
              </a:spcBef>
              <a:buFont typeface="Arial" panose="020B0604020202020204" pitchFamily="34" charset="0"/>
              <a:buChar char="•"/>
            </a:pPr>
            <a:r>
              <a:rPr lang="en-US" sz="2000">
                <a:solidFill>
                  <a:schemeClr val="bg1"/>
                </a:solidFill>
                <a:latin typeface="Avenir Next" panose="020B0503020202020204" pitchFamily="34" charset="0"/>
              </a:rPr>
              <a:t>SERR ?</a:t>
            </a:r>
          </a:p>
        </p:txBody>
      </p:sp>
    </p:spTree>
    <p:extLst>
      <p:ext uri="{BB962C8B-B14F-4D97-AF65-F5344CB8AC3E}">
        <p14:creationId xmlns:p14="http://schemas.microsoft.com/office/powerpoint/2010/main" val="658347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par>
                          <p:cTn id="8" fill="hold">
                            <p:stCondLst>
                              <p:cond delay="5500"/>
                            </p:stCondLst>
                            <p:childTnLst>
                              <p:par>
                                <p:cTn id="9" presetID="10" presetClass="entr" presetSubtype="0" fill="hold" grpId="1" nodeType="afterEffect">
                                  <p:stCondLst>
                                    <p:cond delay="2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9000"/>
                            </p:stCondLst>
                            <p:childTnLst>
                              <p:par>
                                <p:cTn id="13" presetID="10" presetClass="entr" presetSubtype="0" fill="hold" grpId="1"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1"/>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1A96-B261-7C39-0C55-39C283187D78}"/>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AA4D1C78-A4C7-B0C3-7307-8006B48EBC1E}"/>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2800" cy="13777883"/>
          </a:xfrm>
          <a:prstGeom prst="rect">
            <a:avLst/>
          </a:prstGeom>
        </p:spPr>
      </p:pic>
      <p:sp>
        <p:nvSpPr>
          <p:cNvPr id="30" name="Rectangle 29">
            <a:extLst>
              <a:ext uri="{FF2B5EF4-FFF2-40B4-BE49-F238E27FC236}">
                <a16:creationId xmlns:a16="http://schemas.microsoft.com/office/drawing/2014/main" id="{3F054725-7443-6D02-76E4-AE21726AC28B}"/>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7F10E5A7-29E1-FF77-A7BB-F40CF1C7628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67E995C-1DE6-99FA-3585-CB92EFFE1075}"/>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7EAAB62D-7B58-1EBF-CA9B-335D1F2FE619}"/>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C98EC0B2-623F-15B4-480B-661EACE1E180}"/>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376680D6-4A60-0036-9822-09E0FE022205}"/>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2DB8C316-55CA-DAFA-A152-50897B56BE76}"/>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52309DDD-E86E-0944-657E-8774EB02977F}"/>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6C511942-FFDD-D12F-135D-F8AF3D9F74BB}"/>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2" name="TextBox 1">
            <a:extLst>
              <a:ext uri="{FF2B5EF4-FFF2-40B4-BE49-F238E27FC236}">
                <a16:creationId xmlns:a16="http://schemas.microsoft.com/office/drawing/2014/main" id="{0507810A-D590-63E9-41AB-EE766717EE0F}"/>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pic>
        <p:nvPicPr>
          <p:cNvPr id="8" name="Picture 7" descr="A logo with text and a tree&#10;&#10;AI-generated content may be incorrect.">
            <a:extLst>
              <a:ext uri="{FF2B5EF4-FFF2-40B4-BE49-F238E27FC236}">
                <a16:creationId xmlns:a16="http://schemas.microsoft.com/office/drawing/2014/main" id="{4129E40E-7330-794B-3226-C677C4C2518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8130F42D-95E8-F06A-B72D-48D96341A2E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79515FDD-EC9A-BA88-966F-4A654A66D26D}"/>
              </a:ext>
            </a:extLst>
          </p:cNvPr>
          <p:cNvCxnSpPr>
            <a:cxnSpLocks/>
          </p:cNvCxnSpPr>
          <p:nvPr/>
        </p:nvCxnSpPr>
        <p:spPr>
          <a:xfrm>
            <a:off x="4779361" y="4109876"/>
            <a:ext cx="0" cy="243776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01E98E72-A8F3-891B-5147-94F93C731ED0}"/>
              </a:ext>
            </a:extLst>
          </p:cNvPr>
          <p:cNvSpPr txBox="1"/>
          <p:nvPr/>
        </p:nvSpPr>
        <p:spPr>
          <a:xfrm>
            <a:off x="1511969" y="5152507"/>
            <a:ext cx="2637002"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6000">
                <a:solidFill>
                  <a:schemeClr val="bg1"/>
                </a:solidFill>
                <a:latin typeface="Avenir Next Medium" panose="020B0503020202020204" pitchFamily="34" charset="0"/>
              </a:rPr>
              <a:t>Plant</a:t>
            </a:r>
            <a:endParaRPr lang="en-US" sz="10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CA79DA0B-76AE-70F0-4F6A-DB8664C9D02F}"/>
              </a:ext>
            </a:extLst>
          </p:cNvPr>
          <p:cNvSpPr txBox="1"/>
          <p:nvPr/>
        </p:nvSpPr>
        <p:spPr>
          <a:xfrm>
            <a:off x="5246514" y="4134568"/>
            <a:ext cx="9161271"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Chose the </a:t>
            </a:r>
            <a:r>
              <a:rPr lang="en-US" sz="2000">
                <a:solidFill>
                  <a:srgbClr val="FFC002"/>
                </a:solidFill>
              </a:rPr>
              <a:t>right rootstock </a:t>
            </a:r>
            <a:r>
              <a:rPr lang="en-US" sz="2000">
                <a:solidFill>
                  <a:schemeClr val="bg1"/>
                </a:solidFill>
              </a:rPr>
              <a:t>for your soil conditions,</a:t>
            </a:r>
          </a:p>
          <a:p>
            <a:pPr marL="342900" indent="-342900">
              <a:lnSpc>
                <a:spcPts val="2700"/>
              </a:lnSpc>
              <a:spcBef>
                <a:spcPts val="0"/>
              </a:spcBef>
              <a:buFont typeface="Arial" panose="020B0604020202020204" pitchFamily="34" charset="0"/>
              <a:buChar char="•"/>
            </a:pPr>
            <a:r>
              <a:rPr lang="en-US" sz="2000">
                <a:solidFill>
                  <a:schemeClr val="bg1"/>
                </a:solidFill>
              </a:rPr>
              <a:t>Chose the </a:t>
            </a:r>
            <a:r>
              <a:rPr lang="en-US" sz="2000">
                <a:solidFill>
                  <a:srgbClr val="FFC002"/>
                </a:solidFill>
              </a:rPr>
              <a:t>right variety</a:t>
            </a:r>
            <a:r>
              <a:rPr lang="en-US" sz="2000">
                <a:solidFill>
                  <a:schemeClr val="bg1"/>
                </a:solidFill>
              </a:rPr>
              <a:t>, and ensure that your plant nursery delivers them correctly,</a:t>
            </a:r>
          </a:p>
          <a:p>
            <a:pPr marL="342900" indent="-342900">
              <a:lnSpc>
                <a:spcPts val="2700"/>
              </a:lnSpc>
              <a:spcBef>
                <a:spcPts val="0"/>
              </a:spcBef>
              <a:buFont typeface="Arial" panose="020B0604020202020204" pitchFamily="34" charset="0"/>
              <a:buChar char="•"/>
            </a:pPr>
            <a:r>
              <a:rPr lang="en-US" sz="2000">
                <a:solidFill>
                  <a:schemeClr val="bg1"/>
                </a:solidFill>
              </a:rPr>
              <a:t>Chose the </a:t>
            </a:r>
            <a:r>
              <a:rPr lang="en-US" sz="2000">
                <a:solidFill>
                  <a:srgbClr val="FFC002"/>
                </a:solidFill>
              </a:rPr>
              <a:t>right pollinators, </a:t>
            </a:r>
            <a:r>
              <a:rPr lang="en-US" sz="2000">
                <a:solidFill>
                  <a:schemeClr val="bg1"/>
                </a:solidFill>
              </a:rPr>
              <a:t>in the right %, that will provide pollen availability in different maturity levels. Using more than one variety is highly recommended.</a:t>
            </a:r>
          </a:p>
          <a:p>
            <a:pPr marL="342900" indent="-342900">
              <a:lnSpc>
                <a:spcPts val="2700"/>
              </a:lnSpc>
              <a:spcBef>
                <a:spcPts val="0"/>
              </a:spcBef>
              <a:buFont typeface="Arial" panose="020B0604020202020204" pitchFamily="34" charset="0"/>
              <a:buChar char="•"/>
            </a:pPr>
            <a:r>
              <a:rPr lang="en-US" sz="2000">
                <a:solidFill>
                  <a:srgbClr val="FFC002"/>
                </a:solidFill>
              </a:rPr>
              <a:t>Start with good plants</a:t>
            </a:r>
            <a:r>
              <a:rPr lang="en-US" sz="2000">
                <a:solidFill>
                  <a:schemeClr val="bg1"/>
                </a:solidFill>
              </a:rPr>
              <a:t>, with well developed and healthy root systems.  Delay your plantation, if you cannot find good plants. Focus on root system rather than the wood development when buying plants.</a:t>
            </a:r>
          </a:p>
        </p:txBody>
      </p:sp>
      <p:sp>
        <p:nvSpPr>
          <p:cNvPr id="3" name="TextBox 2">
            <a:extLst>
              <a:ext uri="{FF2B5EF4-FFF2-40B4-BE49-F238E27FC236}">
                <a16:creationId xmlns:a16="http://schemas.microsoft.com/office/drawing/2014/main" id="{A9C67DA9-FCB2-6728-A676-772775561C36}"/>
              </a:ext>
            </a:extLst>
          </p:cNvPr>
          <p:cNvSpPr txBox="1"/>
          <p:nvPr/>
        </p:nvSpPr>
        <p:spPr>
          <a:xfrm>
            <a:off x="5319813" y="3158004"/>
            <a:ext cx="9571843" cy="795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2400">
                <a:solidFill>
                  <a:schemeClr val="bg1"/>
                </a:solidFill>
              </a:rPr>
              <a:t>If you consider yourself a football club owner, your plants are your players, your most important assets. </a:t>
            </a:r>
            <a:r>
              <a:rPr lang="en-US" sz="2400">
                <a:solidFill>
                  <a:srgbClr val="FFC002"/>
                </a:solidFill>
              </a:rPr>
              <a:t>Choose them well and treat them well.</a:t>
            </a:r>
          </a:p>
        </p:txBody>
      </p:sp>
      <p:pic>
        <p:nvPicPr>
          <p:cNvPr id="6" name="Picture 5" descr="A bundle of sticks tied together&#10;&#10;AI-generated content may be incorrect.">
            <a:extLst>
              <a:ext uri="{FF2B5EF4-FFF2-40B4-BE49-F238E27FC236}">
                <a16:creationId xmlns:a16="http://schemas.microsoft.com/office/drawing/2014/main" id="{64A655E9-E225-2ED0-A99E-7263A4490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6863" y="6464480"/>
            <a:ext cx="4924048" cy="5736981"/>
          </a:xfrm>
          <a:prstGeom prst="rect">
            <a:avLst/>
          </a:prstGeom>
          <a:ln w="12700">
            <a:solidFill>
              <a:schemeClr val="bg1"/>
            </a:solidFill>
          </a:ln>
        </p:spPr>
      </p:pic>
      <p:pic>
        <p:nvPicPr>
          <p:cNvPr id="16" name="Picture 15" descr="A person spraying a plant&#10;&#10;AI-generated content may be incorrect.">
            <a:extLst>
              <a:ext uri="{FF2B5EF4-FFF2-40B4-BE49-F238E27FC236}">
                <a16:creationId xmlns:a16="http://schemas.microsoft.com/office/drawing/2014/main" id="{AF59EFE6-44D6-EE21-DC14-ED7C1B703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1055" y="6464481"/>
            <a:ext cx="3825618" cy="5736982"/>
          </a:xfrm>
          <a:prstGeom prst="rect">
            <a:avLst/>
          </a:prstGeom>
          <a:ln w="12700">
            <a:solidFill>
              <a:schemeClr val="bg1"/>
            </a:solidFill>
          </a:ln>
        </p:spPr>
      </p:pic>
      <p:sp>
        <p:nvSpPr>
          <p:cNvPr id="17" name="TextBox 16">
            <a:extLst>
              <a:ext uri="{FF2B5EF4-FFF2-40B4-BE49-F238E27FC236}">
                <a16:creationId xmlns:a16="http://schemas.microsoft.com/office/drawing/2014/main" id="{BA758C32-024B-CC58-3AA8-8EDBCE9AB200}"/>
              </a:ext>
            </a:extLst>
          </p:cNvPr>
          <p:cNvSpPr txBox="1"/>
          <p:nvPr/>
        </p:nvSpPr>
        <p:spPr>
          <a:xfrm>
            <a:off x="2261377" y="8524436"/>
            <a:ext cx="3817630" cy="11413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lnSpc>
                <a:spcPts val="2700"/>
              </a:lnSpc>
              <a:spcBef>
                <a:spcPts val="0"/>
              </a:spcBef>
            </a:pPr>
            <a:r>
              <a:rPr lang="en-US" sz="2400">
                <a:solidFill>
                  <a:srgbClr val="FFC002"/>
                </a:solidFill>
                <a:latin typeface="Avenir Next Medium" panose="020B0503020202020204" pitchFamily="34" charset="0"/>
              </a:rPr>
              <a:t>Mistakes in pollinator</a:t>
            </a:r>
          </a:p>
          <a:p>
            <a:pPr algn="r">
              <a:lnSpc>
                <a:spcPts val="2700"/>
              </a:lnSpc>
              <a:spcBef>
                <a:spcPts val="0"/>
              </a:spcBef>
            </a:pPr>
            <a:r>
              <a:rPr lang="en-US" sz="2400">
                <a:solidFill>
                  <a:srgbClr val="FFC002"/>
                </a:solidFill>
                <a:latin typeface="Avenir Next Medium" panose="020B0503020202020204" pitchFamily="34" charset="0"/>
              </a:rPr>
              <a:t> choice or inconsitencies</a:t>
            </a:r>
            <a:r>
              <a:rPr lang="en-US" sz="2400">
                <a:solidFill>
                  <a:srgbClr val="535760"/>
                </a:solidFill>
                <a:latin typeface="Avenir Next Medium" panose="020B0503020202020204" pitchFamily="34" charset="0"/>
              </a:rPr>
              <a:t>.</a:t>
            </a:r>
            <a:r>
              <a:rPr lang="en-US" sz="2400">
                <a:solidFill>
                  <a:srgbClr val="FFC002"/>
                </a:solidFill>
                <a:latin typeface="Avenir Next Medium" panose="020B0503020202020204" pitchFamily="34" charset="0"/>
              </a:rPr>
              <a:t>      </a:t>
            </a:r>
          </a:p>
          <a:p>
            <a:pPr algn="r">
              <a:lnSpc>
                <a:spcPts val="2700"/>
              </a:lnSpc>
              <a:spcBef>
                <a:spcPts val="0"/>
              </a:spcBef>
            </a:pPr>
            <a:r>
              <a:rPr lang="en-US" sz="2400">
                <a:solidFill>
                  <a:srgbClr val="FFC002"/>
                </a:solidFill>
                <a:latin typeface="Avenir Next Medium" panose="020B0503020202020204" pitchFamily="34" charset="0"/>
              </a:rPr>
              <a:t>         by nurseries is the #</a:t>
            </a:r>
            <a:r>
              <a:rPr lang="en-US" sz="2400">
                <a:solidFill>
                  <a:srgbClr val="535760"/>
                </a:solidFill>
                <a:latin typeface="Avenir Next Medium" panose="020B0503020202020204" pitchFamily="34" charset="0"/>
              </a:rPr>
              <a:t> . </a:t>
            </a:r>
            <a:endParaRPr lang="en-US" sz="2400">
              <a:solidFill>
                <a:srgbClr val="FFC002"/>
              </a:solidFill>
              <a:latin typeface="Avenir Next Medium" panose="020B0503020202020204" pitchFamily="34" charset="0"/>
            </a:endParaRPr>
          </a:p>
        </p:txBody>
      </p:sp>
      <p:sp>
        <p:nvSpPr>
          <p:cNvPr id="19" name="TextBox 18">
            <a:extLst>
              <a:ext uri="{FF2B5EF4-FFF2-40B4-BE49-F238E27FC236}">
                <a16:creationId xmlns:a16="http://schemas.microsoft.com/office/drawing/2014/main" id="{02504F6F-A63B-A2F2-644E-422DE11444B0}"/>
              </a:ext>
            </a:extLst>
          </p:cNvPr>
          <p:cNvSpPr txBox="1"/>
          <p:nvPr/>
        </p:nvSpPr>
        <p:spPr>
          <a:xfrm>
            <a:off x="5419599" y="9109902"/>
            <a:ext cx="1277258"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16600" b="1" i="1">
                <a:solidFill>
                  <a:schemeClr val="bg1"/>
                </a:solidFill>
                <a:latin typeface="Poppins SemiBold" pitchFamily="2" charset="77"/>
                <a:cs typeface="Poppins SemiBold" pitchFamily="2" charset="77"/>
              </a:rPr>
              <a:t>1</a:t>
            </a:r>
            <a:endParaRPr lang="en-US" sz="900" b="1" i="1">
              <a:solidFill>
                <a:schemeClr val="bg1"/>
              </a:solidFill>
              <a:latin typeface="Poppins SemiBold" pitchFamily="2" charset="77"/>
              <a:cs typeface="Poppins SemiBold" pitchFamily="2" charset="77"/>
            </a:endParaRPr>
          </a:p>
        </p:txBody>
      </p:sp>
      <p:sp>
        <p:nvSpPr>
          <p:cNvPr id="22" name="TextBox 21">
            <a:extLst>
              <a:ext uri="{FF2B5EF4-FFF2-40B4-BE49-F238E27FC236}">
                <a16:creationId xmlns:a16="http://schemas.microsoft.com/office/drawing/2014/main" id="{AFBC1087-AE0D-2414-41F4-51D2951942AA}"/>
              </a:ext>
            </a:extLst>
          </p:cNvPr>
          <p:cNvSpPr txBox="1"/>
          <p:nvPr/>
        </p:nvSpPr>
        <p:spPr>
          <a:xfrm>
            <a:off x="6455181" y="8539233"/>
            <a:ext cx="2281929" cy="11413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2400">
                <a:solidFill>
                  <a:schemeClr val="bg1"/>
                </a:solidFill>
                <a:latin typeface="Avenir Next Medium" panose="020B0503020202020204" pitchFamily="34" charset="0"/>
              </a:rPr>
              <a:t>  reason for low </a:t>
            </a:r>
          </a:p>
          <a:p>
            <a:pPr>
              <a:lnSpc>
                <a:spcPts val="2700"/>
              </a:lnSpc>
              <a:spcBef>
                <a:spcPts val="0"/>
              </a:spcBef>
            </a:pPr>
            <a:r>
              <a:rPr lang="en-US" sz="2400">
                <a:solidFill>
                  <a:schemeClr val="bg1"/>
                </a:solidFill>
                <a:latin typeface="Avenir Next Medium" panose="020B0503020202020204" pitchFamily="34" charset="0"/>
              </a:rPr>
              <a:t> or delayed productivity</a:t>
            </a:r>
          </a:p>
        </p:txBody>
      </p:sp>
      <p:sp>
        <p:nvSpPr>
          <p:cNvPr id="23" name="TextBox 22">
            <a:extLst>
              <a:ext uri="{FF2B5EF4-FFF2-40B4-BE49-F238E27FC236}">
                <a16:creationId xmlns:a16="http://schemas.microsoft.com/office/drawing/2014/main" id="{9BEADBEA-10A0-2A08-DC96-DF6710F6D8F8}"/>
              </a:ext>
            </a:extLst>
          </p:cNvPr>
          <p:cNvSpPr txBox="1"/>
          <p:nvPr/>
        </p:nvSpPr>
        <p:spPr>
          <a:xfrm>
            <a:off x="4513943" y="13534534"/>
            <a:ext cx="102657" cy="132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
        <p:nvSpPr>
          <p:cNvPr id="24" name="TextBox 23">
            <a:extLst>
              <a:ext uri="{FF2B5EF4-FFF2-40B4-BE49-F238E27FC236}">
                <a16:creationId xmlns:a16="http://schemas.microsoft.com/office/drawing/2014/main" id="{4DB4BC0D-F94F-B957-9E9F-3257B7C7CE43}"/>
              </a:ext>
            </a:extLst>
          </p:cNvPr>
          <p:cNvSpPr txBox="1"/>
          <p:nvPr/>
        </p:nvSpPr>
        <p:spPr>
          <a:xfrm>
            <a:off x="2670629" y="13418420"/>
            <a:ext cx="102657" cy="132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
        <p:nvSpPr>
          <p:cNvPr id="25" name="TextBox 24">
            <a:extLst>
              <a:ext uri="{FF2B5EF4-FFF2-40B4-BE49-F238E27FC236}">
                <a16:creationId xmlns:a16="http://schemas.microsoft.com/office/drawing/2014/main" id="{5201106E-39C3-2778-25E6-E69F0BF7B3AE}"/>
              </a:ext>
            </a:extLst>
          </p:cNvPr>
          <p:cNvSpPr txBox="1"/>
          <p:nvPr/>
        </p:nvSpPr>
        <p:spPr>
          <a:xfrm>
            <a:off x="10256510" y="12122698"/>
            <a:ext cx="7596062"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600">
                <a:solidFill>
                  <a:schemeClr val="bg1"/>
                </a:solidFill>
                <a:latin typeface="Avenir Next Medium" panose="020B0503020202020204" pitchFamily="34" charset="0"/>
              </a:rPr>
              <a:t>your plants are the stars of your orchard. Choose them well, treat them well !</a:t>
            </a:r>
          </a:p>
        </p:txBody>
      </p:sp>
      <p:sp>
        <p:nvSpPr>
          <p:cNvPr id="27" name="TextBox 26">
            <a:extLst>
              <a:ext uri="{FF2B5EF4-FFF2-40B4-BE49-F238E27FC236}">
                <a16:creationId xmlns:a16="http://schemas.microsoft.com/office/drawing/2014/main" id="{82DC6B94-C762-8118-AA4A-2CC2FF060DC3}"/>
              </a:ext>
            </a:extLst>
          </p:cNvPr>
          <p:cNvSpPr txBox="1"/>
          <p:nvPr/>
        </p:nvSpPr>
        <p:spPr>
          <a:xfrm>
            <a:off x="4106453" y="5149785"/>
            <a:ext cx="610244"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4500"/>
              </a:lnSpc>
              <a:spcBef>
                <a:spcPts val="0"/>
              </a:spcBef>
              <a:buNone/>
            </a:pPr>
            <a:r>
              <a:rPr lang="en-US" sz="6000">
                <a:solidFill>
                  <a:schemeClr val="bg1"/>
                </a:solidFill>
                <a:latin typeface="Avenir Next Medium" panose="020B0503020202020204" pitchFamily="34" charset="0"/>
              </a:rPr>
              <a:t>s</a:t>
            </a:r>
            <a:endParaRPr lang="en-US" sz="1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923742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25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3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10" presetClass="entr" presetSubtype="0" fill="hold" nodeType="after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7" grpId="0"/>
      <p:bldP spid="19" grpId="0"/>
      <p:bldP spid="2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702A5-98F2-5806-EA86-865FBF3174C1}"/>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D195FBD0-B366-280C-452A-FCFD8978D3A2}"/>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5B714BB0-CC64-1F88-8CB8-DEA5B4D15FA6}"/>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3E45487A-BE54-85CF-EB07-58A974BE256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9EDE0C74-3D9C-1631-EC7D-AA4E81BA7ADB}"/>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8A2C64BA-0760-255C-7B7D-E7361296958F}"/>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B2978A21-C049-7B7A-1E31-F227577D5AF1}"/>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A9CE873D-52B8-2005-3910-6AFFCF8EE86E}"/>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7CDC4AD2-A619-17F7-64B9-7300242C1ABD}"/>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03032EB2-8BA3-46F2-2E95-F3FBA89821F0}"/>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011EF0EB-FE9B-202F-4A7D-1953D64A596A}"/>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2" name="TextBox 1">
            <a:extLst>
              <a:ext uri="{FF2B5EF4-FFF2-40B4-BE49-F238E27FC236}">
                <a16:creationId xmlns:a16="http://schemas.microsoft.com/office/drawing/2014/main" id="{83B492CE-90D2-A976-F65E-FB3B3906845B}"/>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pic>
        <p:nvPicPr>
          <p:cNvPr id="8" name="Picture 7" descr="A logo with text and a tree&#10;&#10;AI-generated content may be incorrect.">
            <a:extLst>
              <a:ext uri="{FF2B5EF4-FFF2-40B4-BE49-F238E27FC236}">
                <a16:creationId xmlns:a16="http://schemas.microsoft.com/office/drawing/2014/main" id="{664A4265-AC72-FF15-97D6-6C26BEE727DC}"/>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9D39D940-350C-71F8-A678-FA43C8BEFB7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73DCF657-E4D2-8A49-3068-1E49BD7B2730}"/>
              </a:ext>
            </a:extLst>
          </p:cNvPr>
          <p:cNvCxnSpPr>
            <a:cxnSpLocks/>
          </p:cNvCxnSpPr>
          <p:nvPr/>
        </p:nvCxnSpPr>
        <p:spPr>
          <a:xfrm>
            <a:off x="5510881" y="4109876"/>
            <a:ext cx="0" cy="243776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92B27CEB-8562-22F9-7ACF-8B1856E74317}"/>
              </a:ext>
            </a:extLst>
          </p:cNvPr>
          <p:cNvSpPr txBox="1"/>
          <p:nvPr/>
        </p:nvSpPr>
        <p:spPr>
          <a:xfrm>
            <a:off x="923654" y="3793929"/>
            <a:ext cx="4071525" cy="2949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7400"/>
              </a:lnSpc>
              <a:spcBef>
                <a:spcPts val="0"/>
              </a:spcBef>
              <a:buNone/>
            </a:pPr>
            <a:r>
              <a:rPr lang="en-US" sz="6000">
                <a:solidFill>
                  <a:schemeClr val="bg1"/>
                </a:solidFill>
                <a:latin typeface="Avenir Next Medium" panose="020B0503020202020204" pitchFamily="34" charset="0"/>
              </a:rPr>
              <a:t>Varieties </a:t>
            </a:r>
          </a:p>
          <a:p>
            <a:pPr marL="0" indent="0" algn="r" hangingPunct="1">
              <a:lnSpc>
                <a:spcPts val="7400"/>
              </a:lnSpc>
              <a:spcBef>
                <a:spcPts val="0"/>
              </a:spcBef>
              <a:buNone/>
            </a:pPr>
            <a:r>
              <a:rPr lang="en-US" sz="6000">
                <a:solidFill>
                  <a:schemeClr val="bg1"/>
                </a:solidFill>
                <a:latin typeface="Avenir Next Medium" panose="020B0503020202020204" pitchFamily="34" charset="0"/>
              </a:rPr>
              <a:t>to </a:t>
            </a:r>
          </a:p>
          <a:p>
            <a:pPr marL="0" indent="0" algn="r" hangingPunct="1">
              <a:lnSpc>
                <a:spcPts val="7400"/>
              </a:lnSpc>
              <a:spcBef>
                <a:spcPts val="0"/>
              </a:spcBef>
              <a:buNone/>
            </a:pPr>
            <a:r>
              <a:rPr lang="en-US" sz="6000">
                <a:solidFill>
                  <a:schemeClr val="bg1"/>
                </a:solidFill>
                <a:latin typeface="Avenir Next Medium" panose="020B0503020202020204" pitchFamily="34" charset="0"/>
              </a:rPr>
              <a:t>consider</a:t>
            </a:r>
            <a:endParaRPr lang="en-US" sz="100">
              <a:solidFill>
                <a:schemeClr val="bg1"/>
              </a:solidFill>
              <a:latin typeface="Avenir Next Medium" panose="020B0503020202020204" pitchFamily="34" charset="0"/>
            </a:endParaRPr>
          </a:p>
        </p:txBody>
      </p:sp>
      <p:sp>
        <p:nvSpPr>
          <p:cNvPr id="3" name="TextBox 2">
            <a:extLst>
              <a:ext uri="{FF2B5EF4-FFF2-40B4-BE49-F238E27FC236}">
                <a16:creationId xmlns:a16="http://schemas.microsoft.com/office/drawing/2014/main" id="{49A1944A-AEFC-60D6-3D68-74D2AA22D7F2}"/>
              </a:ext>
            </a:extLst>
          </p:cNvPr>
          <p:cNvSpPr txBox="1"/>
          <p:nvPr/>
        </p:nvSpPr>
        <p:spPr>
          <a:xfrm>
            <a:off x="6039504" y="4428718"/>
            <a:ext cx="2799689" cy="16799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100"/>
              </a:lnSpc>
              <a:spcBef>
                <a:spcPts val="0"/>
              </a:spcBef>
            </a:pPr>
            <a:r>
              <a:rPr lang="en-US">
                <a:solidFill>
                  <a:schemeClr val="bg1"/>
                </a:solidFill>
              </a:rPr>
              <a:t>Chandler,</a:t>
            </a:r>
          </a:p>
          <a:p>
            <a:pPr>
              <a:lnSpc>
                <a:spcPts val="4100"/>
              </a:lnSpc>
              <a:spcBef>
                <a:spcPts val="0"/>
              </a:spcBef>
            </a:pPr>
            <a:r>
              <a:rPr lang="en-US">
                <a:solidFill>
                  <a:schemeClr val="bg1"/>
                </a:solidFill>
              </a:rPr>
              <a:t>Tulare,</a:t>
            </a:r>
          </a:p>
          <a:p>
            <a:pPr>
              <a:lnSpc>
                <a:spcPts val="4100"/>
              </a:lnSpc>
              <a:spcBef>
                <a:spcPts val="0"/>
              </a:spcBef>
            </a:pPr>
            <a:r>
              <a:rPr lang="en-US">
                <a:solidFill>
                  <a:schemeClr val="bg1"/>
                </a:solidFill>
              </a:rPr>
              <a:t>Serr,</a:t>
            </a:r>
            <a:endParaRPr lang="en-US" sz="2400">
              <a:solidFill>
                <a:schemeClr val="bg1"/>
              </a:solidFill>
            </a:endParaRPr>
          </a:p>
        </p:txBody>
      </p:sp>
      <p:sp>
        <p:nvSpPr>
          <p:cNvPr id="23" name="TextBox 22">
            <a:extLst>
              <a:ext uri="{FF2B5EF4-FFF2-40B4-BE49-F238E27FC236}">
                <a16:creationId xmlns:a16="http://schemas.microsoft.com/office/drawing/2014/main" id="{4215A33D-87AB-6E22-50F8-AB9C4E2FB2B1}"/>
              </a:ext>
            </a:extLst>
          </p:cNvPr>
          <p:cNvSpPr txBox="1"/>
          <p:nvPr/>
        </p:nvSpPr>
        <p:spPr>
          <a:xfrm>
            <a:off x="4513943" y="13534534"/>
            <a:ext cx="102657" cy="132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
        <p:nvSpPr>
          <p:cNvPr id="24" name="TextBox 23">
            <a:extLst>
              <a:ext uri="{FF2B5EF4-FFF2-40B4-BE49-F238E27FC236}">
                <a16:creationId xmlns:a16="http://schemas.microsoft.com/office/drawing/2014/main" id="{482025DB-C2B4-A21A-C387-60202D3BA03B}"/>
              </a:ext>
            </a:extLst>
          </p:cNvPr>
          <p:cNvSpPr txBox="1"/>
          <p:nvPr/>
        </p:nvSpPr>
        <p:spPr>
          <a:xfrm>
            <a:off x="2670629" y="13418420"/>
            <a:ext cx="102657" cy="132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
        <p:nvSpPr>
          <p:cNvPr id="4" name="TextBox 3">
            <a:extLst>
              <a:ext uri="{FF2B5EF4-FFF2-40B4-BE49-F238E27FC236}">
                <a16:creationId xmlns:a16="http://schemas.microsoft.com/office/drawing/2014/main" id="{2312D6E8-C82F-D380-CB1C-177B3690F0CD}"/>
              </a:ext>
            </a:extLst>
          </p:cNvPr>
          <p:cNvSpPr txBox="1"/>
          <p:nvPr/>
        </p:nvSpPr>
        <p:spPr>
          <a:xfrm>
            <a:off x="11616649" y="3793928"/>
            <a:ext cx="4071525" cy="2949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7400"/>
              </a:lnSpc>
              <a:spcBef>
                <a:spcPts val="0"/>
              </a:spcBef>
              <a:buNone/>
            </a:pPr>
            <a:r>
              <a:rPr lang="en-US" sz="5400" b="1">
                <a:solidFill>
                  <a:schemeClr val="bg1"/>
                </a:solidFill>
                <a:latin typeface="Avenir Next Medium" panose="020B0503020202020204" pitchFamily="34" charset="0"/>
              </a:rPr>
              <a:t>Pollinators </a:t>
            </a:r>
          </a:p>
          <a:p>
            <a:pPr marL="0" indent="0" algn="r" hangingPunct="1">
              <a:lnSpc>
                <a:spcPts val="7400"/>
              </a:lnSpc>
              <a:spcBef>
                <a:spcPts val="0"/>
              </a:spcBef>
              <a:buNone/>
            </a:pPr>
            <a:r>
              <a:rPr lang="en-US" sz="5400" b="1">
                <a:solidFill>
                  <a:schemeClr val="bg1"/>
                </a:solidFill>
                <a:latin typeface="Avenir Next Medium" panose="020B0503020202020204" pitchFamily="34" charset="0"/>
              </a:rPr>
              <a:t>to </a:t>
            </a:r>
          </a:p>
          <a:p>
            <a:pPr marL="0" indent="0" algn="r" hangingPunct="1">
              <a:lnSpc>
                <a:spcPts val="7400"/>
              </a:lnSpc>
              <a:spcBef>
                <a:spcPts val="0"/>
              </a:spcBef>
              <a:buNone/>
            </a:pPr>
            <a:r>
              <a:rPr lang="en-US" sz="5400" b="1">
                <a:solidFill>
                  <a:schemeClr val="bg1"/>
                </a:solidFill>
                <a:latin typeface="Avenir Next Medium" panose="020B0503020202020204" pitchFamily="34" charset="0"/>
              </a:rPr>
              <a:t>consider</a:t>
            </a:r>
            <a:endParaRPr lang="en-US" sz="100" b="1">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02377BFA-937C-F029-3D0F-F8D641C05091}"/>
              </a:ext>
            </a:extLst>
          </p:cNvPr>
          <p:cNvCxnSpPr>
            <a:cxnSpLocks/>
          </p:cNvCxnSpPr>
          <p:nvPr/>
        </p:nvCxnSpPr>
        <p:spPr>
          <a:xfrm>
            <a:off x="15999311" y="3986877"/>
            <a:ext cx="0" cy="243776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90653FB8-9420-BEF4-F912-6091FF9A5023}"/>
              </a:ext>
            </a:extLst>
          </p:cNvPr>
          <p:cNvSpPr txBox="1"/>
          <p:nvPr/>
        </p:nvSpPr>
        <p:spPr>
          <a:xfrm>
            <a:off x="16310449" y="4165826"/>
            <a:ext cx="2799689" cy="2205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100"/>
              </a:lnSpc>
              <a:spcBef>
                <a:spcPts val="0"/>
              </a:spcBef>
            </a:pPr>
            <a:r>
              <a:rPr lang="en-US">
                <a:solidFill>
                  <a:schemeClr val="bg1"/>
                </a:solidFill>
              </a:rPr>
              <a:t>Franquette,</a:t>
            </a:r>
          </a:p>
          <a:p>
            <a:pPr>
              <a:lnSpc>
                <a:spcPts val="4100"/>
              </a:lnSpc>
              <a:spcBef>
                <a:spcPts val="0"/>
              </a:spcBef>
            </a:pPr>
            <a:r>
              <a:rPr lang="en-US">
                <a:solidFill>
                  <a:schemeClr val="bg1"/>
                </a:solidFill>
              </a:rPr>
              <a:t>Fernette,</a:t>
            </a:r>
          </a:p>
          <a:p>
            <a:pPr>
              <a:lnSpc>
                <a:spcPts val="4100"/>
              </a:lnSpc>
              <a:spcBef>
                <a:spcPts val="0"/>
              </a:spcBef>
            </a:pPr>
            <a:r>
              <a:rPr lang="en-US">
                <a:solidFill>
                  <a:schemeClr val="bg1"/>
                </a:solidFill>
              </a:rPr>
              <a:t>Ivarto,</a:t>
            </a:r>
          </a:p>
          <a:p>
            <a:pPr>
              <a:lnSpc>
                <a:spcPts val="4100"/>
              </a:lnSpc>
              <a:spcBef>
                <a:spcPts val="0"/>
              </a:spcBef>
            </a:pPr>
            <a:r>
              <a:rPr lang="en-US">
                <a:solidFill>
                  <a:schemeClr val="bg1"/>
                </a:solidFill>
              </a:rPr>
              <a:t>Tehema</a:t>
            </a:r>
          </a:p>
        </p:txBody>
      </p:sp>
    </p:spTree>
    <p:extLst>
      <p:ext uri="{BB962C8B-B14F-4D97-AF65-F5344CB8AC3E}">
        <p14:creationId xmlns:p14="http://schemas.microsoft.com/office/powerpoint/2010/main" val="175980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528B-0280-4C4C-08CC-39AD8750E06E}"/>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BC482F32-DB23-C539-A928-099DC974797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A57E891-10E3-C2A9-6808-9F3BB2A7D745}"/>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9CF797B-BF4C-6AD4-DC30-09B5FA188E5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008EC6DA-6A7C-F838-5DCC-7153C3ABA0CF}"/>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20324C45-110C-49F4-CC02-C9181ADAB32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F3B89825-A31D-498C-D21D-A53A2A12B5F6}"/>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9571D4EE-08A5-DFE1-4AC4-420F63DF2C63}"/>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73B59BF4-9F19-13CF-6F5C-433B4E6A1C94}"/>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D22C91F0-EF93-168F-87DC-A83FF8A0E643}"/>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E08C53E7-A699-CE31-8C54-1279FB7028BA}"/>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pic>
        <p:nvPicPr>
          <p:cNvPr id="8" name="Picture 7" descr="A logo with text and a tree&#10;&#10;AI-generated content may be incorrect.">
            <a:extLst>
              <a:ext uri="{FF2B5EF4-FFF2-40B4-BE49-F238E27FC236}">
                <a16:creationId xmlns:a16="http://schemas.microsoft.com/office/drawing/2014/main" id="{C0334AF6-B6E2-B24E-09C3-DC319A919FA3}"/>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B90307A1-74D8-5BB2-857F-EBA664327CE4}"/>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F53169FF-01CD-A744-FF47-80938589FF4E}"/>
              </a:ext>
            </a:extLst>
          </p:cNvPr>
          <p:cNvCxnSpPr>
            <a:cxnSpLocks/>
          </p:cNvCxnSpPr>
          <p:nvPr/>
        </p:nvCxnSpPr>
        <p:spPr>
          <a:xfrm>
            <a:off x="4779361" y="4220684"/>
            <a:ext cx="0" cy="22161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EE889724-62D5-E7A9-B67A-29D2DFE6D32D}"/>
              </a:ext>
            </a:extLst>
          </p:cNvPr>
          <p:cNvSpPr txBox="1"/>
          <p:nvPr/>
        </p:nvSpPr>
        <p:spPr>
          <a:xfrm>
            <a:off x="3106063" y="5152507"/>
            <a:ext cx="1401494"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6000">
                <a:solidFill>
                  <a:schemeClr val="bg1"/>
                </a:solidFill>
                <a:latin typeface="Avenir Next Medium" panose="020B0503020202020204" pitchFamily="34" charset="0"/>
              </a:rPr>
              <a:t>ing</a:t>
            </a:r>
            <a:endParaRPr lang="en-US" sz="100">
              <a:solidFill>
                <a:schemeClr val="bg1"/>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1C81631A-9331-4EF1-0F39-4DA52D60F20F}"/>
              </a:ext>
            </a:extLst>
          </p:cNvPr>
          <p:cNvSpPr txBox="1"/>
          <p:nvPr/>
        </p:nvSpPr>
        <p:spPr>
          <a:xfrm>
            <a:off x="5319813" y="4054791"/>
            <a:ext cx="10477940"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Plant when trees </a:t>
            </a:r>
            <a:r>
              <a:rPr lang="en-US" sz="2000">
                <a:solidFill>
                  <a:srgbClr val="FFC002"/>
                </a:solidFill>
              </a:rPr>
              <a:t>in</a:t>
            </a:r>
            <a:r>
              <a:rPr lang="en-US" sz="2000">
                <a:solidFill>
                  <a:schemeClr val="bg1"/>
                </a:solidFill>
              </a:rPr>
              <a:t> </a:t>
            </a:r>
            <a:r>
              <a:rPr lang="en-US" sz="2000">
                <a:solidFill>
                  <a:srgbClr val="FFC002"/>
                </a:solidFill>
              </a:rPr>
              <a:t>dormancy</a:t>
            </a:r>
            <a:r>
              <a:rPr lang="en-US" sz="2000">
                <a:solidFill>
                  <a:schemeClr val="bg1"/>
                </a:solidFill>
              </a:rPr>
              <a:t> (prefer barerooted plants),</a:t>
            </a:r>
          </a:p>
          <a:p>
            <a:pPr marL="342900" indent="-342900">
              <a:lnSpc>
                <a:spcPts val="2700"/>
              </a:lnSpc>
              <a:spcBef>
                <a:spcPts val="0"/>
              </a:spcBef>
              <a:buFont typeface="Arial" panose="020B0604020202020204" pitchFamily="34" charset="0"/>
              <a:buChar char="•"/>
            </a:pPr>
            <a:r>
              <a:rPr lang="en-US" sz="2000">
                <a:solidFill>
                  <a:srgbClr val="FFC002"/>
                </a:solidFill>
              </a:rPr>
              <a:t>Plant high</a:t>
            </a:r>
            <a:r>
              <a:rPr lang="en-US" sz="2000">
                <a:solidFill>
                  <a:schemeClr val="bg1"/>
                </a:solidFill>
              </a:rPr>
              <a:t>  (grafting union should not be in contact with soil),</a:t>
            </a:r>
          </a:p>
          <a:p>
            <a:pPr marL="342900" indent="-342900">
              <a:lnSpc>
                <a:spcPts val="2700"/>
              </a:lnSpc>
              <a:spcBef>
                <a:spcPts val="0"/>
              </a:spcBef>
              <a:buFont typeface="Arial" panose="020B0604020202020204" pitchFamily="34" charset="0"/>
              <a:buChar char="•"/>
            </a:pPr>
            <a:r>
              <a:rPr lang="en-US" sz="2000">
                <a:solidFill>
                  <a:schemeClr val="bg1"/>
                </a:solidFill>
              </a:rPr>
              <a:t>Avoid </a:t>
            </a:r>
            <a:r>
              <a:rPr lang="en-US" sz="2000">
                <a:solidFill>
                  <a:srgbClr val="FFC002"/>
                </a:solidFill>
              </a:rPr>
              <a:t>compact</a:t>
            </a:r>
            <a:r>
              <a:rPr lang="en-US" sz="2000">
                <a:solidFill>
                  <a:schemeClr val="bg1"/>
                </a:solidFill>
              </a:rPr>
              <a:t> ground,</a:t>
            </a:r>
          </a:p>
          <a:p>
            <a:pPr marL="342900" indent="-342900">
              <a:lnSpc>
                <a:spcPts val="2700"/>
              </a:lnSpc>
              <a:spcBef>
                <a:spcPts val="0"/>
              </a:spcBef>
              <a:buFont typeface="Arial" panose="020B0604020202020204" pitchFamily="34" charset="0"/>
              <a:buChar char="•"/>
            </a:pPr>
            <a:r>
              <a:rPr lang="en-US" sz="2000">
                <a:solidFill>
                  <a:schemeClr val="bg1"/>
                </a:solidFill>
              </a:rPr>
              <a:t>Don’t plant in </a:t>
            </a:r>
            <a:r>
              <a:rPr lang="en-US" sz="2000">
                <a:solidFill>
                  <a:srgbClr val="FFC002"/>
                </a:solidFill>
              </a:rPr>
              <a:t>mud</a:t>
            </a:r>
            <a:r>
              <a:rPr lang="en-US" sz="2000">
                <a:solidFill>
                  <a:schemeClr val="bg1"/>
                </a:solidFill>
              </a:rPr>
              <a:t>,</a:t>
            </a:r>
          </a:p>
          <a:p>
            <a:pPr marL="342900" indent="-342900">
              <a:lnSpc>
                <a:spcPts val="2700"/>
              </a:lnSpc>
              <a:spcBef>
                <a:spcPts val="0"/>
              </a:spcBef>
              <a:buFont typeface="Arial" panose="020B0604020202020204" pitchFamily="34" charset="0"/>
              <a:buChar char="•"/>
            </a:pPr>
            <a:r>
              <a:rPr lang="en-US" sz="2000">
                <a:solidFill>
                  <a:srgbClr val="FFC002"/>
                </a:solidFill>
              </a:rPr>
              <a:t>Water trees </a:t>
            </a:r>
            <a:r>
              <a:rPr lang="en-US" sz="2000">
                <a:solidFill>
                  <a:schemeClr val="bg1"/>
                </a:solidFill>
              </a:rPr>
              <a:t>once planted to collapse air pockets around roots,</a:t>
            </a:r>
          </a:p>
          <a:p>
            <a:pPr marL="342900" indent="-342900">
              <a:lnSpc>
                <a:spcPts val="2700"/>
              </a:lnSpc>
              <a:spcBef>
                <a:spcPts val="0"/>
              </a:spcBef>
              <a:buFont typeface="Arial" panose="020B0604020202020204" pitchFamily="34" charset="0"/>
              <a:buChar char="•"/>
            </a:pPr>
            <a:r>
              <a:rPr lang="en-US" sz="2000">
                <a:solidFill>
                  <a:schemeClr val="bg1"/>
                </a:solidFill>
              </a:rPr>
              <a:t>Once planted and watered in no water until well leafed out. </a:t>
            </a:r>
          </a:p>
          <a:p>
            <a:pPr marL="342900" indent="-342900">
              <a:lnSpc>
                <a:spcPts val="2700"/>
              </a:lnSpc>
              <a:spcBef>
                <a:spcPts val="0"/>
              </a:spcBef>
              <a:buFont typeface="Arial" panose="020B0604020202020204" pitchFamily="34" charset="0"/>
              <a:buChar char="•"/>
            </a:pPr>
            <a:r>
              <a:rPr lang="en-US" sz="2000">
                <a:solidFill>
                  <a:srgbClr val="FFC002"/>
                </a:solidFill>
              </a:rPr>
              <a:t>Mark</a:t>
            </a:r>
            <a:r>
              <a:rPr lang="en-US" sz="2000">
                <a:solidFill>
                  <a:schemeClr val="bg1"/>
                </a:solidFill>
              </a:rPr>
              <a:t> your pollinator varieties</a:t>
            </a:r>
          </a:p>
        </p:txBody>
      </p:sp>
      <p:sp>
        <p:nvSpPr>
          <p:cNvPr id="3" name="TextBox 2">
            <a:extLst>
              <a:ext uri="{FF2B5EF4-FFF2-40B4-BE49-F238E27FC236}">
                <a16:creationId xmlns:a16="http://schemas.microsoft.com/office/drawing/2014/main" id="{E7559D9C-5D46-BE69-D1A6-8EE3A193192E}"/>
              </a:ext>
            </a:extLst>
          </p:cNvPr>
          <p:cNvSpPr txBox="1"/>
          <p:nvPr/>
        </p:nvSpPr>
        <p:spPr>
          <a:xfrm>
            <a:off x="1494971" y="5152507"/>
            <a:ext cx="2697239"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4500"/>
              </a:lnSpc>
              <a:spcBef>
                <a:spcPts val="0"/>
              </a:spcBef>
              <a:buNone/>
            </a:pPr>
            <a:r>
              <a:rPr lang="en-US" sz="6000">
                <a:solidFill>
                  <a:schemeClr val="bg1"/>
                </a:solidFill>
                <a:latin typeface="Avenir Next Medium" panose="020B0503020202020204" pitchFamily="34" charset="0"/>
              </a:rPr>
              <a:t>Plant</a:t>
            </a:r>
            <a:endParaRPr lang="en-US" sz="100">
              <a:solidFill>
                <a:schemeClr val="bg1"/>
              </a:solidFill>
              <a:latin typeface="Avenir Next Medium" panose="020B0503020202020204" pitchFamily="34" charset="0"/>
            </a:endParaRPr>
          </a:p>
        </p:txBody>
      </p:sp>
      <p:sp>
        <p:nvSpPr>
          <p:cNvPr id="4" name="TextBox 3">
            <a:extLst>
              <a:ext uri="{FF2B5EF4-FFF2-40B4-BE49-F238E27FC236}">
                <a16:creationId xmlns:a16="http://schemas.microsoft.com/office/drawing/2014/main" id="{DD014C80-8D13-A04C-DB7A-AEACDBCABC8E}"/>
              </a:ext>
            </a:extLst>
          </p:cNvPr>
          <p:cNvSpPr txBox="1"/>
          <p:nvPr/>
        </p:nvSpPr>
        <p:spPr>
          <a:xfrm>
            <a:off x="-8103489" y="1684070"/>
            <a:ext cx="757548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spTree>
    <p:extLst>
      <p:ext uri="{BB962C8B-B14F-4D97-AF65-F5344CB8AC3E}">
        <p14:creationId xmlns:p14="http://schemas.microsoft.com/office/powerpoint/2010/main" val="1155935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2E1C-594A-11A7-5E05-77641211A18F}"/>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9302FCDE-D43E-885E-3647-1B2E5C9F686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78232157-A18F-0796-7A32-2CF80A09315C}"/>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9B85967-411D-703D-EDCA-A82F3A493B24}"/>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1136147-54C9-5F75-C8A3-FD9007A97CF2}"/>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9886B565-7586-DCFC-A188-29A8DB5CA951}"/>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7A347DE5-9AE1-FF25-6B14-E1F471384218}"/>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2B71CA1E-780B-E3E8-4506-9A953AD56C9A}"/>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CD7E24C6-522B-CD2F-8C1F-8B2343439B34}"/>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A9D161C5-581A-A721-EFF2-48336425CB7D}"/>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FA684EF8-A99E-06BB-72D8-49330B75B7CD}"/>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pic>
        <p:nvPicPr>
          <p:cNvPr id="8" name="Picture 7" descr="A logo with text and a tree&#10;&#10;AI-generated content may be incorrect.">
            <a:extLst>
              <a:ext uri="{FF2B5EF4-FFF2-40B4-BE49-F238E27FC236}">
                <a16:creationId xmlns:a16="http://schemas.microsoft.com/office/drawing/2014/main" id="{72A9377E-DDD7-15B6-1650-6B669369A0C8}"/>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88F59B5B-64D9-D1E1-B529-9B0ABD241B4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FC3DF89D-0D6C-B5A2-35A6-B4D301BC0CCE}"/>
              </a:ext>
            </a:extLst>
          </p:cNvPr>
          <p:cNvCxnSpPr>
            <a:cxnSpLocks/>
          </p:cNvCxnSpPr>
          <p:nvPr/>
        </p:nvCxnSpPr>
        <p:spPr>
          <a:xfrm>
            <a:off x="4779361" y="3853911"/>
            <a:ext cx="0" cy="294969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E7C85472-0837-A9F2-FDCE-FF551E8877EA}"/>
              </a:ext>
            </a:extLst>
          </p:cNvPr>
          <p:cNvSpPr txBox="1"/>
          <p:nvPr/>
        </p:nvSpPr>
        <p:spPr>
          <a:xfrm>
            <a:off x="4979562" y="3742522"/>
            <a:ext cx="9821862"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Plants should be supported by </a:t>
            </a:r>
            <a:r>
              <a:rPr lang="en-US" sz="2000">
                <a:solidFill>
                  <a:srgbClr val="FFC002"/>
                </a:solidFill>
              </a:rPr>
              <a:t>stakes</a:t>
            </a:r>
            <a:r>
              <a:rPr lang="en-US" sz="2000">
                <a:solidFill>
                  <a:schemeClr val="bg1"/>
                </a:solidFill>
              </a:rPr>
              <a:t> to </a:t>
            </a:r>
            <a:r>
              <a:rPr lang="en-US" sz="2000">
                <a:solidFill>
                  <a:srgbClr val="FFC002"/>
                </a:solidFill>
              </a:rPr>
              <a:t>prevent breakages </a:t>
            </a:r>
            <a:r>
              <a:rPr lang="en-US" sz="2000">
                <a:solidFill>
                  <a:schemeClr val="bg1"/>
                </a:solidFill>
              </a:rPr>
              <a:t>and to </a:t>
            </a:r>
            <a:r>
              <a:rPr lang="en-US" sz="2000">
                <a:solidFill>
                  <a:srgbClr val="FFC002"/>
                </a:solidFill>
              </a:rPr>
              <a:t>promote verticality</a:t>
            </a:r>
            <a:r>
              <a:rPr lang="en-US" sz="2000">
                <a:solidFill>
                  <a:schemeClr val="bg1"/>
                </a:solidFill>
              </a:rPr>
              <a:t>,</a:t>
            </a:r>
          </a:p>
          <a:p>
            <a:pPr marL="342900" indent="-342900">
              <a:lnSpc>
                <a:spcPts val="2700"/>
              </a:lnSpc>
              <a:spcBef>
                <a:spcPts val="0"/>
              </a:spcBef>
              <a:buFont typeface="Arial" panose="020B0604020202020204" pitchFamily="34" charset="0"/>
              <a:buChar char="•"/>
            </a:pPr>
            <a:r>
              <a:rPr lang="en-US" sz="2000">
                <a:solidFill>
                  <a:schemeClr val="bg1"/>
                </a:solidFill>
              </a:rPr>
              <a:t>Using </a:t>
            </a:r>
            <a:r>
              <a:rPr lang="en-US" sz="2000">
                <a:solidFill>
                  <a:srgbClr val="FFC002"/>
                </a:solidFill>
              </a:rPr>
              <a:t>bamboo sticks </a:t>
            </a:r>
            <a:r>
              <a:rPr lang="en-US" sz="2000">
                <a:solidFill>
                  <a:schemeClr val="bg1"/>
                </a:solidFill>
              </a:rPr>
              <a:t>of 2.5 cm diameter is a very good practice,</a:t>
            </a:r>
          </a:p>
          <a:p>
            <a:pPr marL="342900" indent="-342900">
              <a:lnSpc>
                <a:spcPts val="2700"/>
              </a:lnSpc>
              <a:spcBef>
                <a:spcPts val="0"/>
              </a:spcBef>
              <a:buFont typeface="Arial" panose="020B0604020202020204" pitchFamily="34" charset="0"/>
              <a:buChar char="•"/>
            </a:pPr>
            <a:r>
              <a:rPr lang="en-US" sz="2000">
                <a:solidFill>
                  <a:schemeClr val="bg1"/>
                </a:solidFill>
              </a:rPr>
              <a:t>Use elastic tape to </a:t>
            </a:r>
            <a:r>
              <a:rPr lang="en-US" sz="2000">
                <a:solidFill>
                  <a:srgbClr val="FFC002"/>
                </a:solidFill>
              </a:rPr>
              <a:t>tie the growing shoot on stake</a:t>
            </a:r>
            <a:r>
              <a:rPr lang="en-US" sz="2000">
                <a:solidFill>
                  <a:schemeClr val="bg1"/>
                </a:solidFill>
              </a:rPr>
              <a:t>, to maintain vertical growth, repeat ties as growth continues,</a:t>
            </a:r>
          </a:p>
          <a:p>
            <a:pPr marL="342900" indent="-342900">
              <a:lnSpc>
                <a:spcPts val="2700"/>
              </a:lnSpc>
              <a:spcBef>
                <a:spcPts val="0"/>
              </a:spcBef>
              <a:buFont typeface="Arial" panose="020B0604020202020204" pitchFamily="34" charset="0"/>
              <a:buChar char="•"/>
            </a:pPr>
            <a:r>
              <a:rPr lang="en-US" sz="2000">
                <a:solidFill>
                  <a:schemeClr val="bg1"/>
                </a:solidFill>
              </a:rPr>
              <a:t>Remove shoots that are coming out of the rootstock to conserve tree resources to the </a:t>
            </a:r>
            <a:r>
              <a:rPr lang="en-US" sz="2000">
                <a:solidFill>
                  <a:srgbClr val="FFC002"/>
                </a:solidFill>
              </a:rPr>
              <a:t>vertical growth</a:t>
            </a:r>
            <a:r>
              <a:rPr lang="en-US" sz="2000">
                <a:solidFill>
                  <a:schemeClr val="bg1"/>
                </a:solidFill>
              </a:rPr>
              <a:t>,</a:t>
            </a:r>
          </a:p>
          <a:p>
            <a:pPr marL="342900" indent="-342900">
              <a:lnSpc>
                <a:spcPts val="2700"/>
              </a:lnSpc>
              <a:spcBef>
                <a:spcPts val="0"/>
              </a:spcBef>
              <a:buFont typeface="Arial" panose="020B0604020202020204" pitchFamily="34" charset="0"/>
              <a:buChar char="•"/>
            </a:pPr>
            <a:r>
              <a:rPr lang="en-US" sz="2000">
                <a:solidFill>
                  <a:schemeClr val="bg1"/>
                </a:solidFill>
              </a:rPr>
              <a:t>In hot climates, painting young tree bark in white protects it from sunburn,</a:t>
            </a:r>
          </a:p>
          <a:p>
            <a:pPr marL="342900" indent="-342900">
              <a:lnSpc>
                <a:spcPts val="2700"/>
              </a:lnSpc>
              <a:spcBef>
                <a:spcPts val="0"/>
              </a:spcBef>
              <a:buFont typeface="Arial" panose="020B0604020202020204" pitchFamily="34" charset="0"/>
              <a:buChar char="•"/>
            </a:pPr>
            <a:r>
              <a:rPr lang="en-US" sz="2000">
                <a:solidFill>
                  <a:srgbClr val="FFC002"/>
                </a:solidFill>
              </a:rPr>
              <a:t>Eliminate competition with weeds </a:t>
            </a:r>
            <a:r>
              <a:rPr lang="en-US" sz="2000">
                <a:solidFill>
                  <a:schemeClr val="bg1"/>
                </a:solidFill>
              </a:rPr>
              <a:t>around the root zone</a:t>
            </a:r>
          </a:p>
        </p:txBody>
      </p:sp>
      <p:sp>
        <p:nvSpPr>
          <p:cNvPr id="3" name="TextBox 2">
            <a:extLst>
              <a:ext uri="{FF2B5EF4-FFF2-40B4-BE49-F238E27FC236}">
                <a16:creationId xmlns:a16="http://schemas.microsoft.com/office/drawing/2014/main" id="{320808F8-36CB-531A-139D-9CA2ED73CF5A}"/>
              </a:ext>
            </a:extLst>
          </p:cNvPr>
          <p:cNvSpPr txBox="1"/>
          <p:nvPr/>
        </p:nvSpPr>
        <p:spPr>
          <a:xfrm>
            <a:off x="2352348" y="5178813"/>
            <a:ext cx="2697239"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4500"/>
              </a:lnSpc>
              <a:spcBef>
                <a:spcPts val="0"/>
              </a:spcBef>
              <a:buNone/>
            </a:pPr>
            <a:r>
              <a:rPr lang="en-US" sz="6000" b="1">
                <a:solidFill>
                  <a:schemeClr val="bg1"/>
                </a:solidFill>
                <a:latin typeface="Avenir Next Demi Bold" panose="020B0503020202020204" pitchFamily="34" charset="0"/>
              </a:rPr>
              <a:t>Year 1</a:t>
            </a:r>
            <a:endParaRPr lang="en-US" sz="100" b="1">
              <a:solidFill>
                <a:schemeClr val="bg1"/>
              </a:solidFill>
              <a:latin typeface="Avenir Next Demi Bold" panose="020B0503020202020204" pitchFamily="34" charset="0"/>
            </a:endParaRPr>
          </a:p>
        </p:txBody>
      </p:sp>
      <p:pic>
        <p:nvPicPr>
          <p:cNvPr id="1026" name="Picture 2" descr="A newly planted almond orchard off County Road 98 near Woodland. Planting almond trees requires being careful about not only water but spacing as well. - Deo Ferrer — Daily Democrat file photograph&#10;&#10;">
            <a:extLst>
              <a:ext uri="{FF2B5EF4-FFF2-40B4-BE49-F238E27FC236}">
                <a16:creationId xmlns:a16="http://schemas.microsoft.com/office/drawing/2014/main" id="{0454021C-E464-698C-D7DB-081D7E738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712" y="6864670"/>
            <a:ext cx="8164427" cy="5432778"/>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166FF6-6B2F-6D3F-BE87-9978F9AC991D}"/>
              </a:ext>
            </a:extLst>
          </p:cNvPr>
          <p:cNvSpPr txBox="1"/>
          <p:nvPr/>
        </p:nvSpPr>
        <p:spPr>
          <a:xfrm>
            <a:off x="7632887" y="12176878"/>
            <a:ext cx="8164427"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400">
                <a:solidFill>
                  <a:schemeClr val="bg1"/>
                </a:solidFill>
                <a:latin typeface="Avenir Next Medium" panose="020B0503020202020204" pitchFamily="34" charset="0"/>
              </a:rPr>
              <a:t>Tree protectors provide protection against, animals, sunburn and herbicide damage</a:t>
            </a:r>
          </a:p>
        </p:txBody>
      </p:sp>
      <p:sp>
        <p:nvSpPr>
          <p:cNvPr id="7" name="TextBox 6">
            <a:extLst>
              <a:ext uri="{FF2B5EF4-FFF2-40B4-BE49-F238E27FC236}">
                <a16:creationId xmlns:a16="http://schemas.microsoft.com/office/drawing/2014/main" id="{3875AF3E-AA5F-D69F-9A07-699D82B00744}"/>
              </a:ext>
            </a:extLst>
          </p:cNvPr>
          <p:cNvSpPr txBox="1"/>
          <p:nvPr/>
        </p:nvSpPr>
        <p:spPr>
          <a:xfrm>
            <a:off x="15958609" y="11625106"/>
            <a:ext cx="5251719"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400">
                <a:solidFill>
                  <a:schemeClr val="bg1"/>
                </a:solidFill>
                <a:latin typeface="Avenir Next Medium" panose="020B0503020202020204" pitchFamily="34" charset="0"/>
              </a:rPr>
              <a:t>Staking helps avoid breakes, and maintains verticality</a:t>
            </a:r>
          </a:p>
        </p:txBody>
      </p:sp>
      <p:pic>
        <p:nvPicPr>
          <p:cNvPr id="2" name="Picture 2" descr="Photo 1. A second leaf walnut tree with the stake tied tightly against the trunk can create problems. One problem is that the buds along that portion of the trunk are rubbed off by the stake, creating uneven canopy development and more likelihood of wind related damage later (photo: Luke Milliron)">
            <a:extLst>
              <a:ext uri="{FF2B5EF4-FFF2-40B4-BE49-F238E27FC236}">
                <a16:creationId xmlns:a16="http://schemas.microsoft.com/office/drawing/2014/main" id="{0B4663E7-F819-4D32-C6EB-F5AB8A722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58609" y="2316188"/>
            <a:ext cx="7055442" cy="9421796"/>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7D8ED9-584F-F517-A2E9-17AEAFD61D91}"/>
              </a:ext>
            </a:extLst>
          </p:cNvPr>
          <p:cNvSpPr txBox="1"/>
          <p:nvPr/>
        </p:nvSpPr>
        <p:spPr>
          <a:xfrm>
            <a:off x="-11569433" y="4302836"/>
            <a:ext cx="11273285" cy="1833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Composted manure around tree, don’t pile around trunk,</a:t>
            </a:r>
          </a:p>
          <a:p>
            <a:pPr marL="342900" indent="-342900">
              <a:lnSpc>
                <a:spcPts val="2700"/>
              </a:lnSpc>
              <a:spcBef>
                <a:spcPts val="0"/>
              </a:spcBef>
              <a:buFont typeface="Arial" panose="020B0604020202020204" pitchFamily="34" charset="0"/>
              <a:buChar char="•"/>
            </a:pPr>
            <a:r>
              <a:rPr lang="en-US" sz="2000">
                <a:solidFill>
                  <a:schemeClr val="bg1"/>
                </a:solidFill>
              </a:rPr>
              <a:t>15-15-15 works well also, especially in combination with compost,</a:t>
            </a:r>
          </a:p>
          <a:p>
            <a:pPr marL="342900" indent="-342900">
              <a:lnSpc>
                <a:spcPts val="2700"/>
              </a:lnSpc>
              <a:spcBef>
                <a:spcPts val="0"/>
              </a:spcBef>
              <a:buFont typeface="Arial" panose="020B0604020202020204" pitchFamily="34" charset="0"/>
              <a:buChar char="•"/>
            </a:pPr>
            <a:r>
              <a:rPr lang="en-US" sz="2000">
                <a:solidFill>
                  <a:schemeClr val="bg1"/>
                </a:solidFill>
              </a:rPr>
              <a:t>Test for and correct any deficiencies of micro nutrients,</a:t>
            </a:r>
          </a:p>
          <a:p>
            <a:pPr marL="342900" indent="-342900">
              <a:lnSpc>
                <a:spcPts val="2700"/>
              </a:lnSpc>
              <a:spcBef>
                <a:spcPts val="0"/>
              </a:spcBef>
              <a:buFont typeface="Arial" panose="020B0604020202020204" pitchFamily="34" charset="0"/>
              <a:buChar char="•"/>
            </a:pPr>
            <a:r>
              <a:rPr lang="en-US" sz="2000">
                <a:solidFill>
                  <a:schemeClr val="bg1"/>
                </a:solidFill>
              </a:rPr>
              <a:t>Be careful with nitrogen around young trees, it is easy to burn the roots with strong nitrogen, applications that can hurt your trees</a:t>
            </a:r>
          </a:p>
        </p:txBody>
      </p:sp>
    </p:spTree>
    <p:extLst>
      <p:ext uri="{BB962C8B-B14F-4D97-AF65-F5344CB8AC3E}">
        <p14:creationId xmlns:p14="http://schemas.microsoft.com/office/powerpoint/2010/main" val="1484090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4000"/>
                                        <p:tgtEl>
                                          <p:spTgt spid="12"/>
                                        </p:tgtEl>
                                      </p:cBhvr>
                                    </p:animEffect>
                                  </p:childTnLst>
                                </p:cTn>
                              </p:par>
                              <p:par>
                                <p:cTn id="8" presetID="10" presetClass="entr" presetSubtype="0" fill="hold" nodeType="withEffect">
                                  <p:stCondLst>
                                    <p:cond delay="5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6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nodeType="withEffect">
                                  <p:stCondLst>
                                    <p:cond delay="8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9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10000"/>
                            </p:stCondLst>
                            <p:childTnLst>
                              <p:par>
                                <p:cTn id="21" presetID="22" presetClass="entr" presetSubtype="1" fill="hold" grpId="0"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E5D5-749C-5E0A-EF39-674F3FA576DB}"/>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DD3323F4-B409-9BC0-0B5D-307BEF2EDAB2}"/>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73473A49-8CFA-B26E-B62E-A67700AF26C3}"/>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A45869DC-0251-C1EE-DCA6-C2DA72E996F3}"/>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3762223-8FBB-8614-CC05-06294335290F}"/>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1CA8EA86-99E7-5604-6D2E-73445E38BCB8}"/>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7FE3EAAF-A226-C32C-8109-4C33EFDF68D9}"/>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A6360946-6E30-6E69-1DC5-536D7DC3DBDC}"/>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11829CD5-A48D-4D61-A4D2-0DBDFF36D541}"/>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52B4AB52-B3C2-7D1B-EE66-7A141323583A}"/>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2B33079B-A46F-69D7-3EB7-0A3EF35AEEAB}"/>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pic>
        <p:nvPicPr>
          <p:cNvPr id="8" name="Picture 7" descr="A logo with text and a tree&#10;&#10;AI-generated content may be incorrect.">
            <a:extLst>
              <a:ext uri="{FF2B5EF4-FFF2-40B4-BE49-F238E27FC236}">
                <a16:creationId xmlns:a16="http://schemas.microsoft.com/office/drawing/2014/main" id="{E73F607F-99FE-CBC5-84DA-5381CE3F7B7E}"/>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13C57676-CC59-E394-C58B-4AA410B9994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14A5D7C7-9F4B-02A3-ED82-0611A2F5AEBF}"/>
              </a:ext>
            </a:extLst>
          </p:cNvPr>
          <p:cNvCxnSpPr>
            <a:cxnSpLocks/>
          </p:cNvCxnSpPr>
          <p:nvPr/>
        </p:nvCxnSpPr>
        <p:spPr>
          <a:xfrm>
            <a:off x="4779361" y="3690857"/>
            <a:ext cx="0" cy="392604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8017D7F9-2C55-DFD9-A4D8-305BFCCA6265}"/>
              </a:ext>
            </a:extLst>
          </p:cNvPr>
          <p:cNvSpPr txBox="1"/>
          <p:nvPr/>
        </p:nvSpPr>
        <p:spPr>
          <a:xfrm>
            <a:off x="25009148" y="3628491"/>
            <a:ext cx="11273285"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Plants should be supported by stakes to prevent breakages and to promote verticality,</a:t>
            </a:r>
          </a:p>
          <a:p>
            <a:pPr marL="342900" indent="-342900">
              <a:lnSpc>
                <a:spcPts val="2700"/>
              </a:lnSpc>
              <a:spcBef>
                <a:spcPts val="0"/>
              </a:spcBef>
              <a:buFont typeface="Arial" panose="020B0604020202020204" pitchFamily="34" charset="0"/>
              <a:buChar char="•"/>
            </a:pPr>
            <a:r>
              <a:rPr lang="en-US" sz="2000">
                <a:solidFill>
                  <a:schemeClr val="bg1"/>
                </a:solidFill>
              </a:rPr>
              <a:t>Using bamboo sticks of 2.5 cm diameter is a very good practice,</a:t>
            </a:r>
          </a:p>
          <a:p>
            <a:pPr marL="342900" indent="-342900">
              <a:lnSpc>
                <a:spcPts val="2700"/>
              </a:lnSpc>
              <a:spcBef>
                <a:spcPts val="0"/>
              </a:spcBef>
              <a:buFont typeface="Arial" panose="020B0604020202020204" pitchFamily="34" charset="0"/>
              <a:buChar char="•"/>
            </a:pPr>
            <a:r>
              <a:rPr lang="en-US" sz="2000">
                <a:solidFill>
                  <a:schemeClr val="bg1"/>
                </a:solidFill>
              </a:rPr>
              <a:t>Use elastic tape to tie the growing shoot on stake, to maintain vertical growth, repeat ties as growth continues,</a:t>
            </a:r>
          </a:p>
          <a:p>
            <a:pPr marL="342900" indent="-342900">
              <a:lnSpc>
                <a:spcPts val="2700"/>
              </a:lnSpc>
              <a:spcBef>
                <a:spcPts val="0"/>
              </a:spcBef>
              <a:buFont typeface="Arial" panose="020B0604020202020204" pitchFamily="34" charset="0"/>
              <a:buChar char="•"/>
            </a:pPr>
            <a:r>
              <a:rPr lang="en-US" sz="2000">
                <a:solidFill>
                  <a:schemeClr val="bg1"/>
                </a:solidFill>
              </a:rPr>
              <a:t>Remove shoots that are coming out of the rootstock to conserve tree resources to the vertical growth,</a:t>
            </a:r>
          </a:p>
          <a:p>
            <a:pPr marL="342900" indent="-342900">
              <a:lnSpc>
                <a:spcPts val="2700"/>
              </a:lnSpc>
              <a:spcBef>
                <a:spcPts val="0"/>
              </a:spcBef>
              <a:buFont typeface="Arial" panose="020B0604020202020204" pitchFamily="34" charset="0"/>
              <a:buChar char="•"/>
            </a:pPr>
            <a:r>
              <a:rPr lang="en-US" sz="2000">
                <a:solidFill>
                  <a:schemeClr val="bg1"/>
                </a:solidFill>
              </a:rPr>
              <a:t>In hot climates, painting young tree bark in white protects it from sunburn,</a:t>
            </a:r>
          </a:p>
          <a:p>
            <a:pPr marL="342900" indent="-342900">
              <a:lnSpc>
                <a:spcPts val="2700"/>
              </a:lnSpc>
              <a:spcBef>
                <a:spcPts val="0"/>
              </a:spcBef>
              <a:buFont typeface="Arial" panose="020B0604020202020204" pitchFamily="34" charset="0"/>
              <a:buChar char="•"/>
            </a:pPr>
            <a:r>
              <a:rPr lang="en-US" sz="2000">
                <a:solidFill>
                  <a:schemeClr val="bg1"/>
                </a:solidFill>
              </a:rPr>
              <a:t>Eliminate competition with weeds around the root zone</a:t>
            </a:r>
          </a:p>
        </p:txBody>
      </p:sp>
      <p:sp>
        <p:nvSpPr>
          <p:cNvPr id="3" name="TextBox 2">
            <a:extLst>
              <a:ext uri="{FF2B5EF4-FFF2-40B4-BE49-F238E27FC236}">
                <a16:creationId xmlns:a16="http://schemas.microsoft.com/office/drawing/2014/main" id="{610F543E-56AC-728A-D1FA-C7540C4929B4}"/>
              </a:ext>
            </a:extLst>
          </p:cNvPr>
          <p:cNvSpPr txBox="1"/>
          <p:nvPr/>
        </p:nvSpPr>
        <p:spPr>
          <a:xfrm>
            <a:off x="2352348" y="5178813"/>
            <a:ext cx="2697239"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4500"/>
              </a:lnSpc>
              <a:spcBef>
                <a:spcPts val="0"/>
              </a:spcBef>
              <a:buNone/>
            </a:pPr>
            <a:r>
              <a:rPr lang="en-US" sz="6000" b="1">
                <a:solidFill>
                  <a:schemeClr val="bg1"/>
                </a:solidFill>
                <a:latin typeface="Avenir Next Demi Bold" panose="020B0503020202020204" pitchFamily="34" charset="0"/>
              </a:rPr>
              <a:t>Year 1</a:t>
            </a:r>
            <a:endParaRPr lang="en-US" sz="100" b="1">
              <a:solidFill>
                <a:schemeClr val="bg1"/>
              </a:solidFill>
              <a:latin typeface="Avenir Next Demi Bold" panose="020B0503020202020204" pitchFamily="34" charset="0"/>
            </a:endParaRPr>
          </a:p>
        </p:txBody>
      </p:sp>
      <p:pic>
        <p:nvPicPr>
          <p:cNvPr id="1026" name="Picture 2" descr="A newly planted almond orchard off County Road 98 near Woodland. Planting almond trees requires being careful about not only water but spacing as well. - Deo Ferrer — Daily Democrat file photograph&#10;&#10;">
            <a:extLst>
              <a:ext uri="{FF2B5EF4-FFF2-40B4-BE49-F238E27FC236}">
                <a16:creationId xmlns:a16="http://schemas.microsoft.com/office/drawing/2014/main" id="{B6481B6B-EFAE-F898-FB18-C8A86A12B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382" y="5858486"/>
            <a:ext cx="8164427" cy="5432778"/>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A42D34-B93E-F3DA-818C-8FEFF949D41A}"/>
              </a:ext>
            </a:extLst>
          </p:cNvPr>
          <p:cNvSpPr txBox="1"/>
          <p:nvPr/>
        </p:nvSpPr>
        <p:spPr>
          <a:xfrm>
            <a:off x="25641557" y="11222946"/>
            <a:ext cx="8164427"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600">
                <a:solidFill>
                  <a:schemeClr val="bg1"/>
                </a:solidFill>
                <a:latin typeface="Avenir Next Medium" panose="020B0503020202020204" pitchFamily="34" charset="0"/>
              </a:rPr>
              <a:t>Tree protectors provide protection against, animals, sunburn and herbicide damage</a:t>
            </a:r>
          </a:p>
        </p:txBody>
      </p:sp>
      <p:sp>
        <p:nvSpPr>
          <p:cNvPr id="4" name="TextBox 3">
            <a:extLst>
              <a:ext uri="{FF2B5EF4-FFF2-40B4-BE49-F238E27FC236}">
                <a16:creationId xmlns:a16="http://schemas.microsoft.com/office/drawing/2014/main" id="{CE11B565-E3CA-9EE0-4823-8AC964F8FE0D}"/>
              </a:ext>
            </a:extLst>
          </p:cNvPr>
          <p:cNvSpPr txBox="1"/>
          <p:nvPr/>
        </p:nvSpPr>
        <p:spPr>
          <a:xfrm>
            <a:off x="5229453" y="3556575"/>
            <a:ext cx="8316730" cy="46038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Composted manure around tree, don’t pile around trunk,</a:t>
            </a:r>
          </a:p>
          <a:p>
            <a:pPr marL="342900" indent="-342900">
              <a:lnSpc>
                <a:spcPts val="2700"/>
              </a:lnSpc>
              <a:spcBef>
                <a:spcPts val="0"/>
              </a:spcBef>
              <a:buFont typeface="Arial" panose="020B0604020202020204" pitchFamily="34" charset="0"/>
              <a:buChar char="•"/>
            </a:pPr>
            <a:r>
              <a:rPr lang="en-US" sz="2000">
                <a:solidFill>
                  <a:schemeClr val="bg1"/>
                </a:solidFill>
              </a:rPr>
              <a:t>15-15-15 works well also, especially in combination with compost,</a:t>
            </a:r>
          </a:p>
          <a:p>
            <a:pPr marL="342900" indent="-342900">
              <a:lnSpc>
                <a:spcPts val="2700"/>
              </a:lnSpc>
              <a:spcBef>
                <a:spcPts val="0"/>
              </a:spcBef>
              <a:buFont typeface="Arial" panose="020B0604020202020204" pitchFamily="34" charset="0"/>
              <a:buChar char="•"/>
            </a:pPr>
            <a:r>
              <a:rPr lang="en-US" sz="2000">
                <a:solidFill>
                  <a:schemeClr val="bg1"/>
                </a:solidFill>
              </a:rPr>
              <a:t>Test for and correct any deficiencies of micro nutrients,</a:t>
            </a:r>
          </a:p>
          <a:p>
            <a:pPr marL="342900" indent="-342900">
              <a:lnSpc>
                <a:spcPts val="2700"/>
              </a:lnSpc>
              <a:spcBef>
                <a:spcPts val="0"/>
              </a:spcBef>
              <a:buFont typeface="Arial" panose="020B0604020202020204" pitchFamily="34" charset="0"/>
              <a:buChar char="•"/>
            </a:pPr>
            <a:r>
              <a:rPr lang="en-US" sz="2000">
                <a:solidFill>
                  <a:schemeClr val="bg1"/>
                </a:solidFill>
              </a:rPr>
              <a:t>Be careful with nitrogen around young trees, it is easy to burn the roots with strong nitrogen, applications that can hurt your trees</a:t>
            </a:r>
          </a:p>
          <a:p>
            <a:pPr marL="342900" indent="-342900">
              <a:lnSpc>
                <a:spcPts val="2700"/>
              </a:lnSpc>
              <a:spcBef>
                <a:spcPts val="0"/>
              </a:spcBef>
              <a:buFont typeface="Arial" panose="020B0604020202020204" pitchFamily="34" charset="0"/>
              <a:buChar char="•"/>
            </a:pPr>
            <a:endParaRPr lang="en-US" sz="2000">
              <a:solidFill>
                <a:schemeClr val="bg1"/>
              </a:solidFill>
            </a:endParaRPr>
          </a:p>
          <a:p>
            <a:pPr marL="342900" indent="-342900">
              <a:lnSpc>
                <a:spcPts val="2700"/>
              </a:lnSpc>
              <a:spcBef>
                <a:spcPts val="0"/>
              </a:spcBef>
              <a:buFont typeface="Arial" panose="020B0604020202020204" pitchFamily="34" charset="0"/>
              <a:buChar char="•"/>
            </a:pPr>
            <a:endParaRPr lang="en-US" sz="2000">
              <a:solidFill>
                <a:schemeClr val="bg1"/>
              </a:solidFill>
            </a:endParaRPr>
          </a:p>
          <a:p>
            <a:pPr marL="342900" indent="-342900">
              <a:lnSpc>
                <a:spcPts val="2700"/>
              </a:lnSpc>
              <a:spcBef>
                <a:spcPts val="0"/>
              </a:spcBef>
              <a:buFont typeface="Arial" panose="020B0604020202020204" pitchFamily="34" charset="0"/>
              <a:buChar char="•"/>
            </a:pPr>
            <a:r>
              <a:rPr lang="en-US" sz="2000">
                <a:solidFill>
                  <a:schemeClr val="bg1"/>
                </a:solidFill>
                <a:latin typeface="Avenir Next Medium" panose="020B0503020202020204" pitchFamily="34" charset="0"/>
              </a:rPr>
              <a:t>In dry farming conditions, the total volume of macronutrients required will be lower.  But the efficiency and the timing of applying them becomes more important.</a:t>
            </a:r>
          </a:p>
          <a:p>
            <a:pPr marL="342900" indent="-342900">
              <a:lnSpc>
                <a:spcPts val="2700"/>
              </a:lnSpc>
              <a:spcBef>
                <a:spcPts val="0"/>
              </a:spcBef>
              <a:buFont typeface="Arial" panose="020B0604020202020204" pitchFamily="34" charset="0"/>
              <a:buChar char="•"/>
            </a:pPr>
            <a:endParaRPr lang="en-US" sz="2000">
              <a:solidFill>
                <a:schemeClr val="bg1"/>
              </a:solidFill>
              <a:latin typeface="Avenir Next Medium" panose="020B0503020202020204" pitchFamily="34" charset="0"/>
            </a:endParaRPr>
          </a:p>
          <a:p>
            <a:pPr marL="342900" indent="-342900">
              <a:lnSpc>
                <a:spcPts val="2700"/>
              </a:lnSpc>
              <a:spcBef>
                <a:spcPts val="0"/>
              </a:spcBef>
              <a:buFont typeface="Arial" panose="020B0604020202020204" pitchFamily="34" charset="0"/>
              <a:buChar char="•"/>
            </a:pPr>
            <a:r>
              <a:rPr lang="en-US" sz="2000">
                <a:solidFill>
                  <a:schemeClr val="bg1"/>
                </a:solidFill>
                <a:latin typeface="Avenir Next Medium" panose="020B0503020202020204" pitchFamily="34" charset="0"/>
              </a:rPr>
              <a:t>Having nutrients available early in the season is vital.</a:t>
            </a:r>
          </a:p>
          <a:p>
            <a:pPr marL="342900" indent="-342900">
              <a:lnSpc>
                <a:spcPts val="2700"/>
              </a:lnSpc>
              <a:spcBef>
                <a:spcPts val="0"/>
              </a:spcBef>
              <a:buFont typeface="Arial" panose="020B0604020202020204" pitchFamily="34" charset="0"/>
              <a:buChar char="•"/>
            </a:pPr>
            <a:endParaRPr lang="en-US" sz="2000">
              <a:solidFill>
                <a:schemeClr val="bg1"/>
              </a:solidFill>
            </a:endParaRPr>
          </a:p>
        </p:txBody>
      </p:sp>
      <p:pic>
        <p:nvPicPr>
          <p:cNvPr id="2" name="Picture 2" descr="Photo 1. A second leaf walnut tree with the stake tied tightly against the trunk can create problems. One problem is that the buds along that portion of the trunk are rubbed off by the stake, creating uneven canopy development and more likelihood of wind related damage later (photo: Luke Milliron)">
            <a:extLst>
              <a:ext uri="{FF2B5EF4-FFF2-40B4-BE49-F238E27FC236}">
                <a16:creationId xmlns:a16="http://schemas.microsoft.com/office/drawing/2014/main" id="{909A94A5-F52F-B97F-D941-3A14ECE0C9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39472" y="2424736"/>
            <a:ext cx="7055442" cy="9421796"/>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762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152D-C88A-FBE1-3BE1-E9C0F3E5B5B4}"/>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C21A4071-C413-B89E-D11F-25B5C9D5AB4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B457F19-AA41-0DD4-F598-BC22F1777022}"/>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F9A6BB76-1A14-80E3-B3A1-D58937AD2EDE}"/>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7E6F4B4-EAF3-A425-7F34-2C625C69567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626CB8B2-DFA3-F90A-532A-94EF9A583867}"/>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BC0AEEED-CA99-857C-1158-EC684215F2D1}"/>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B1F2184F-0BDA-3F5F-8CF8-22EBF4A0D672}"/>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3CE9348D-6F23-D4BC-C2AA-86F7F58B0B8D}"/>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7A83E51F-B0B5-50A5-082F-508F98BF7506}"/>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F16197DA-A3CF-B6AC-8CC5-42CF46CB76DC}"/>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pic>
        <p:nvPicPr>
          <p:cNvPr id="8" name="Picture 7" descr="A logo with text and a tree&#10;&#10;AI-generated content may be incorrect.">
            <a:extLst>
              <a:ext uri="{FF2B5EF4-FFF2-40B4-BE49-F238E27FC236}">
                <a16:creationId xmlns:a16="http://schemas.microsoft.com/office/drawing/2014/main" id="{1EFFBC6E-98F7-9000-DD4D-98FB26520603}"/>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E82CF23E-8616-7063-124A-E1AEDB5DCF5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8D10E5B3-BDE7-DB87-4E38-489A6C551ABD}"/>
              </a:ext>
            </a:extLst>
          </p:cNvPr>
          <p:cNvCxnSpPr>
            <a:cxnSpLocks/>
          </p:cNvCxnSpPr>
          <p:nvPr/>
        </p:nvCxnSpPr>
        <p:spPr>
          <a:xfrm>
            <a:off x="4779361" y="4220684"/>
            <a:ext cx="0" cy="22161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F8322EAD-3CB0-E6B0-B089-5F105D5D3250}"/>
              </a:ext>
            </a:extLst>
          </p:cNvPr>
          <p:cNvSpPr txBox="1"/>
          <p:nvPr/>
        </p:nvSpPr>
        <p:spPr>
          <a:xfrm>
            <a:off x="25009148" y="3628491"/>
            <a:ext cx="11273285"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Plants should be supported by stakes to prevent breakages and to promote verticality,</a:t>
            </a:r>
          </a:p>
          <a:p>
            <a:pPr marL="342900" indent="-342900">
              <a:lnSpc>
                <a:spcPts val="2700"/>
              </a:lnSpc>
              <a:spcBef>
                <a:spcPts val="0"/>
              </a:spcBef>
              <a:buFont typeface="Arial" panose="020B0604020202020204" pitchFamily="34" charset="0"/>
              <a:buChar char="•"/>
            </a:pPr>
            <a:r>
              <a:rPr lang="en-US" sz="2000">
                <a:solidFill>
                  <a:schemeClr val="bg1"/>
                </a:solidFill>
              </a:rPr>
              <a:t>Using bamboo sticks of 2.5 cm diameter is a very good practice,</a:t>
            </a:r>
          </a:p>
          <a:p>
            <a:pPr marL="342900" indent="-342900">
              <a:lnSpc>
                <a:spcPts val="2700"/>
              </a:lnSpc>
              <a:spcBef>
                <a:spcPts val="0"/>
              </a:spcBef>
              <a:buFont typeface="Arial" panose="020B0604020202020204" pitchFamily="34" charset="0"/>
              <a:buChar char="•"/>
            </a:pPr>
            <a:r>
              <a:rPr lang="en-US" sz="2000">
                <a:solidFill>
                  <a:schemeClr val="bg1"/>
                </a:solidFill>
              </a:rPr>
              <a:t>Use elastic tape to tie the growing shoot on stake, to maintain vertical growth, repeat ties as growth continues,</a:t>
            </a:r>
          </a:p>
          <a:p>
            <a:pPr marL="342900" indent="-342900">
              <a:lnSpc>
                <a:spcPts val="2700"/>
              </a:lnSpc>
              <a:spcBef>
                <a:spcPts val="0"/>
              </a:spcBef>
              <a:buFont typeface="Arial" panose="020B0604020202020204" pitchFamily="34" charset="0"/>
              <a:buChar char="•"/>
            </a:pPr>
            <a:r>
              <a:rPr lang="en-US" sz="2000">
                <a:solidFill>
                  <a:schemeClr val="bg1"/>
                </a:solidFill>
              </a:rPr>
              <a:t>Remove shoots that are coming out of the rootstock to conserve tree resources to the vertical growth,</a:t>
            </a:r>
          </a:p>
          <a:p>
            <a:pPr marL="342900" indent="-342900">
              <a:lnSpc>
                <a:spcPts val="2700"/>
              </a:lnSpc>
              <a:spcBef>
                <a:spcPts val="0"/>
              </a:spcBef>
              <a:buFont typeface="Arial" panose="020B0604020202020204" pitchFamily="34" charset="0"/>
              <a:buChar char="•"/>
            </a:pPr>
            <a:r>
              <a:rPr lang="en-US" sz="2000">
                <a:solidFill>
                  <a:schemeClr val="bg1"/>
                </a:solidFill>
              </a:rPr>
              <a:t>In hot climates, painting young tree bark in white protects it from sunburn,</a:t>
            </a:r>
          </a:p>
          <a:p>
            <a:pPr marL="342900" indent="-342900">
              <a:lnSpc>
                <a:spcPts val="2700"/>
              </a:lnSpc>
              <a:spcBef>
                <a:spcPts val="0"/>
              </a:spcBef>
              <a:buFont typeface="Arial" panose="020B0604020202020204" pitchFamily="34" charset="0"/>
              <a:buChar char="•"/>
            </a:pPr>
            <a:r>
              <a:rPr lang="en-US" sz="2000">
                <a:solidFill>
                  <a:schemeClr val="bg1"/>
                </a:solidFill>
              </a:rPr>
              <a:t>Eliminate competition with weeds around the root zone</a:t>
            </a:r>
          </a:p>
        </p:txBody>
      </p:sp>
      <p:sp>
        <p:nvSpPr>
          <p:cNvPr id="3" name="TextBox 2">
            <a:extLst>
              <a:ext uri="{FF2B5EF4-FFF2-40B4-BE49-F238E27FC236}">
                <a16:creationId xmlns:a16="http://schemas.microsoft.com/office/drawing/2014/main" id="{7A14EA3B-4129-3F38-989C-59846F8CBFB9}"/>
              </a:ext>
            </a:extLst>
          </p:cNvPr>
          <p:cNvSpPr txBox="1"/>
          <p:nvPr/>
        </p:nvSpPr>
        <p:spPr>
          <a:xfrm>
            <a:off x="2468582" y="4508020"/>
            <a:ext cx="207871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6000"/>
              </a:lnSpc>
              <a:spcBef>
                <a:spcPts val="0"/>
              </a:spcBef>
              <a:buNone/>
            </a:pPr>
            <a:r>
              <a:rPr lang="en-US" sz="6000" b="1">
                <a:solidFill>
                  <a:schemeClr val="bg1"/>
                </a:solidFill>
                <a:latin typeface="Avenir Next Demi Bold" panose="020B0503020202020204" pitchFamily="34" charset="0"/>
              </a:rPr>
              <a:t>Early</a:t>
            </a:r>
          </a:p>
          <a:p>
            <a:pPr marL="0" indent="0" hangingPunct="1">
              <a:lnSpc>
                <a:spcPts val="6000"/>
              </a:lnSpc>
              <a:spcBef>
                <a:spcPts val="0"/>
              </a:spcBef>
              <a:buNone/>
            </a:pPr>
            <a:r>
              <a:rPr lang="en-US" sz="6000" b="1">
                <a:solidFill>
                  <a:schemeClr val="bg1"/>
                </a:solidFill>
                <a:latin typeface="Avenir Next Demi Bold" panose="020B0503020202020204" pitchFamily="34" charset="0"/>
              </a:rPr>
              <a:t>Years</a:t>
            </a:r>
            <a:endParaRPr lang="en-US" sz="100" b="1">
              <a:solidFill>
                <a:schemeClr val="bg1"/>
              </a:solidFill>
              <a:latin typeface="Avenir Next Demi Bold" panose="020B0503020202020204" pitchFamily="34" charset="0"/>
            </a:endParaRPr>
          </a:p>
        </p:txBody>
      </p:sp>
      <p:pic>
        <p:nvPicPr>
          <p:cNvPr id="1026" name="Picture 2" descr="A newly planted almond orchard off County Road 98 near Woodland. Planting almond trees requires being careful about not only water but spacing as well. - Deo Ferrer — Daily Democrat file photograph&#10;&#10;">
            <a:extLst>
              <a:ext uri="{FF2B5EF4-FFF2-40B4-BE49-F238E27FC236}">
                <a16:creationId xmlns:a16="http://schemas.microsoft.com/office/drawing/2014/main" id="{D55BE40C-9671-DF17-FF08-9526E1811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382" y="5858486"/>
            <a:ext cx="8164427" cy="5432778"/>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E56734-1D22-EC08-40DB-E6C5A131FBCC}"/>
              </a:ext>
            </a:extLst>
          </p:cNvPr>
          <p:cNvSpPr txBox="1"/>
          <p:nvPr/>
        </p:nvSpPr>
        <p:spPr>
          <a:xfrm>
            <a:off x="25641557" y="11222946"/>
            <a:ext cx="8164427"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600">
                <a:solidFill>
                  <a:schemeClr val="bg1"/>
                </a:solidFill>
                <a:latin typeface="Avenir Next Medium" panose="020B0503020202020204" pitchFamily="34" charset="0"/>
              </a:rPr>
              <a:t>Tree protectors provide protection against, animals, sunburn and herbicide damage</a:t>
            </a:r>
          </a:p>
        </p:txBody>
      </p:sp>
      <p:sp>
        <p:nvSpPr>
          <p:cNvPr id="4" name="TextBox 3">
            <a:extLst>
              <a:ext uri="{FF2B5EF4-FFF2-40B4-BE49-F238E27FC236}">
                <a16:creationId xmlns:a16="http://schemas.microsoft.com/office/drawing/2014/main" id="{780A92E4-1917-E5A5-1A2A-4BB211914883}"/>
              </a:ext>
            </a:extLst>
          </p:cNvPr>
          <p:cNvSpPr txBox="1"/>
          <p:nvPr/>
        </p:nvSpPr>
        <p:spPr>
          <a:xfrm>
            <a:off x="5146896" y="4160945"/>
            <a:ext cx="9976986" cy="261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800"/>
              </a:lnSpc>
              <a:spcBef>
                <a:spcPts val="0"/>
              </a:spcBef>
              <a:buFont typeface="Arial" panose="020B0604020202020204" pitchFamily="34" charset="0"/>
              <a:buChar char="•"/>
            </a:pPr>
            <a:r>
              <a:rPr lang="en-US" sz="2000">
                <a:solidFill>
                  <a:schemeClr val="bg1"/>
                </a:solidFill>
              </a:rPr>
              <a:t>Soil health is very important.  Cover crops, compost, humic acid or manure applications,</a:t>
            </a:r>
          </a:p>
          <a:p>
            <a:pPr marL="342900" indent="-342900">
              <a:lnSpc>
                <a:spcPts val="2800"/>
              </a:lnSpc>
              <a:spcBef>
                <a:spcPts val="0"/>
              </a:spcBef>
              <a:buFont typeface="Arial" panose="020B0604020202020204" pitchFamily="34" charset="0"/>
              <a:buChar char="•"/>
            </a:pPr>
            <a:r>
              <a:rPr lang="en-US" sz="2000">
                <a:solidFill>
                  <a:srgbClr val="FFC002"/>
                </a:solidFill>
              </a:rPr>
              <a:t>Reducing soil tillage </a:t>
            </a:r>
            <a:r>
              <a:rPr lang="en-US" sz="2000">
                <a:solidFill>
                  <a:schemeClr val="bg1"/>
                </a:solidFill>
              </a:rPr>
              <a:t>is important also. We will occasionally need to till top couple inches to allow mechanized harvest. If done well should be 8-12 years between tillage events, </a:t>
            </a:r>
          </a:p>
          <a:p>
            <a:pPr marL="342900" indent="-342900">
              <a:lnSpc>
                <a:spcPts val="2800"/>
              </a:lnSpc>
              <a:spcBef>
                <a:spcPts val="0"/>
              </a:spcBef>
              <a:buFont typeface="Arial" panose="020B0604020202020204" pitchFamily="34" charset="0"/>
              <a:buChar char="•"/>
            </a:pPr>
            <a:r>
              <a:rPr lang="en-US" sz="2000">
                <a:solidFill>
                  <a:schemeClr val="bg1"/>
                </a:solidFill>
              </a:rPr>
              <a:t>Cover crops grown in the winter can greatly help in maintaing soil health in orchard situations. Plant a diversity of species for best effects. </a:t>
            </a:r>
          </a:p>
          <a:p>
            <a:pPr marL="342900" indent="-342900">
              <a:lnSpc>
                <a:spcPts val="2800"/>
              </a:lnSpc>
              <a:spcBef>
                <a:spcPts val="0"/>
              </a:spcBef>
              <a:buFont typeface="Arial" panose="020B0604020202020204" pitchFamily="34" charset="0"/>
              <a:buChar char="•"/>
            </a:pPr>
            <a:r>
              <a:rPr lang="en-US" sz="2000">
                <a:solidFill>
                  <a:schemeClr val="bg1"/>
                </a:solidFill>
              </a:rPr>
              <a:t>A well set up orchard with consistent cover crops and compost/manure applications will give the most resilience to changing climate conditions. </a:t>
            </a:r>
          </a:p>
        </p:txBody>
      </p:sp>
      <p:sp>
        <p:nvSpPr>
          <p:cNvPr id="5" name="In setting up field we have caused intense disturbance to the ground. Once orchard is set up want to keep orchard producing as long as possible.">
            <a:extLst>
              <a:ext uri="{FF2B5EF4-FFF2-40B4-BE49-F238E27FC236}">
                <a16:creationId xmlns:a16="http://schemas.microsoft.com/office/drawing/2014/main" id="{F76287B9-D1FA-16EB-DDC9-156A8BAF20C0}"/>
              </a:ext>
            </a:extLst>
          </p:cNvPr>
          <p:cNvSpPr txBox="1">
            <a:spLocks noGrp="1"/>
          </p:cNvSpPr>
          <p:nvPr>
            <p:ph type="title"/>
          </p:nvPr>
        </p:nvSpPr>
        <p:spPr>
          <a:xfrm>
            <a:off x="3744117" y="2732191"/>
            <a:ext cx="8534394" cy="814944"/>
          </a:xfrm>
          <a:prstGeom prst="rect">
            <a:avLst/>
          </a:prstGeom>
        </p:spPr>
        <p:txBody>
          <a:bodyPr>
            <a:normAutofit fontScale="90000"/>
          </a:bodyPr>
          <a:lstStyle>
            <a:lvl1pPr defTabSz="1706879">
              <a:defRPr sz="7000" spc="-70"/>
            </a:lvl1pPr>
          </a:lstStyle>
          <a:p>
            <a:pPr>
              <a:lnSpc>
                <a:spcPts val="2980"/>
              </a:lnSpc>
            </a:pPr>
            <a:r>
              <a:rPr lang="pt-PT" sz="2400">
                <a:solidFill>
                  <a:schemeClr val="bg1"/>
                </a:solidFill>
                <a:latin typeface="Avenir Next Medium" panose="020B0503020202020204" pitchFamily="34" charset="0"/>
              </a:rPr>
              <a:t>During the preparations, </a:t>
            </a:r>
            <a:r>
              <a:rPr sz="2400">
                <a:solidFill>
                  <a:schemeClr val="bg1"/>
                </a:solidFill>
                <a:latin typeface="Avenir Next Medium" panose="020B0503020202020204" pitchFamily="34" charset="0"/>
              </a:rPr>
              <a:t>we caus</a:t>
            </a:r>
            <a:r>
              <a:rPr lang="pt-PT" sz="2400">
                <a:solidFill>
                  <a:schemeClr val="bg1"/>
                </a:solidFill>
                <a:latin typeface="Avenir Next Medium" panose="020B0503020202020204" pitchFamily="34" charset="0"/>
              </a:rPr>
              <a:t>e</a:t>
            </a:r>
            <a:r>
              <a:rPr sz="2400">
                <a:solidFill>
                  <a:schemeClr val="bg1"/>
                </a:solidFill>
                <a:latin typeface="Avenir Next Medium" panose="020B0503020202020204" pitchFamily="34" charset="0"/>
              </a:rPr>
              <a:t> intense disturbance to the ground. </a:t>
            </a:r>
            <a:r>
              <a:rPr lang="pt-PT" sz="2400">
                <a:solidFill>
                  <a:schemeClr val="bg1"/>
                </a:solidFill>
                <a:latin typeface="Avenir Next Medium" panose="020B0503020202020204" pitchFamily="34" charset="0"/>
              </a:rPr>
              <a:t> To ensure a </a:t>
            </a:r>
            <a:r>
              <a:rPr lang="pt-PT" sz="2400">
                <a:solidFill>
                  <a:srgbClr val="FFC002"/>
                </a:solidFill>
                <a:latin typeface="Avenir Next Medium" panose="020B0503020202020204" pitchFamily="34" charset="0"/>
              </a:rPr>
              <a:t>long term sustainable production </a:t>
            </a:r>
            <a:r>
              <a:rPr lang="pt-PT" sz="2400">
                <a:solidFill>
                  <a:schemeClr val="bg1"/>
                </a:solidFill>
                <a:latin typeface="Avenir Next Medium" panose="020B0503020202020204" pitchFamily="34" charset="0"/>
              </a:rPr>
              <a:t>in your orchard:</a:t>
            </a:r>
            <a:endParaRPr sz="2400">
              <a:solidFill>
                <a:schemeClr val="bg1"/>
              </a:solidFill>
              <a:latin typeface="Avenir Next Medium" panose="020B0503020202020204" pitchFamily="34" charset="0"/>
            </a:endParaRPr>
          </a:p>
        </p:txBody>
      </p:sp>
      <p:sp>
        <p:nvSpPr>
          <p:cNvPr id="10" name="TextBox 9">
            <a:extLst>
              <a:ext uri="{FF2B5EF4-FFF2-40B4-BE49-F238E27FC236}">
                <a16:creationId xmlns:a16="http://schemas.microsoft.com/office/drawing/2014/main" id="{605E117E-D7DD-5E14-EC84-1122642E3106}"/>
              </a:ext>
            </a:extLst>
          </p:cNvPr>
          <p:cNvSpPr txBox="1"/>
          <p:nvPr/>
        </p:nvSpPr>
        <p:spPr>
          <a:xfrm>
            <a:off x="-3633140" y="4486206"/>
            <a:ext cx="3419695"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6000"/>
              </a:lnSpc>
              <a:spcBef>
                <a:spcPts val="0"/>
              </a:spcBef>
              <a:buNone/>
            </a:pPr>
            <a:r>
              <a:rPr lang="en-US" sz="6000" b="1">
                <a:solidFill>
                  <a:schemeClr val="bg1"/>
                </a:solidFill>
                <a:latin typeface="Avenir Next Demi Bold" panose="020B0503020202020204" pitchFamily="34" charset="0"/>
              </a:rPr>
              <a:t>Irrigation</a:t>
            </a:r>
            <a:endParaRPr lang="en-US" sz="100" b="1">
              <a:solidFill>
                <a:schemeClr val="bg1"/>
              </a:solidFill>
              <a:latin typeface="Avenir Next Demi Bold" panose="020B0503020202020204" pitchFamily="34" charset="0"/>
            </a:endParaRPr>
          </a:p>
        </p:txBody>
      </p:sp>
      <p:sp>
        <p:nvSpPr>
          <p:cNvPr id="16" name="TextBox 15">
            <a:extLst>
              <a:ext uri="{FF2B5EF4-FFF2-40B4-BE49-F238E27FC236}">
                <a16:creationId xmlns:a16="http://schemas.microsoft.com/office/drawing/2014/main" id="{2618BC4F-3525-7DE9-CF95-CDA5E85EB031}"/>
              </a:ext>
            </a:extLst>
          </p:cNvPr>
          <p:cNvSpPr txBox="1"/>
          <p:nvPr/>
        </p:nvSpPr>
        <p:spPr>
          <a:xfrm>
            <a:off x="-7843934" y="5282790"/>
            <a:ext cx="3419695"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6000"/>
              </a:lnSpc>
              <a:spcBef>
                <a:spcPts val="0"/>
              </a:spcBef>
              <a:buNone/>
            </a:pPr>
            <a:r>
              <a:rPr lang="en-US" sz="6000" b="1">
                <a:solidFill>
                  <a:schemeClr val="bg1"/>
                </a:solidFill>
                <a:latin typeface="Avenir Next Demi Bold" panose="020B0503020202020204" pitchFamily="34" charset="0"/>
              </a:rPr>
              <a:t>schedule</a:t>
            </a:r>
            <a:endParaRPr lang="en-US" sz="100" b="1">
              <a:solidFill>
                <a:schemeClr val="bg1"/>
              </a:solidFill>
              <a:latin typeface="Avenir Next Demi Bold" panose="020B0503020202020204" pitchFamily="34" charset="0"/>
            </a:endParaRPr>
          </a:p>
        </p:txBody>
      </p:sp>
    </p:spTree>
    <p:extLst>
      <p:ext uri="{BB962C8B-B14F-4D97-AF65-F5344CB8AC3E}">
        <p14:creationId xmlns:p14="http://schemas.microsoft.com/office/powerpoint/2010/main" val="346743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4000"/>
                                        <p:tgtEl>
                                          <p:spTgt spid="12"/>
                                        </p:tgtEl>
                                      </p:cBhvr>
                                    </p:animEffect>
                                  </p:childTnLst>
                                </p:cTn>
                              </p:par>
                            </p:childTnLst>
                          </p:cTn>
                        </p:par>
                        <p:par>
                          <p:cTn id="8" fill="hold">
                            <p:stCondLst>
                              <p:cond delay="6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9500"/>
                            </p:stCondLst>
                            <p:childTnLst>
                              <p:par>
                                <p:cTn id="13" presetID="22" presetClass="entr" presetSubtype="1"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2BED-6878-42FD-EFEB-EFE7DEFD1281}"/>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68661287-C8C1-51DB-9F54-FEBBAAB22A8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09394BC2-FB98-3E14-4BE3-D7F926C12490}"/>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B9E6AAD-53D5-821B-4BE3-80BA809ED45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4940DDC-3838-866A-962A-6F9C5B7E58E1}"/>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D196788-1BCD-38F2-D2C0-5E84219C9159}"/>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CDF9A922-B357-1888-E77E-F110C8A50458}"/>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AA714FEA-DB46-550A-BDBC-39D359DEF7DB}"/>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72A7FB9A-5503-6DA0-D6D5-9F5180945D22}"/>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019D954A-93C0-5082-8C89-BB509AD3C169}"/>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E6E2204A-92EE-CC17-CF0F-2AC1E327595F}"/>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pic>
        <p:nvPicPr>
          <p:cNvPr id="8" name="Picture 7" descr="A logo with text and a tree&#10;&#10;AI-generated content may be incorrect.">
            <a:extLst>
              <a:ext uri="{FF2B5EF4-FFF2-40B4-BE49-F238E27FC236}">
                <a16:creationId xmlns:a16="http://schemas.microsoft.com/office/drawing/2014/main" id="{7AE45CF1-432F-0451-8B34-602D5738F8FC}"/>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BF35C42E-6623-57DF-90AD-DB216D3BF145}"/>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9B46746E-E13F-B020-BBFB-24EFC80BEA31}"/>
              </a:ext>
            </a:extLst>
          </p:cNvPr>
          <p:cNvCxnSpPr>
            <a:cxnSpLocks/>
          </p:cNvCxnSpPr>
          <p:nvPr/>
        </p:nvCxnSpPr>
        <p:spPr>
          <a:xfrm>
            <a:off x="4740926" y="4262978"/>
            <a:ext cx="0" cy="22161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39F8F197-3CFF-2A27-D982-81FAD54B125A}"/>
              </a:ext>
            </a:extLst>
          </p:cNvPr>
          <p:cNvSpPr txBox="1"/>
          <p:nvPr/>
        </p:nvSpPr>
        <p:spPr>
          <a:xfrm>
            <a:off x="25009148" y="3628491"/>
            <a:ext cx="11273285"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Plants should be supported by stakes to prevent breakages and to promote verticality,</a:t>
            </a:r>
          </a:p>
          <a:p>
            <a:pPr marL="342900" indent="-342900">
              <a:lnSpc>
                <a:spcPts val="2700"/>
              </a:lnSpc>
              <a:spcBef>
                <a:spcPts val="0"/>
              </a:spcBef>
              <a:buFont typeface="Arial" panose="020B0604020202020204" pitchFamily="34" charset="0"/>
              <a:buChar char="•"/>
            </a:pPr>
            <a:r>
              <a:rPr lang="en-US" sz="2000">
                <a:solidFill>
                  <a:schemeClr val="bg1"/>
                </a:solidFill>
              </a:rPr>
              <a:t>Using bamboo sticks of 2.5 cm diameter is a very good practice,</a:t>
            </a:r>
          </a:p>
          <a:p>
            <a:pPr marL="342900" indent="-342900">
              <a:lnSpc>
                <a:spcPts val="2700"/>
              </a:lnSpc>
              <a:spcBef>
                <a:spcPts val="0"/>
              </a:spcBef>
              <a:buFont typeface="Arial" panose="020B0604020202020204" pitchFamily="34" charset="0"/>
              <a:buChar char="•"/>
            </a:pPr>
            <a:r>
              <a:rPr lang="en-US" sz="2000">
                <a:solidFill>
                  <a:schemeClr val="bg1"/>
                </a:solidFill>
              </a:rPr>
              <a:t>Use elastic tape to tie the growing shoot on stake, to maintain vertical growth, repeat ties as growth continues,</a:t>
            </a:r>
          </a:p>
          <a:p>
            <a:pPr marL="342900" indent="-342900">
              <a:lnSpc>
                <a:spcPts val="2700"/>
              </a:lnSpc>
              <a:spcBef>
                <a:spcPts val="0"/>
              </a:spcBef>
              <a:buFont typeface="Arial" panose="020B0604020202020204" pitchFamily="34" charset="0"/>
              <a:buChar char="•"/>
            </a:pPr>
            <a:r>
              <a:rPr lang="en-US" sz="2000">
                <a:solidFill>
                  <a:schemeClr val="bg1"/>
                </a:solidFill>
              </a:rPr>
              <a:t>Remove shoots that are coming out of the rootstock to conserve tree resources to the vertical growth,</a:t>
            </a:r>
          </a:p>
          <a:p>
            <a:pPr marL="342900" indent="-342900">
              <a:lnSpc>
                <a:spcPts val="2700"/>
              </a:lnSpc>
              <a:spcBef>
                <a:spcPts val="0"/>
              </a:spcBef>
              <a:buFont typeface="Arial" panose="020B0604020202020204" pitchFamily="34" charset="0"/>
              <a:buChar char="•"/>
            </a:pPr>
            <a:r>
              <a:rPr lang="en-US" sz="2000">
                <a:solidFill>
                  <a:schemeClr val="bg1"/>
                </a:solidFill>
              </a:rPr>
              <a:t>In hot climates, painting young tree bark in white protects it from sunburn,</a:t>
            </a:r>
          </a:p>
          <a:p>
            <a:pPr marL="342900" indent="-342900">
              <a:lnSpc>
                <a:spcPts val="2700"/>
              </a:lnSpc>
              <a:spcBef>
                <a:spcPts val="0"/>
              </a:spcBef>
              <a:buFont typeface="Arial" panose="020B0604020202020204" pitchFamily="34" charset="0"/>
              <a:buChar char="•"/>
            </a:pPr>
            <a:r>
              <a:rPr lang="en-US" sz="2000">
                <a:solidFill>
                  <a:schemeClr val="bg1"/>
                </a:solidFill>
              </a:rPr>
              <a:t>Eliminate competition with weeds around the root zone</a:t>
            </a:r>
          </a:p>
        </p:txBody>
      </p:sp>
      <p:sp>
        <p:nvSpPr>
          <p:cNvPr id="3" name="TextBox 2">
            <a:extLst>
              <a:ext uri="{FF2B5EF4-FFF2-40B4-BE49-F238E27FC236}">
                <a16:creationId xmlns:a16="http://schemas.microsoft.com/office/drawing/2014/main" id="{E5BBBC9B-56C5-02EA-B3F5-34283086A6B0}"/>
              </a:ext>
            </a:extLst>
          </p:cNvPr>
          <p:cNvSpPr txBox="1"/>
          <p:nvPr/>
        </p:nvSpPr>
        <p:spPr>
          <a:xfrm>
            <a:off x="1200227" y="4528500"/>
            <a:ext cx="3419695" cy="872034"/>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6000"/>
              </a:lnSpc>
              <a:spcBef>
                <a:spcPts val="0"/>
              </a:spcBef>
              <a:buNone/>
            </a:pPr>
            <a:r>
              <a:rPr lang="en-US" sz="6000" b="1">
                <a:solidFill>
                  <a:schemeClr val="bg1"/>
                </a:solidFill>
                <a:latin typeface="Avenir Next Demi Bold" panose="020B0503020202020204" pitchFamily="34" charset="0"/>
              </a:rPr>
              <a:t>Irrigation</a:t>
            </a:r>
            <a:endParaRPr lang="en-US" sz="100" b="1">
              <a:solidFill>
                <a:schemeClr val="bg1"/>
              </a:solidFill>
              <a:latin typeface="Avenir Next Demi Bold" panose="020B0503020202020204" pitchFamily="34" charset="0"/>
            </a:endParaRPr>
          </a:p>
        </p:txBody>
      </p:sp>
      <p:pic>
        <p:nvPicPr>
          <p:cNvPr id="1026" name="Picture 2" descr="A newly planted almond orchard off County Road 98 near Woodland. Planting almond trees requires being careful about not only water but spacing as well. - Deo Ferrer — Daily Democrat file photograph&#10;&#10;">
            <a:extLst>
              <a:ext uri="{FF2B5EF4-FFF2-40B4-BE49-F238E27FC236}">
                <a16:creationId xmlns:a16="http://schemas.microsoft.com/office/drawing/2014/main" id="{E9946932-E4D1-6710-74A4-3F86BF7D1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382" y="5858486"/>
            <a:ext cx="8164427" cy="5432778"/>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6EFC30-38E9-C880-EFD4-39632007EC74}"/>
              </a:ext>
            </a:extLst>
          </p:cNvPr>
          <p:cNvSpPr txBox="1"/>
          <p:nvPr/>
        </p:nvSpPr>
        <p:spPr>
          <a:xfrm>
            <a:off x="25641557" y="11222946"/>
            <a:ext cx="8164427"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600">
                <a:solidFill>
                  <a:schemeClr val="bg1"/>
                </a:solidFill>
                <a:latin typeface="Avenir Next Medium" panose="020B0503020202020204" pitchFamily="34" charset="0"/>
              </a:rPr>
              <a:t>Tree protectors provide protection against, animals, sunburn and herbicide damage</a:t>
            </a:r>
          </a:p>
        </p:txBody>
      </p:sp>
      <p:sp>
        <p:nvSpPr>
          <p:cNvPr id="4" name="TextBox 3">
            <a:extLst>
              <a:ext uri="{FF2B5EF4-FFF2-40B4-BE49-F238E27FC236}">
                <a16:creationId xmlns:a16="http://schemas.microsoft.com/office/drawing/2014/main" id="{1DC1EF78-FEEA-ADCD-231D-D33E34EA2FE6}"/>
              </a:ext>
            </a:extLst>
          </p:cNvPr>
          <p:cNvSpPr txBox="1"/>
          <p:nvPr/>
        </p:nvSpPr>
        <p:spPr>
          <a:xfrm>
            <a:off x="5094553" y="4211060"/>
            <a:ext cx="10645335"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800"/>
              </a:lnSpc>
              <a:spcBef>
                <a:spcPts val="0"/>
              </a:spcBef>
              <a:buFont typeface="Arial" panose="020B0604020202020204" pitchFamily="34" charset="0"/>
              <a:buChar char="•"/>
            </a:pPr>
            <a:r>
              <a:rPr lang="en-US" sz="2000">
                <a:solidFill>
                  <a:schemeClr val="bg1"/>
                </a:solidFill>
                <a:latin typeface="Avenir Next" panose="020B0503020202020204" pitchFamily="34" charset="0"/>
              </a:rPr>
              <a:t>Implement a strategy to measure </a:t>
            </a:r>
            <a:r>
              <a:rPr lang="en-US" sz="2000">
                <a:solidFill>
                  <a:srgbClr val="FFC002"/>
                </a:solidFill>
                <a:latin typeface="Avenir Next Medium" panose="020B0503020202020204" pitchFamily="34" charset="0"/>
              </a:rPr>
              <a:t>Midday Water Petential </a:t>
            </a:r>
            <a:r>
              <a:rPr lang="el-GR" sz="2000">
                <a:solidFill>
                  <a:srgbClr val="FFC002"/>
                </a:solidFill>
                <a:latin typeface="Avenir Next Medium" panose="020B0503020202020204" pitchFamily="34" charset="0"/>
              </a:rPr>
              <a:t>(Ψ</a:t>
            </a:r>
            <a:r>
              <a:rPr lang="en-US" sz="2000">
                <a:solidFill>
                  <a:srgbClr val="FFC002"/>
                </a:solidFill>
                <a:latin typeface="Avenir Next Medium" panose="020B0503020202020204" pitchFamily="34" charset="0"/>
              </a:rPr>
              <a:t>md)</a:t>
            </a:r>
            <a:r>
              <a:rPr lang="en-US" sz="2000">
                <a:solidFill>
                  <a:schemeClr val="bg1"/>
                </a:solidFill>
                <a:latin typeface="Avenir Next" panose="020B0503020202020204" pitchFamily="34" charset="0"/>
              </a:rPr>
              <a:t> in determining irrigation scheduling.  Using a </a:t>
            </a:r>
            <a:r>
              <a:rPr lang="en-US" sz="2000">
                <a:solidFill>
                  <a:srgbClr val="FFC002"/>
                </a:solidFill>
                <a:latin typeface="Avenir Next Medium" panose="020B0503020202020204" pitchFamily="34" charset="0"/>
              </a:rPr>
              <a:t>Pressure Chambe</a:t>
            </a:r>
            <a:r>
              <a:rPr lang="en-US" sz="2000">
                <a:solidFill>
                  <a:srgbClr val="FFC002"/>
                </a:solidFill>
                <a:latin typeface="Avenir Next" panose="020B0503020202020204" pitchFamily="34" charset="0"/>
              </a:rPr>
              <a:t>r </a:t>
            </a:r>
            <a:r>
              <a:rPr lang="en-US" sz="2000">
                <a:solidFill>
                  <a:schemeClr val="bg1"/>
                </a:solidFill>
                <a:latin typeface="Avenir Next" panose="020B0503020202020204" pitchFamily="34" charset="0"/>
              </a:rPr>
              <a:t>is the </a:t>
            </a:r>
            <a:r>
              <a:rPr lang="en-US" sz="2000">
                <a:solidFill>
                  <a:srgbClr val="FFC002"/>
                </a:solidFill>
                <a:latin typeface="Avenir Next Medium" panose="020B0503020202020204" pitchFamily="34" charset="0"/>
              </a:rPr>
              <a:t>Gold Standard</a:t>
            </a:r>
            <a:r>
              <a:rPr lang="en-US" sz="2000">
                <a:solidFill>
                  <a:schemeClr val="bg1"/>
                </a:solidFill>
                <a:latin typeface="Avenir Next" panose="020B0503020202020204" pitchFamily="34" charset="0"/>
              </a:rPr>
              <a:t>,</a:t>
            </a:r>
          </a:p>
          <a:p>
            <a:pPr marL="342900" indent="-342900">
              <a:lnSpc>
                <a:spcPts val="2800"/>
              </a:lnSpc>
              <a:spcBef>
                <a:spcPts val="0"/>
              </a:spcBef>
              <a:buFont typeface="Arial" panose="020B0604020202020204" pitchFamily="34" charset="0"/>
              <a:buChar char="•"/>
            </a:pPr>
            <a:r>
              <a:rPr lang="en-US" sz="2000">
                <a:solidFill>
                  <a:schemeClr val="bg1"/>
                </a:solidFill>
                <a:latin typeface="Avenir Next" panose="020B0503020202020204" pitchFamily="34" charset="0"/>
              </a:rPr>
              <a:t>Learn the speed of </a:t>
            </a:r>
            <a:r>
              <a:rPr lang="en-US" sz="2000">
                <a:solidFill>
                  <a:srgbClr val="FFC002"/>
                </a:solidFill>
                <a:latin typeface="Avenir Next Medium" panose="020B0503020202020204" pitchFamily="34" charset="0"/>
              </a:rPr>
              <a:t>movement of water in your soil profile</a:t>
            </a:r>
            <a:r>
              <a:rPr lang="en-US" sz="2000">
                <a:solidFill>
                  <a:schemeClr val="bg1"/>
                </a:solidFill>
                <a:latin typeface="Avenir Next" panose="020B0503020202020204" pitchFamily="34" charset="0"/>
              </a:rPr>
              <a:t>, </a:t>
            </a:r>
          </a:p>
          <a:p>
            <a:pPr marL="342900" indent="-342900">
              <a:lnSpc>
                <a:spcPts val="2800"/>
              </a:lnSpc>
              <a:spcBef>
                <a:spcPts val="0"/>
              </a:spcBef>
              <a:buFont typeface="Arial" panose="020B0604020202020204" pitchFamily="34" charset="0"/>
              <a:buChar char="•"/>
            </a:pPr>
            <a:r>
              <a:rPr lang="en-US" sz="2000">
                <a:solidFill>
                  <a:schemeClr val="bg1"/>
                </a:solidFill>
                <a:latin typeface="Avenir Next" panose="020B0503020202020204" pitchFamily="34" charset="0"/>
              </a:rPr>
              <a:t>Using </a:t>
            </a:r>
            <a:r>
              <a:rPr lang="en-US" sz="2000">
                <a:solidFill>
                  <a:srgbClr val="FFC002"/>
                </a:solidFill>
                <a:latin typeface="Avenir Next Medium" panose="020B0503020202020204" pitchFamily="34" charset="0"/>
              </a:rPr>
              <a:t>tansiometers</a:t>
            </a:r>
            <a:r>
              <a:rPr lang="en-US" sz="2000">
                <a:solidFill>
                  <a:schemeClr val="bg1"/>
                </a:solidFill>
                <a:latin typeface="Avenir Next" panose="020B0503020202020204" pitchFamily="34" charset="0"/>
              </a:rPr>
              <a:t> and </a:t>
            </a:r>
            <a:r>
              <a:rPr lang="en-US" sz="2000">
                <a:solidFill>
                  <a:srgbClr val="FFC002"/>
                </a:solidFill>
                <a:latin typeface="Avenir Next Medium" panose="020B0503020202020204" pitchFamily="34" charset="0"/>
              </a:rPr>
              <a:t>watermark</a:t>
            </a:r>
            <a:r>
              <a:rPr lang="en-US" sz="2000">
                <a:solidFill>
                  <a:schemeClr val="bg1"/>
                </a:solidFill>
                <a:latin typeface="Avenir Next" panose="020B0503020202020204" pitchFamily="34" charset="0"/>
              </a:rPr>
              <a:t> sensors are also helpful,</a:t>
            </a:r>
          </a:p>
          <a:p>
            <a:pPr marL="342900" indent="-342900">
              <a:lnSpc>
                <a:spcPts val="2800"/>
              </a:lnSpc>
              <a:spcBef>
                <a:spcPts val="0"/>
              </a:spcBef>
              <a:buFont typeface="Arial" panose="020B0604020202020204" pitchFamily="34" charset="0"/>
              <a:buChar char="•"/>
            </a:pPr>
            <a:r>
              <a:rPr lang="en-US" sz="2000">
                <a:solidFill>
                  <a:schemeClr val="bg1"/>
                </a:solidFill>
                <a:latin typeface="Avenir Next" panose="020B0503020202020204" pitchFamily="34" charset="0"/>
              </a:rPr>
              <a:t>Have a </a:t>
            </a:r>
            <a:r>
              <a:rPr lang="en-US" sz="2000">
                <a:solidFill>
                  <a:srgbClr val="FFC002"/>
                </a:solidFill>
                <a:latin typeface="Avenir Next Medium" panose="020B0503020202020204" pitchFamily="34" charset="0"/>
              </a:rPr>
              <a:t>weather station </a:t>
            </a:r>
            <a:r>
              <a:rPr lang="en-US" sz="2000">
                <a:solidFill>
                  <a:schemeClr val="bg1"/>
                </a:solidFill>
                <a:latin typeface="Avenir Next" panose="020B0503020202020204" pitchFamily="34" charset="0"/>
              </a:rPr>
              <a:t>or gain access to real time climatic infoirmation in your orchard</a:t>
            </a:r>
          </a:p>
          <a:p>
            <a:pPr marL="342900" indent="-342900">
              <a:lnSpc>
                <a:spcPts val="2800"/>
              </a:lnSpc>
              <a:spcBef>
                <a:spcPts val="0"/>
              </a:spcBef>
              <a:buFont typeface="Arial" panose="020B0604020202020204" pitchFamily="34" charset="0"/>
              <a:buChar char="•"/>
            </a:pPr>
            <a:r>
              <a:rPr lang="en-US" sz="2000">
                <a:solidFill>
                  <a:schemeClr val="bg1"/>
                </a:solidFill>
                <a:latin typeface="Avenir Next" panose="020B0503020202020204" pitchFamily="34" charset="0"/>
              </a:rPr>
              <a:t>Soil augers are useful in sampling and determining moisture issues.</a:t>
            </a:r>
          </a:p>
        </p:txBody>
      </p:sp>
      <p:sp>
        <p:nvSpPr>
          <p:cNvPr id="5" name="In setting up field we have caused intense disturbance to the ground. Once orchard is set up want to keep orchard producing as long as possible.">
            <a:extLst>
              <a:ext uri="{FF2B5EF4-FFF2-40B4-BE49-F238E27FC236}">
                <a16:creationId xmlns:a16="http://schemas.microsoft.com/office/drawing/2014/main" id="{B13B703B-0479-671E-3CB4-1965DA59601A}"/>
              </a:ext>
            </a:extLst>
          </p:cNvPr>
          <p:cNvSpPr txBox="1">
            <a:spLocks noGrp="1"/>
          </p:cNvSpPr>
          <p:nvPr>
            <p:ph type="title"/>
          </p:nvPr>
        </p:nvSpPr>
        <p:spPr>
          <a:xfrm>
            <a:off x="1336692" y="2813547"/>
            <a:ext cx="12105530" cy="814944"/>
          </a:xfrm>
          <a:prstGeom prst="rect">
            <a:avLst/>
          </a:prstGeom>
        </p:spPr>
        <p:txBody>
          <a:bodyPr>
            <a:normAutofit fontScale="90000"/>
          </a:bodyPr>
          <a:lstStyle>
            <a:lvl1pPr defTabSz="1706879">
              <a:defRPr sz="7000" spc="-70"/>
            </a:lvl1pPr>
          </a:lstStyle>
          <a:p>
            <a:pPr>
              <a:lnSpc>
                <a:spcPts val="2980"/>
              </a:lnSpc>
            </a:pPr>
            <a:r>
              <a:rPr lang="en-US" sz="2400">
                <a:solidFill>
                  <a:schemeClr val="bg1"/>
                </a:solidFill>
                <a:latin typeface="Avenir Next Medium" panose="020B0503020202020204" pitchFamily="34" charset="0"/>
              </a:rPr>
              <a:t>Young orchards (1–3 years old) have </a:t>
            </a:r>
            <a:r>
              <a:rPr lang="en-US" sz="2400">
                <a:solidFill>
                  <a:srgbClr val="FFC002"/>
                </a:solidFill>
                <a:latin typeface="Avenir Next Medium" panose="020B0503020202020204" pitchFamily="34" charset="0"/>
              </a:rPr>
              <a:t>limited root development</a:t>
            </a:r>
            <a:r>
              <a:rPr lang="en-US" sz="2400">
                <a:solidFill>
                  <a:schemeClr val="bg1"/>
                </a:solidFill>
                <a:latin typeface="Avenir Next Medium" panose="020B0503020202020204" pitchFamily="34" charset="0"/>
              </a:rPr>
              <a:t>, making them more vulnerable to water deficits. Therefore, irrigation sceduling, and correct placement of the dripper lines is essential.</a:t>
            </a:r>
            <a:br>
              <a:rPr lang="en-US" sz="2400">
                <a:solidFill>
                  <a:schemeClr val="bg1"/>
                </a:solidFill>
                <a:latin typeface="Avenir Next Medium" panose="020B0503020202020204" pitchFamily="34" charset="0"/>
              </a:rPr>
            </a:br>
            <a:endParaRPr sz="2400">
              <a:solidFill>
                <a:schemeClr val="bg1"/>
              </a:solidFill>
              <a:latin typeface="Avenir Next Medium" panose="020B0503020202020204" pitchFamily="34" charset="0"/>
            </a:endParaRPr>
          </a:p>
        </p:txBody>
      </p:sp>
      <p:sp>
        <p:nvSpPr>
          <p:cNvPr id="2" name="TextBox 1">
            <a:extLst>
              <a:ext uri="{FF2B5EF4-FFF2-40B4-BE49-F238E27FC236}">
                <a16:creationId xmlns:a16="http://schemas.microsoft.com/office/drawing/2014/main" id="{CEC629ED-7FB3-D343-D50C-BBBB11D234AC}"/>
              </a:ext>
            </a:extLst>
          </p:cNvPr>
          <p:cNvSpPr txBox="1"/>
          <p:nvPr/>
        </p:nvSpPr>
        <p:spPr>
          <a:xfrm>
            <a:off x="1276621" y="5325084"/>
            <a:ext cx="3419695" cy="872034"/>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6000"/>
              </a:lnSpc>
              <a:spcBef>
                <a:spcPts val="0"/>
              </a:spcBef>
              <a:buNone/>
            </a:pPr>
            <a:r>
              <a:rPr lang="en-US" sz="6000" b="1">
                <a:solidFill>
                  <a:schemeClr val="bg1"/>
                </a:solidFill>
                <a:latin typeface="Avenir Next Demi Bold" panose="020B0503020202020204" pitchFamily="34" charset="0"/>
              </a:rPr>
              <a:t>schedule</a:t>
            </a:r>
            <a:endParaRPr lang="en-US" sz="100" b="1">
              <a:solidFill>
                <a:schemeClr val="bg1"/>
              </a:solidFill>
              <a:latin typeface="Avenir Next Demi Bold" panose="020B0503020202020204" pitchFamily="34" charset="0"/>
            </a:endParaRPr>
          </a:p>
        </p:txBody>
      </p:sp>
      <p:sp>
        <p:nvSpPr>
          <p:cNvPr id="21" name="Rounded Rectangle 20">
            <a:extLst>
              <a:ext uri="{FF2B5EF4-FFF2-40B4-BE49-F238E27FC236}">
                <a16:creationId xmlns:a16="http://schemas.microsoft.com/office/drawing/2014/main" id="{E5D6A3A4-4AE6-4F1A-B597-0E838619CD6D}"/>
              </a:ext>
            </a:extLst>
          </p:cNvPr>
          <p:cNvSpPr/>
          <p:nvPr/>
        </p:nvSpPr>
        <p:spPr>
          <a:xfrm>
            <a:off x="16288319" y="1878345"/>
            <a:ext cx="5154580" cy="7031489"/>
          </a:xfrm>
          <a:prstGeom prst="roundRect">
            <a:avLst>
              <a:gd name="adj" fmla="val 1989"/>
            </a:avLst>
          </a:prstGeom>
          <a:solidFill>
            <a:schemeClr val="accent1">
              <a:lumMod val="40000"/>
              <a:lumOff val="6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19" name="Picture 18" descr="A close-up of a pressure gauge&#10;&#10;AI-generated content may be incorrect.">
            <a:extLst>
              <a:ext uri="{FF2B5EF4-FFF2-40B4-BE49-F238E27FC236}">
                <a16:creationId xmlns:a16="http://schemas.microsoft.com/office/drawing/2014/main" id="{5C54C102-911D-F431-597F-6210323B16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6318" y="1596983"/>
            <a:ext cx="4436463" cy="7312851"/>
          </a:xfrm>
          <a:prstGeom prst="rect">
            <a:avLst/>
          </a:prstGeom>
          <a:effectLst>
            <a:outerShdw blurRad="50800" dist="109173" dir="2700000" algn="tl" rotWithShape="0">
              <a:prstClr val="black">
                <a:alpha val="40000"/>
              </a:prstClr>
            </a:outerShdw>
          </a:effectLst>
        </p:spPr>
      </p:pic>
      <p:sp>
        <p:nvSpPr>
          <p:cNvPr id="22" name="TextBox 21">
            <a:extLst>
              <a:ext uri="{FF2B5EF4-FFF2-40B4-BE49-F238E27FC236}">
                <a16:creationId xmlns:a16="http://schemas.microsoft.com/office/drawing/2014/main" id="{D440EE95-45FE-B9CE-6313-2B40FC5B318B}"/>
              </a:ext>
            </a:extLst>
          </p:cNvPr>
          <p:cNvSpPr txBox="1"/>
          <p:nvPr/>
        </p:nvSpPr>
        <p:spPr>
          <a:xfrm>
            <a:off x="19377929" y="8362844"/>
            <a:ext cx="240628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800"/>
              </a:lnSpc>
              <a:spcBef>
                <a:spcPts val="0"/>
              </a:spcBef>
            </a:pPr>
            <a:r>
              <a:rPr lang="en-US" sz="1600">
                <a:solidFill>
                  <a:schemeClr val="tx1"/>
                </a:solidFill>
                <a:latin typeface="Avenir Next Medium" panose="020B0503020202020204" pitchFamily="34" charset="0"/>
              </a:rPr>
              <a:t>Pressure Chamber</a:t>
            </a:r>
          </a:p>
        </p:txBody>
      </p:sp>
      <p:grpSp>
        <p:nvGrpSpPr>
          <p:cNvPr id="34" name="Group 33">
            <a:extLst>
              <a:ext uri="{FF2B5EF4-FFF2-40B4-BE49-F238E27FC236}">
                <a16:creationId xmlns:a16="http://schemas.microsoft.com/office/drawing/2014/main" id="{33EB0157-5D0C-4696-6551-B6DE4CCD09B3}"/>
              </a:ext>
            </a:extLst>
          </p:cNvPr>
          <p:cNvGrpSpPr/>
          <p:nvPr/>
        </p:nvGrpSpPr>
        <p:grpSpPr>
          <a:xfrm>
            <a:off x="344420" y="1001629"/>
            <a:ext cx="5916533" cy="1578566"/>
            <a:chOff x="1413803" y="1624046"/>
            <a:chExt cx="5916533" cy="1578566"/>
          </a:xfrm>
        </p:grpSpPr>
        <p:sp>
          <p:nvSpPr>
            <p:cNvPr id="24" name="TextBox 23">
              <a:extLst>
                <a:ext uri="{FF2B5EF4-FFF2-40B4-BE49-F238E27FC236}">
                  <a16:creationId xmlns:a16="http://schemas.microsoft.com/office/drawing/2014/main" id="{54F709EB-CE45-AF5B-3D9A-DEDC2DEE2FB9}"/>
                </a:ext>
              </a:extLst>
            </p:cNvPr>
            <p:cNvSpPr txBox="1"/>
            <p:nvPr/>
          </p:nvSpPr>
          <p:spPr>
            <a:xfrm>
              <a:off x="1413803" y="1624046"/>
              <a:ext cx="2936247" cy="1487587"/>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lnSpc>
                  <a:spcPts val="3600"/>
                </a:lnSpc>
                <a:spcBef>
                  <a:spcPts val="0"/>
                </a:spcBef>
              </a:pPr>
              <a:r>
                <a:rPr lang="en-US" sz="3200">
                  <a:solidFill>
                    <a:srgbClr val="FFC002"/>
                  </a:solidFill>
                  <a:latin typeface="Avenir Next Medium" panose="020B0503020202020204" pitchFamily="34" charset="0"/>
                </a:rPr>
                <a:t>Effective Irrigation</a:t>
              </a:r>
              <a:r>
                <a:rPr lang="en-US" sz="3200">
                  <a:solidFill>
                    <a:srgbClr val="535760"/>
                  </a:solidFill>
                  <a:latin typeface="Avenir Next Medium" panose="020B0503020202020204" pitchFamily="34" charset="0"/>
                </a:rPr>
                <a:t>.</a:t>
              </a:r>
              <a:r>
                <a:rPr lang="en-US" sz="3200">
                  <a:solidFill>
                    <a:srgbClr val="FFC002"/>
                  </a:solidFill>
                  <a:latin typeface="Avenir Next Medium" panose="020B0503020202020204" pitchFamily="34" charset="0"/>
                </a:rPr>
                <a:t> Scheduling</a:t>
              </a:r>
              <a:r>
                <a:rPr lang="en-US" sz="3200">
                  <a:solidFill>
                    <a:srgbClr val="535760"/>
                  </a:solidFill>
                  <a:latin typeface="Avenir Next Medium" panose="020B0503020202020204" pitchFamily="34" charset="0"/>
                </a:rPr>
                <a:t>..</a:t>
              </a:r>
            </a:p>
          </p:txBody>
        </p:sp>
        <p:sp>
          <p:nvSpPr>
            <p:cNvPr id="25" name="TextBox 24">
              <a:extLst>
                <a:ext uri="{FF2B5EF4-FFF2-40B4-BE49-F238E27FC236}">
                  <a16:creationId xmlns:a16="http://schemas.microsoft.com/office/drawing/2014/main" id="{BB89CE4D-8880-5F15-5A8C-4D55247F057E}"/>
                </a:ext>
              </a:extLst>
            </p:cNvPr>
            <p:cNvSpPr txBox="1"/>
            <p:nvPr/>
          </p:nvSpPr>
          <p:spPr>
            <a:xfrm>
              <a:off x="4010484" y="2522939"/>
              <a:ext cx="1277258" cy="679673"/>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16600" b="1" i="1">
                  <a:solidFill>
                    <a:schemeClr val="bg1"/>
                  </a:solidFill>
                  <a:latin typeface="Poppins SemiBold" pitchFamily="2" charset="77"/>
                  <a:cs typeface="Poppins SemiBold" pitchFamily="2" charset="77"/>
                </a:rPr>
                <a:t>1</a:t>
              </a:r>
              <a:endParaRPr lang="en-US" sz="900" b="1" i="1">
                <a:solidFill>
                  <a:schemeClr val="bg1"/>
                </a:solidFill>
                <a:latin typeface="Poppins SemiBold" pitchFamily="2" charset="77"/>
                <a:cs typeface="Poppins SemiBold" pitchFamily="2" charset="77"/>
              </a:endParaRPr>
            </a:p>
          </p:txBody>
        </p:sp>
        <p:sp>
          <p:nvSpPr>
            <p:cNvPr id="27" name="TextBox 26">
              <a:extLst>
                <a:ext uri="{FF2B5EF4-FFF2-40B4-BE49-F238E27FC236}">
                  <a16:creationId xmlns:a16="http://schemas.microsoft.com/office/drawing/2014/main" id="{863A140A-550E-5CD9-7CAD-AFB9C320A399}"/>
                </a:ext>
              </a:extLst>
            </p:cNvPr>
            <p:cNvSpPr txBox="1"/>
            <p:nvPr/>
          </p:nvSpPr>
          <p:spPr>
            <a:xfrm>
              <a:off x="5048407" y="2006664"/>
              <a:ext cx="2281929" cy="114133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2400">
                  <a:solidFill>
                    <a:schemeClr val="bg1"/>
                  </a:solidFill>
                  <a:latin typeface="Avenir Next Medium" panose="020B0503020202020204" pitchFamily="34" charset="0"/>
                </a:rPr>
                <a:t>   Priority in the   </a:t>
              </a:r>
            </a:p>
            <a:p>
              <a:pPr>
                <a:lnSpc>
                  <a:spcPts val="2700"/>
                </a:lnSpc>
                <a:spcBef>
                  <a:spcPts val="0"/>
                </a:spcBef>
              </a:pPr>
              <a:r>
                <a:rPr lang="en-US" sz="2400">
                  <a:solidFill>
                    <a:schemeClr val="bg1"/>
                  </a:solidFill>
                  <a:latin typeface="Avenir Next Medium" panose="020B0503020202020204" pitchFamily="34" charset="0"/>
                </a:rPr>
                <a:t> first year of </a:t>
              </a:r>
            </a:p>
            <a:p>
              <a:pPr>
                <a:lnSpc>
                  <a:spcPts val="2700"/>
                </a:lnSpc>
                <a:spcBef>
                  <a:spcPts val="0"/>
                </a:spcBef>
              </a:pPr>
              <a:r>
                <a:rPr lang="en-US" sz="2400">
                  <a:solidFill>
                    <a:schemeClr val="bg1"/>
                  </a:solidFill>
                  <a:latin typeface="Avenir Next Medium" panose="020B0503020202020204" pitchFamily="34" charset="0"/>
                </a:rPr>
                <a:t>an orchard</a:t>
              </a:r>
            </a:p>
          </p:txBody>
        </p:sp>
        <p:sp>
          <p:nvSpPr>
            <p:cNvPr id="29" name="TextBox 28">
              <a:extLst>
                <a:ext uri="{FF2B5EF4-FFF2-40B4-BE49-F238E27FC236}">
                  <a16:creationId xmlns:a16="http://schemas.microsoft.com/office/drawing/2014/main" id="{7A4A271A-FF39-3066-D053-F5446B71F169}"/>
                </a:ext>
              </a:extLst>
            </p:cNvPr>
            <p:cNvSpPr txBox="1"/>
            <p:nvPr/>
          </p:nvSpPr>
          <p:spPr>
            <a:xfrm>
              <a:off x="3458221" y="2293479"/>
              <a:ext cx="1122976" cy="6796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2800" b="1" i="1">
                  <a:solidFill>
                    <a:schemeClr val="bg1">
                      <a:lumMod val="95000"/>
                    </a:schemeClr>
                  </a:solidFill>
                  <a:latin typeface="Poppins SemiBold" pitchFamily="2" charset="77"/>
                  <a:cs typeface="Poppins SemiBold" pitchFamily="2" charset="77"/>
                </a:rPr>
                <a:t>#</a:t>
              </a:r>
              <a:endParaRPr lang="en-US" sz="600" b="1" i="1">
                <a:solidFill>
                  <a:schemeClr val="bg1">
                    <a:lumMod val="95000"/>
                  </a:schemeClr>
                </a:solidFill>
                <a:latin typeface="Poppins SemiBold" pitchFamily="2" charset="77"/>
                <a:cs typeface="Poppins SemiBold" pitchFamily="2" charset="77"/>
              </a:endParaRPr>
            </a:p>
          </p:txBody>
        </p:sp>
      </p:grpSp>
      <p:grpSp>
        <p:nvGrpSpPr>
          <p:cNvPr id="41" name="Group 40">
            <a:extLst>
              <a:ext uri="{FF2B5EF4-FFF2-40B4-BE49-F238E27FC236}">
                <a16:creationId xmlns:a16="http://schemas.microsoft.com/office/drawing/2014/main" id="{C3FD9D15-2ED1-B40C-1DCC-2A68D598182C}"/>
              </a:ext>
            </a:extLst>
          </p:cNvPr>
          <p:cNvGrpSpPr/>
          <p:nvPr/>
        </p:nvGrpSpPr>
        <p:grpSpPr>
          <a:xfrm>
            <a:off x="1336692" y="6884150"/>
            <a:ext cx="4115880" cy="2533337"/>
            <a:chOff x="1336692" y="7270230"/>
            <a:chExt cx="4115880" cy="2533337"/>
          </a:xfrm>
        </p:grpSpPr>
        <p:sp>
          <p:nvSpPr>
            <p:cNvPr id="35" name="TextBox 34">
              <a:extLst>
                <a:ext uri="{FF2B5EF4-FFF2-40B4-BE49-F238E27FC236}">
                  <a16:creationId xmlns:a16="http://schemas.microsoft.com/office/drawing/2014/main" id="{4995EA04-20A3-0130-79B0-CAA4DEA86A18}"/>
                </a:ext>
              </a:extLst>
            </p:cNvPr>
            <p:cNvSpPr txBox="1"/>
            <p:nvPr/>
          </p:nvSpPr>
          <p:spPr>
            <a:xfrm>
              <a:off x="1336692" y="7986097"/>
              <a:ext cx="4091760" cy="1128514"/>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ctr" hangingPunct="1">
                <a:lnSpc>
                  <a:spcPts val="4000"/>
                </a:lnSpc>
                <a:spcBef>
                  <a:spcPts val="0"/>
                </a:spcBef>
                <a:buNone/>
              </a:pPr>
              <a:r>
                <a:rPr lang="en-US" sz="2800" b="1">
                  <a:solidFill>
                    <a:schemeClr val="bg1">
                      <a:lumMod val="95000"/>
                    </a:schemeClr>
                  </a:solidFill>
                  <a:latin typeface="Avenir Next Demi Bold" panose="020B0503020202020204" pitchFamily="34" charset="0"/>
                </a:rPr>
                <a:t>Effective Irrigation</a:t>
              </a:r>
            </a:p>
            <a:p>
              <a:pPr marL="0" indent="0" algn="ctr" hangingPunct="1">
                <a:lnSpc>
                  <a:spcPts val="4000"/>
                </a:lnSpc>
                <a:spcBef>
                  <a:spcPts val="0"/>
                </a:spcBef>
                <a:buNone/>
              </a:pPr>
              <a:r>
                <a:rPr lang="en-US" sz="2800" b="1">
                  <a:solidFill>
                    <a:schemeClr val="bg1">
                      <a:lumMod val="95000"/>
                    </a:schemeClr>
                  </a:solidFill>
                  <a:latin typeface="Avenir Next Demi Bold" panose="020B0503020202020204" pitchFamily="34" charset="0"/>
                </a:rPr>
                <a:t>Scheduling</a:t>
              </a:r>
            </a:p>
          </p:txBody>
        </p:sp>
        <p:sp>
          <p:nvSpPr>
            <p:cNvPr id="38" name="Rounded Rectangle 37">
              <a:extLst>
                <a:ext uri="{FF2B5EF4-FFF2-40B4-BE49-F238E27FC236}">
                  <a16:creationId xmlns:a16="http://schemas.microsoft.com/office/drawing/2014/main" id="{2C345D8D-242F-D6A0-CB83-FE1665E0BE46}"/>
                </a:ext>
              </a:extLst>
            </p:cNvPr>
            <p:cNvSpPr/>
            <p:nvPr/>
          </p:nvSpPr>
          <p:spPr>
            <a:xfrm>
              <a:off x="1336692" y="7270230"/>
              <a:ext cx="4115880" cy="2533337"/>
            </a:xfrm>
            <a:prstGeom prst="roundRect">
              <a:avLst>
                <a:gd name="adj" fmla="val 2466"/>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pSp>
      <p:grpSp>
        <p:nvGrpSpPr>
          <p:cNvPr id="42" name="Group 41">
            <a:extLst>
              <a:ext uri="{FF2B5EF4-FFF2-40B4-BE49-F238E27FC236}">
                <a16:creationId xmlns:a16="http://schemas.microsoft.com/office/drawing/2014/main" id="{0A383E31-DFB6-8981-B9DA-89499D4C8A40}"/>
              </a:ext>
            </a:extLst>
          </p:cNvPr>
          <p:cNvGrpSpPr/>
          <p:nvPr/>
        </p:nvGrpSpPr>
        <p:grpSpPr>
          <a:xfrm>
            <a:off x="5826297" y="6884150"/>
            <a:ext cx="4727407" cy="2533337"/>
            <a:chOff x="5826297" y="7270230"/>
            <a:chExt cx="4727407" cy="2533337"/>
          </a:xfrm>
        </p:grpSpPr>
        <p:sp>
          <p:nvSpPr>
            <p:cNvPr id="7" name="TextBox 6">
              <a:extLst>
                <a:ext uri="{FF2B5EF4-FFF2-40B4-BE49-F238E27FC236}">
                  <a16:creationId xmlns:a16="http://schemas.microsoft.com/office/drawing/2014/main" id="{8DACA5F0-8F88-597C-7B9F-D2719C839516}"/>
                </a:ext>
              </a:extLst>
            </p:cNvPr>
            <p:cNvSpPr txBox="1"/>
            <p:nvPr/>
          </p:nvSpPr>
          <p:spPr>
            <a:xfrm>
              <a:off x="7058041" y="7706617"/>
              <a:ext cx="3495663" cy="692497"/>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300"/>
                </a:lnSpc>
                <a:spcBef>
                  <a:spcPts val="0"/>
                </a:spcBef>
              </a:pPr>
              <a:r>
                <a:rPr lang="en-US" sz="2200">
                  <a:solidFill>
                    <a:srgbClr val="FFC002"/>
                  </a:solidFill>
                  <a:latin typeface="Avenir Next Medium" panose="020B0503020202020204" pitchFamily="34" charset="0"/>
                </a:rPr>
                <a:t>idday Water Petential   </a:t>
              </a:r>
            </a:p>
            <a:p>
              <a:pPr>
                <a:lnSpc>
                  <a:spcPts val="2300"/>
                </a:lnSpc>
                <a:spcBef>
                  <a:spcPts val="0"/>
                </a:spcBef>
              </a:pPr>
              <a:r>
                <a:rPr lang="el-GR" sz="2200">
                  <a:solidFill>
                    <a:srgbClr val="FFC002"/>
                  </a:solidFill>
                  <a:latin typeface="Avenir Next Medium" panose="020B0503020202020204" pitchFamily="34" charset="0"/>
                </a:rPr>
                <a:t>(Ψ</a:t>
              </a:r>
              <a:r>
                <a:rPr lang="en-US" sz="2200">
                  <a:solidFill>
                    <a:srgbClr val="FFC002"/>
                  </a:solidFill>
                  <a:latin typeface="Avenir Next Medium" panose="020B0503020202020204" pitchFamily="34" charset="0"/>
                </a:rPr>
                <a:t>md)</a:t>
              </a:r>
              <a:endParaRPr lang="en-US" sz="2200">
                <a:solidFill>
                  <a:schemeClr val="bg1"/>
                </a:solidFill>
                <a:latin typeface="Avenir Next" panose="020B0503020202020204" pitchFamily="34" charset="0"/>
              </a:endParaRPr>
            </a:p>
          </p:txBody>
        </p:sp>
        <p:sp>
          <p:nvSpPr>
            <p:cNvPr id="10" name="TextBox 9">
              <a:extLst>
                <a:ext uri="{FF2B5EF4-FFF2-40B4-BE49-F238E27FC236}">
                  <a16:creationId xmlns:a16="http://schemas.microsoft.com/office/drawing/2014/main" id="{A6D58182-9705-09E6-710E-F438CB7A8942}"/>
                </a:ext>
              </a:extLst>
            </p:cNvPr>
            <p:cNvSpPr txBox="1"/>
            <p:nvPr/>
          </p:nvSpPr>
          <p:spPr>
            <a:xfrm>
              <a:off x="5826297" y="8419402"/>
              <a:ext cx="4534653"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lnSpc>
                  <a:spcPts val="2800"/>
                </a:lnSpc>
                <a:spcBef>
                  <a:spcPts val="0"/>
                </a:spcBef>
              </a:pPr>
              <a:r>
                <a:rPr lang="pt-PT" sz="2400">
                  <a:solidFill>
                    <a:schemeClr val="bg1"/>
                  </a:solidFill>
                  <a:latin typeface="Avenir Next Medium" panose="020B0503020202020204" pitchFamily="34" charset="0"/>
                </a:rPr>
                <a:t>Easiest and most accurate </a:t>
              </a:r>
            </a:p>
            <a:p>
              <a:pPr algn="ctr">
                <a:lnSpc>
                  <a:spcPts val="2800"/>
                </a:lnSpc>
                <a:spcBef>
                  <a:spcPts val="0"/>
                </a:spcBef>
              </a:pPr>
              <a:r>
                <a:rPr lang="pt-PT" sz="2400" spc="-40">
                  <a:solidFill>
                    <a:schemeClr val="bg1"/>
                  </a:solidFill>
                  <a:latin typeface="Avenir Next Medium" panose="020B0503020202020204" pitchFamily="34" charset="0"/>
                </a:rPr>
                <a:t>way of sensing water status </a:t>
              </a:r>
            </a:p>
            <a:p>
              <a:pPr algn="ctr">
                <a:lnSpc>
                  <a:spcPts val="2800"/>
                </a:lnSpc>
                <a:spcBef>
                  <a:spcPts val="0"/>
                </a:spcBef>
              </a:pPr>
              <a:r>
                <a:rPr lang="pt-PT" sz="2800" b="1">
                  <a:solidFill>
                    <a:srgbClr val="FFC002"/>
                  </a:solidFill>
                  <a:latin typeface="Avenir Next Demi Bold" panose="020B0503020202020204" pitchFamily="34" charset="0"/>
                </a:rPr>
                <a:t>directly from the plant</a:t>
              </a:r>
              <a:endParaRPr lang="en-US" sz="2800" b="1">
                <a:solidFill>
                  <a:srgbClr val="FFC002"/>
                </a:solidFill>
                <a:latin typeface="Avenir Next Demi Bold" panose="020B0503020202020204" pitchFamily="34" charset="0"/>
              </a:endParaRPr>
            </a:p>
          </p:txBody>
        </p:sp>
        <p:sp>
          <p:nvSpPr>
            <p:cNvPr id="16" name="TextBox 15">
              <a:extLst>
                <a:ext uri="{FF2B5EF4-FFF2-40B4-BE49-F238E27FC236}">
                  <a16:creationId xmlns:a16="http://schemas.microsoft.com/office/drawing/2014/main" id="{0F461137-DC2C-476D-B58D-064AA60F7C19}"/>
                </a:ext>
              </a:extLst>
            </p:cNvPr>
            <p:cNvSpPr txBox="1"/>
            <p:nvPr/>
          </p:nvSpPr>
          <p:spPr>
            <a:xfrm>
              <a:off x="6173168" y="8001570"/>
              <a:ext cx="710670" cy="461665"/>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lnSpc>
                  <a:spcPts val="2800"/>
                </a:lnSpc>
                <a:spcBef>
                  <a:spcPts val="0"/>
                </a:spcBef>
              </a:pPr>
              <a:r>
                <a:rPr lang="pt-PT" sz="7200">
                  <a:solidFill>
                    <a:srgbClr val="FFC002"/>
                  </a:solidFill>
                  <a:latin typeface="Avenir Next Medium" panose="020B0503020202020204" pitchFamily="34" charset="0"/>
                </a:rPr>
                <a:t>M</a:t>
              </a:r>
              <a:endParaRPr lang="en-US" sz="7200">
                <a:solidFill>
                  <a:schemeClr val="bg1"/>
                </a:solidFill>
                <a:latin typeface="Avenir Next" panose="020B0503020202020204" pitchFamily="34" charset="0"/>
              </a:endParaRPr>
            </a:p>
          </p:txBody>
        </p:sp>
        <p:sp>
          <p:nvSpPr>
            <p:cNvPr id="39" name="Rounded Rectangle 38">
              <a:extLst>
                <a:ext uri="{FF2B5EF4-FFF2-40B4-BE49-F238E27FC236}">
                  <a16:creationId xmlns:a16="http://schemas.microsoft.com/office/drawing/2014/main" id="{C4AD756D-30CD-69FD-A3F7-5BD5BF4232FA}"/>
                </a:ext>
              </a:extLst>
            </p:cNvPr>
            <p:cNvSpPr/>
            <p:nvPr/>
          </p:nvSpPr>
          <p:spPr>
            <a:xfrm>
              <a:off x="6077720" y="7270230"/>
              <a:ext cx="4130582" cy="2533337"/>
            </a:xfrm>
            <a:prstGeom prst="roundRect">
              <a:avLst>
                <a:gd name="adj" fmla="val 2466"/>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pSp>
      <p:grpSp>
        <p:nvGrpSpPr>
          <p:cNvPr id="43" name="Group 42">
            <a:extLst>
              <a:ext uri="{FF2B5EF4-FFF2-40B4-BE49-F238E27FC236}">
                <a16:creationId xmlns:a16="http://schemas.microsoft.com/office/drawing/2014/main" id="{1DDDD1D1-815F-BFB2-C5D8-464D3E12B460}"/>
              </a:ext>
            </a:extLst>
          </p:cNvPr>
          <p:cNvGrpSpPr/>
          <p:nvPr/>
        </p:nvGrpSpPr>
        <p:grpSpPr>
          <a:xfrm>
            <a:off x="10857570" y="6884149"/>
            <a:ext cx="4115880" cy="2533337"/>
            <a:chOff x="10857570" y="7270229"/>
            <a:chExt cx="4115880" cy="2533337"/>
          </a:xfrm>
        </p:grpSpPr>
        <p:sp>
          <p:nvSpPr>
            <p:cNvPr id="37" name="TextBox 36">
              <a:extLst>
                <a:ext uri="{FF2B5EF4-FFF2-40B4-BE49-F238E27FC236}">
                  <a16:creationId xmlns:a16="http://schemas.microsoft.com/office/drawing/2014/main" id="{17C7F0E1-BD94-26CF-D706-F7F22C72BBEE}"/>
                </a:ext>
              </a:extLst>
            </p:cNvPr>
            <p:cNvSpPr txBox="1"/>
            <p:nvPr/>
          </p:nvSpPr>
          <p:spPr>
            <a:xfrm>
              <a:off x="10960547" y="7561777"/>
              <a:ext cx="3905665" cy="2026196"/>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ctr" hangingPunct="1">
                <a:lnSpc>
                  <a:spcPts val="3000"/>
                </a:lnSpc>
                <a:spcBef>
                  <a:spcPts val="0"/>
                </a:spcBef>
                <a:buNone/>
              </a:pPr>
              <a:r>
                <a:rPr lang="en-US" sz="2400">
                  <a:solidFill>
                    <a:schemeClr val="bg1"/>
                  </a:solidFill>
                  <a:latin typeface="Avenir Next Medium" panose="020B0503020202020204" pitchFamily="34" charset="0"/>
                </a:rPr>
                <a:t>Using an easy and reliable source for sensing plant moisture levels: </a:t>
              </a:r>
            </a:p>
            <a:p>
              <a:pPr marL="0" indent="0" algn="ctr" hangingPunct="1">
                <a:lnSpc>
                  <a:spcPts val="3000"/>
                </a:lnSpc>
                <a:spcBef>
                  <a:spcPts val="0"/>
                </a:spcBef>
                <a:buNone/>
              </a:pPr>
              <a:r>
                <a:rPr lang="en-US" sz="3200">
                  <a:solidFill>
                    <a:srgbClr val="FFC002"/>
                  </a:solidFill>
                  <a:latin typeface="Avenir Next Medium" panose="020B0503020202020204" pitchFamily="34" charset="0"/>
                </a:rPr>
                <a:t>Pressure Chamber</a:t>
              </a:r>
            </a:p>
            <a:p>
              <a:pPr marL="0" indent="0" algn="ctr" hangingPunct="1">
                <a:lnSpc>
                  <a:spcPts val="3000"/>
                </a:lnSpc>
                <a:spcBef>
                  <a:spcPts val="0"/>
                </a:spcBef>
                <a:buNone/>
              </a:pPr>
              <a:r>
                <a:rPr lang="en-US" sz="1800">
                  <a:solidFill>
                    <a:srgbClr val="FFC002"/>
                  </a:solidFill>
                  <a:latin typeface="Avenir Next Medium" panose="020B0503020202020204" pitchFamily="34" charset="0"/>
                </a:rPr>
                <a:t>(</a:t>
              </a:r>
              <a:r>
                <a:rPr lang="en-US" sz="1800" i="1">
                  <a:solidFill>
                    <a:srgbClr val="FFC002"/>
                  </a:solidFill>
                  <a:latin typeface="Avenir Next Medium" panose="020B0503020202020204" pitchFamily="34" charset="0"/>
                </a:rPr>
                <a:t>Pump-up Chamber</a:t>
              </a:r>
              <a:r>
                <a:rPr lang="en-US" sz="1800">
                  <a:solidFill>
                    <a:srgbClr val="FFC002"/>
                  </a:solidFill>
                  <a:latin typeface="Avenir Next Medium" panose="020B0503020202020204" pitchFamily="34" charset="0"/>
                </a:rPr>
                <a:t>)</a:t>
              </a:r>
            </a:p>
          </p:txBody>
        </p:sp>
        <p:sp>
          <p:nvSpPr>
            <p:cNvPr id="40" name="Rounded Rectangle 39">
              <a:extLst>
                <a:ext uri="{FF2B5EF4-FFF2-40B4-BE49-F238E27FC236}">
                  <a16:creationId xmlns:a16="http://schemas.microsoft.com/office/drawing/2014/main" id="{4521E02B-6679-E013-C54B-FFD03FFB3D25}"/>
                </a:ext>
              </a:extLst>
            </p:cNvPr>
            <p:cNvSpPr/>
            <p:nvPr/>
          </p:nvSpPr>
          <p:spPr>
            <a:xfrm>
              <a:off x="10857570" y="7270229"/>
              <a:ext cx="4115880" cy="2533337"/>
            </a:xfrm>
            <a:prstGeom prst="roundRect">
              <a:avLst>
                <a:gd name="adj" fmla="val 2466"/>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pSp>
      <p:pic>
        <p:nvPicPr>
          <p:cNvPr id="1028" name="Picture 4">
            <a:extLst>
              <a:ext uri="{FF2B5EF4-FFF2-40B4-BE49-F238E27FC236}">
                <a16:creationId xmlns:a16="http://schemas.microsoft.com/office/drawing/2014/main" id="{5795B603-8584-CEC9-3FFB-51A4939784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444"/>
          <a:stretch/>
        </p:blipFill>
        <p:spPr bwMode="auto">
          <a:xfrm>
            <a:off x="16322049" y="9057242"/>
            <a:ext cx="1663850" cy="22340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896DDA6-6D1C-F692-648C-7936D0FC66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444"/>
          <a:stretch/>
        </p:blipFill>
        <p:spPr bwMode="auto">
          <a:xfrm>
            <a:off x="18070626" y="9057242"/>
            <a:ext cx="1663850" cy="22340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18FD85E-ED40-7A6F-C91A-0C45265EF3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444"/>
          <a:stretch/>
        </p:blipFill>
        <p:spPr bwMode="auto">
          <a:xfrm>
            <a:off x="19789223" y="9057242"/>
            <a:ext cx="1663850" cy="22340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oil Sampling Hand Auger Samplier - Soil Samplier, Test Machine |  Made-in-China.com">
            <a:extLst>
              <a:ext uri="{FF2B5EF4-FFF2-40B4-BE49-F238E27FC236}">
                <a16:creationId xmlns:a16="http://schemas.microsoft.com/office/drawing/2014/main" id="{720CD8B5-AE5B-BD4D-19D2-712E41287D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4746" y="9651266"/>
            <a:ext cx="3143359" cy="31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09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1000"/>
                                        <p:tgtEl>
                                          <p:spTgt spid="14"/>
                                        </p:tgtEl>
                                      </p:cBhvr>
                                    </p:animEffect>
                                  </p:childTnLst>
                                </p:cTn>
                              </p:par>
                            </p:childTnLst>
                          </p:cTn>
                        </p:par>
                        <p:par>
                          <p:cTn id="20" fill="hold">
                            <p:stCondLst>
                              <p:cond delay="7000"/>
                            </p:stCondLst>
                            <p:childTnLst>
                              <p:par>
                                <p:cTn id="21" presetID="22" presetClass="entr" presetSubtype="1" fill="hold" grpId="0"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3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childTnLst>
                          </p:cTn>
                        </p:par>
                        <p:par>
                          <p:cTn id="51" fill="hold">
                            <p:stCondLst>
                              <p:cond delay="4500"/>
                            </p:stCondLst>
                            <p:childTnLst>
                              <p:par>
                                <p:cTn id="52" presetID="10" presetClass="entr" presetSubtype="0"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fade">
                                      <p:cBhvr>
                                        <p:cTn id="54" dur="300"/>
                                        <p:tgtEl>
                                          <p:spTgt spid="1028"/>
                                        </p:tgtEl>
                                      </p:cBhvr>
                                    </p:animEffect>
                                  </p:childTnLst>
                                </p:cTn>
                              </p:par>
                            </p:childTnLst>
                          </p:cTn>
                        </p:par>
                        <p:par>
                          <p:cTn id="55" fill="hold">
                            <p:stCondLst>
                              <p:cond delay="4800"/>
                            </p:stCondLst>
                            <p:childTnLst>
                              <p:par>
                                <p:cTn id="56" presetID="10" presetClass="entr" presetSubtype="0" fill="hold" nodeType="after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fade">
                                      <p:cBhvr>
                                        <p:cTn id="58" dur="300"/>
                                        <p:tgtEl>
                                          <p:spTgt spid="1030"/>
                                        </p:tgtEl>
                                      </p:cBhvr>
                                    </p:animEffect>
                                  </p:childTnLst>
                                </p:cTn>
                              </p:par>
                            </p:childTnLst>
                          </p:cTn>
                        </p:par>
                        <p:par>
                          <p:cTn id="59" fill="hold">
                            <p:stCondLst>
                              <p:cond delay="5100"/>
                            </p:stCondLst>
                            <p:childTnLst>
                              <p:par>
                                <p:cTn id="60" presetID="10" presetClass="entr" presetSubtype="0" fill="hold" nodeType="afterEffect">
                                  <p:stCondLst>
                                    <p:cond delay="0"/>
                                  </p:stCondLst>
                                  <p:childTnLst>
                                    <p:set>
                                      <p:cBhvr>
                                        <p:cTn id="61" dur="1" fill="hold">
                                          <p:stCondLst>
                                            <p:cond delay="0"/>
                                          </p:stCondLst>
                                        </p:cTn>
                                        <p:tgtEl>
                                          <p:spTgt spid="1032"/>
                                        </p:tgtEl>
                                        <p:attrNameLst>
                                          <p:attrName>style.visibility</p:attrName>
                                        </p:attrNameLst>
                                      </p:cBhvr>
                                      <p:to>
                                        <p:strVal val="visible"/>
                                      </p:to>
                                    </p:set>
                                    <p:animEffect transition="in" filter="fade">
                                      <p:cBhvr>
                                        <p:cTn id="62" dur="3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2" grpId="0"/>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B07C-448A-5C25-6B87-16582A89A1F8}"/>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07F8B1D4-9B7B-D6D7-3DC4-AB8CA2865062}"/>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A208AC39-1659-0F8D-C32D-5C12B065B940}"/>
              </a:ext>
            </a:extLst>
          </p:cNvPr>
          <p:cNvSpPr/>
          <p:nvPr/>
        </p:nvSpPr>
        <p:spPr>
          <a:xfrm>
            <a:off x="599597" y="597991"/>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820B5740-7089-DA76-E4CD-785A83A6840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39DB95F-3611-56DD-E0FE-2B644997401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FF11883E-7F8F-1C89-A9CD-9D820591F89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6D714EC9-5D8B-E4CE-3AB1-92AF997DE997}"/>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553EE0EA-E1FC-D225-5245-C912C6559110}"/>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797343F2-50F9-B40E-CEA3-DAA22786F7D6}"/>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41446A82-9724-83AC-CAA2-6EA9B0625D27}"/>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40F8277F-FCF8-ADA1-C991-D51859045ADB}"/>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pic>
        <p:nvPicPr>
          <p:cNvPr id="8" name="Picture 7" descr="A logo with text and a tree&#10;&#10;AI-generated content may be incorrect.">
            <a:extLst>
              <a:ext uri="{FF2B5EF4-FFF2-40B4-BE49-F238E27FC236}">
                <a16:creationId xmlns:a16="http://schemas.microsoft.com/office/drawing/2014/main" id="{D3743D2A-2EE4-6F22-75DD-2037E80BE70B}"/>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0E4C69BD-090E-5761-CB80-168CF94A104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cxnSp>
        <p:nvCxnSpPr>
          <p:cNvPr id="14" name="Straight Connector 13">
            <a:extLst>
              <a:ext uri="{FF2B5EF4-FFF2-40B4-BE49-F238E27FC236}">
                <a16:creationId xmlns:a16="http://schemas.microsoft.com/office/drawing/2014/main" id="{C0A07049-47B6-785D-52E9-2D5EC4B37F1F}"/>
              </a:ext>
            </a:extLst>
          </p:cNvPr>
          <p:cNvCxnSpPr>
            <a:cxnSpLocks/>
          </p:cNvCxnSpPr>
          <p:nvPr/>
        </p:nvCxnSpPr>
        <p:spPr>
          <a:xfrm>
            <a:off x="4581197" y="1238108"/>
            <a:ext cx="0" cy="268153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97E53CBD-971D-E754-54D1-7A0F27FE67BC}"/>
              </a:ext>
            </a:extLst>
          </p:cNvPr>
          <p:cNvSpPr txBox="1"/>
          <p:nvPr/>
        </p:nvSpPr>
        <p:spPr>
          <a:xfrm>
            <a:off x="25009148" y="3628491"/>
            <a:ext cx="11273285"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700"/>
              </a:lnSpc>
              <a:spcBef>
                <a:spcPts val="0"/>
              </a:spcBef>
              <a:buFont typeface="Arial" panose="020B0604020202020204" pitchFamily="34" charset="0"/>
              <a:buChar char="•"/>
            </a:pPr>
            <a:r>
              <a:rPr lang="en-US" sz="2000">
                <a:solidFill>
                  <a:schemeClr val="bg1"/>
                </a:solidFill>
              </a:rPr>
              <a:t>Plants should be supported by stakes to prevent breakages and to promote verticality,</a:t>
            </a:r>
          </a:p>
          <a:p>
            <a:pPr marL="342900" indent="-342900">
              <a:lnSpc>
                <a:spcPts val="2700"/>
              </a:lnSpc>
              <a:spcBef>
                <a:spcPts val="0"/>
              </a:spcBef>
              <a:buFont typeface="Arial" panose="020B0604020202020204" pitchFamily="34" charset="0"/>
              <a:buChar char="•"/>
            </a:pPr>
            <a:r>
              <a:rPr lang="en-US" sz="2000">
                <a:solidFill>
                  <a:schemeClr val="bg1"/>
                </a:solidFill>
              </a:rPr>
              <a:t>Using bamboo sticks of 2.5 cm diameter is a very good practice,</a:t>
            </a:r>
          </a:p>
          <a:p>
            <a:pPr marL="342900" indent="-342900">
              <a:lnSpc>
                <a:spcPts val="2700"/>
              </a:lnSpc>
              <a:spcBef>
                <a:spcPts val="0"/>
              </a:spcBef>
              <a:buFont typeface="Arial" panose="020B0604020202020204" pitchFamily="34" charset="0"/>
              <a:buChar char="•"/>
            </a:pPr>
            <a:r>
              <a:rPr lang="en-US" sz="2000">
                <a:solidFill>
                  <a:schemeClr val="bg1"/>
                </a:solidFill>
              </a:rPr>
              <a:t>Use elastic tape to tie the growing shoot on stake, to maintain vertical growth, repeat ties as growth continues,</a:t>
            </a:r>
          </a:p>
          <a:p>
            <a:pPr marL="342900" indent="-342900">
              <a:lnSpc>
                <a:spcPts val="2700"/>
              </a:lnSpc>
              <a:spcBef>
                <a:spcPts val="0"/>
              </a:spcBef>
              <a:buFont typeface="Arial" panose="020B0604020202020204" pitchFamily="34" charset="0"/>
              <a:buChar char="•"/>
            </a:pPr>
            <a:r>
              <a:rPr lang="en-US" sz="2000">
                <a:solidFill>
                  <a:schemeClr val="bg1"/>
                </a:solidFill>
              </a:rPr>
              <a:t>Remove shoots that are coming out of the rootstock to conserve tree resources to the vertical growth,</a:t>
            </a:r>
          </a:p>
          <a:p>
            <a:pPr marL="342900" indent="-342900">
              <a:lnSpc>
                <a:spcPts val="2700"/>
              </a:lnSpc>
              <a:spcBef>
                <a:spcPts val="0"/>
              </a:spcBef>
              <a:buFont typeface="Arial" panose="020B0604020202020204" pitchFamily="34" charset="0"/>
              <a:buChar char="•"/>
            </a:pPr>
            <a:r>
              <a:rPr lang="en-US" sz="2000">
                <a:solidFill>
                  <a:schemeClr val="bg1"/>
                </a:solidFill>
              </a:rPr>
              <a:t>In hot climates, painting young tree bark in white protects it from sunburn,</a:t>
            </a:r>
          </a:p>
          <a:p>
            <a:pPr marL="342900" indent="-342900">
              <a:lnSpc>
                <a:spcPts val="2700"/>
              </a:lnSpc>
              <a:spcBef>
                <a:spcPts val="0"/>
              </a:spcBef>
              <a:buFont typeface="Arial" panose="020B0604020202020204" pitchFamily="34" charset="0"/>
              <a:buChar char="•"/>
            </a:pPr>
            <a:r>
              <a:rPr lang="en-US" sz="2000">
                <a:solidFill>
                  <a:schemeClr val="bg1"/>
                </a:solidFill>
              </a:rPr>
              <a:t>Eliminate competition with weeds around the root zone</a:t>
            </a:r>
          </a:p>
        </p:txBody>
      </p:sp>
      <p:sp>
        <p:nvSpPr>
          <p:cNvPr id="3" name="TextBox 2">
            <a:extLst>
              <a:ext uri="{FF2B5EF4-FFF2-40B4-BE49-F238E27FC236}">
                <a16:creationId xmlns:a16="http://schemas.microsoft.com/office/drawing/2014/main" id="{47D7C61B-87E4-8899-0AA4-1F875BD2E2A6}"/>
              </a:ext>
            </a:extLst>
          </p:cNvPr>
          <p:cNvSpPr txBox="1"/>
          <p:nvPr/>
        </p:nvSpPr>
        <p:spPr>
          <a:xfrm>
            <a:off x="946345" y="1968302"/>
            <a:ext cx="3419695" cy="872034"/>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6000"/>
              </a:lnSpc>
              <a:spcBef>
                <a:spcPts val="0"/>
              </a:spcBef>
              <a:buNone/>
            </a:pPr>
            <a:r>
              <a:rPr lang="en-US" sz="6000" b="1">
                <a:solidFill>
                  <a:schemeClr val="bg1"/>
                </a:solidFill>
                <a:latin typeface="Avenir Next Demi Bold" panose="020B0503020202020204" pitchFamily="34" charset="0"/>
              </a:rPr>
              <a:t>Weed</a:t>
            </a:r>
            <a:endParaRPr lang="en-US" sz="100" b="1">
              <a:solidFill>
                <a:schemeClr val="bg1"/>
              </a:solidFill>
              <a:latin typeface="Avenir Next Demi Bold" panose="020B0503020202020204" pitchFamily="34" charset="0"/>
            </a:endParaRPr>
          </a:p>
        </p:txBody>
      </p:sp>
      <p:pic>
        <p:nvPicPr>
          <p:cNvPr id="1026" name="Picture 2" descr="A newly planted almond orchard off County Road 98 near Woodland. Planting almond trees requires being careful about not only water but spacing as well. - Deo Ferrer — Daily Democrat file photograph&#10;&#10;">
            <a:extLst>
              <a:ext uri="{FF2B5EF4-FFF2-40B4-BE49-F238E27FC236}">
                <a16:creationId xmlns:a16="http://schemas.microsoft.com/office/drawing/2014/main" id="{E34D2B0C-33FE-236B-940B-476A79B4B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382" y="5858486"/>
            <a:ext cx="8164427" cy="5432778"/>
          </a:xfrm>
          <a:prstGeom prst="rect">
            <a:avLst/>
          </a:prstGeom>
          <a:noFill/>
          <a:ln>
            <a:solidFill>
              <a:schemeClr val="bg1"/>
            </a:solidFill>
          </a:ln>
          <a:effectLst>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CAA993-B04B-89CF-5E5E-147B3110F4F0}"/>
              </a:ext>
            </a:extLst>
          </p:cNvPr>
          <p:cNvSpPr txBox="1"/>
          <p:nvPr/>
        </p:nvSpPr>
        <p:spPr>
          <a:xfrm>
            <a:off x="25641557" y="11222946"/>
            <a:ext cx="8164427" cy="448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2700"/>
              </a:lnSpc>
              <a:spcBef>
                <a:spcPts val="0"/>
              </a:spcBef>
            </a:pPr>
            <a:r>
              <a:rPr lang="en-US" sz="1600">
                <a:solidFill>
                  <a:schemeClr val="bg1"/>
                </a:solidFill>
                <a:latin typeface="Avenir Next Medium" panose="020B0503020202020204" pitchFamily="34" charset="0"/>
              </a:rPr>
              <a:t>Tree protectors provide protection against, animals, sunburn and herbicide damage</a:t>
            </a:r>
          </a:p>
        </p:txBody>
      </p:sp>
      <p:sp>
        <p:nvSpPr>
          <p:cNvPr id="4" name="TextBox 3">
            <a:extLst>
              <a:ext uri="{FF2B5EF4-FFF2-40B4-BE49-F238E27FC236}">
                <a16:creationId xmlns:a16="http://schemas.microsoft.com/office/drawing/2014/main" id="{EDB155E1-276F-024C-DCD3-FBD99A20C808}"/>
              </a:ext>
            </a:extLst>
          </p:cNvPr>
          <p:cNvSpPr txBox="1"/>
          <p:nvPr/>
        </p:nvSpPr>
        <p:spPr>
          <a:xfrm>
            <a:off x="4863032" y="1177131"/>
            <a:ext cx="8745792" cy="2975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nSpc>
                <a:spcPts val="2800"/>
              </a:lnSpc>
              <a:spcBef>
                <a:spcPts val="0"/>
              </a:spcBef>
              <a:buFont typeface="Arial" panose="020B0604020202020204" pitchFamily="34" charset="0"/>
              <a:buChar char="•"/>
            </a:pPr>
            <a:r>
              <a:rPr lang="pt-PT" sz="2000">
                <a:solidFill>
                  <a:schemeClr val="bg1"/>
                </a:solidFill>
                <a:latin typeface="Avenir Next" panose="020B0503020202020204" pitchFamily="34" charset="0"/>
              </a:rPr>
              <a:t>Competition between weeds and your plants should be avoided using effective but most nature friendly methods,</a:t>
            </a:r>
          </a:p>
          <a:p>
            <a:pPr marL="342900" indent="-342900">
              <a:lnSpc>
                <a:spcPts val="2800"/>
              </a:lnSpc>
              <a:spcBef>
                <a:spcPts val="0"/>
              </a:spcBef>
              <a:buFont typeface="Arial" panose="020B0604020202020204" pitchFamily="34" charset="0"/>
              <a:buChar char="•"/>
            </a:pPr>
            <a:r>
              <a:rPr lang="pt-PT" sz="2000">
                <a:solidFill>
                  <a:schemeClr val="bg1"/>
                </a:solidFill>
                <a:latin typeface="Avenir Next" panose="020B0503020202020204" pitchFamily="34" charset="0"/>
              </a:rPr>
              <a:t>An effective winter (pre-emerging) herbicide application can help you minimize your herbicide use during the season.</a:t>
            </a:r>
          </a:p>
          <a:p>
            <a:pPr marL="342900" indent="-342900">
              <a:lnSpc>
                <a:spcPts val="2800"/>
              </a:lnSpc>
              <a:spcBef>
                <a:spcPts val="0"/>
              </a:spcBef>
              <a:buFont typeface="Arial" panose="020B0604020202020204" pitchFamily="34" charset="0"/>
              <a:buChar char="•"/>
            </a:pPr>
            <a:r>
              <a:rPr lang="pt-PT" sz="2000">
                <a:solidFill>
                  <a:schemeClr val="bg1"/>
                </a:solidFill>
                <a:latin typeface="Avenir Next" panose="020B0503020202020204" pitchFamily="34" charset="0"/>
              </a:rPr>
              <a:t>Young plants are very sensitive to herbicide demage, especially systemic ones.</a:t>
            </a:r>
          </a:p>
          <a:p>
            <a:pPr marL="342900" indent="-342900">
              <a:lnSpc>
                <a:spcPts val="2800"/>
              </a:lnSpc>
              <a:spcBef>
                <a:spcPts val="0"/>
              </a:spcBef>
              <a:buFont typeface="Arial" panose="020B0604020202020204" pitchFamily="34" charset="0"/>
              <a:buChar char="•"/>
            </a:pPr>
            <a:r>
              <a:rPr lang="pt-PT" sz="2000">
                <a:solidFill>
                  <a:schemeClr val="bg1"/>
                </a:solidFill>
                <a:latin typeface="Avenir Next" panose="020B0503020202020204" pitchFamily="34" charset="0"/>
              </a:rPr>
              <a:t>Mulching, sheep grazing and cover crops are best methods in reducing herbicide use </a:t>
            </a:r>
            <a:endParaRPr lang="en-US" sz="2000">
              <a:solidFill>
                <a:schemeClr val="bg1"/>
              </a:solidFill>
              <a:latin typeface="Avenir Next" panose="020B0503020202020204" pitchFamily="34" charset="0"/>
            </a:endParaRPr>
          </a:p>
        </p:txBody>
      </p:sp>
      <p:sp>
        <p:nvSpPr>
          <p:cNvPr id="2" name="TextBox 1">
            <a:extLst>
              <a:ext uri="{FF2B5EF4-FFF2-40B4-BE49-F238E27FC236}">
                <a16:creationId xmlns:a16="http://schemas.microsoft.com/office/drawing/2014/main" id="{7D6D868A-4D13-2E4D-1E58-C324C1C1CC22}"/>
              </a:ext>
            </a:extLst>
          </p:cNvPr>
          <p:cNvSpPr txBox="1"/>
          <p:nvPr/>
        </p:nvSpPr>
        <p:spPr>
          <a:xfrm>
            <a:off x="1134468" y="2457968"/>
            <a:ext cx="3419695" cy="872034"/>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lnSpc>
                <a:spcPts val="6000"/>
              </a:lnSpc>
              <a:spcBef>
                <a:spcPts val="0"/>
              </a:spcBef>
              <a:buNone/>
            </a:pPr>
            <a:r>
              <a:rPr lang="en-US" b="1">
                <a:solidFill>
                  <a:schemeClr val="bg1"/>
                </a:solidFill>
                <a:latin typeface="Avenir Next Demi Bold" panose="020B0503020202020204" pitchFamily="34" charset="0"/>
              </a:rPr>
              <a:t>Management</a:t>
            </a:r>
            <a:endParaRPr lang="en-US" sz="100" b="1">
              <a:solidFill>
                <a:schemeClr val="bg1"/>
              </a:solidFill>
              <a:latin typeface="Avenir Next Demi Bold" panose="020B0503020202020204" pitchFamily="34" charset="0"/>
            </a:endParaRPr>
          </a:p>
        </p:txBody>
      </p:sp>
      <p:sp>
        <p:nvSpPr>
          <p:cNvPr id="1275" name="Rounded Rectangle 1274">
            <a:extLst>
              <a:ext uri="{FF2B5EF4-FFF2-40B4-BE49-F238E27FC236}">
                <a16:creationId xmlns:a16="http://schemas.microsoft.com/office/drawing/2014/main" id="{4F6765C2-6209-5B38-2A85-E53A7E461D1E}"/>
              </a:ext>
            </a:extLst>
          </p:cNvPr>
          <p:cNvSpPr/>
          <p:nvPr/>
        </p:nvSpPr>
        <p:spPr>
          <a:xfrm>
            <a:off x="14735048" y="4007302"/>
            <a:ext cx="5870723" cy="6127259"/>
          </a:xfrm>
          <a:prstGeom prst="roundRect">
            <a:avLst>
              <a:gd name="adj" fmla="val 1989"/>
            </a:avLst>
          </a:prstGeom>
          <a:solidFill>
            <a:schemeClr val="accent1">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1278" name="Picture 1277" descr="A tree with leaves and roots&#10;&#10;AI-generated content may be incorrect.">
            <a:extLst>
              <a:ext uri="{FF2B5EF4-FFF2-40B4-BE49-F238E27FC236}">
                <a16:creationId xmlns:a16="http://schemas.microsoft.com/office/drawing/2014/main" id="{AC977355-1499-FAD0-4F69-494974DAC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3900" y="4009663"/>
            <a:ext cx="5774272" cy="6643643"/>
          </a:xfrm>
          <a:prstGeom prst="rect">
            <a:avLst/>
          </a:prstGeom>
        </p:spPr>
      </p:pic>
      <p:sp>
        <p:nvSpPr>
          <p:cNvPr id="1284" name="Oval 1283">
            <a:extLst>
              <a:ext uri="{FF2B5EF4-FFF2-40B4-BE49-F238E27FC236}">
                <a16:creationId xmlns:a16="http://schemas.microsoft.com/office/drawing/2014/main" id="{FFBC3894-82F0-2A1B-E8C8-C483B00E49FA}"/>
              </a:ext>
            </a:extLst>
          </p:cNvPr>
          <p:cNvSpPr/>
          <p:nvPr/>
        </p:nvSpPr>
        <p:spPr>
          <a:xfrm>
            <a:off x="14681469" y="9089750"/>
            <a:ext cx="5874803" cy="955827"/>
          </a:xfrm>
          <a:prstGeom prst="ellipse">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285" name="Rounded Rectangle 1284">
            <a:extLst>
              <a:ext uri="{FF2B5EF4-FFF2-40B4-BE49-F238E27FC236}">
                <a16:creationId xmlns:a16="http://schemas.microsoft.com/office/drawing/2014/main" id="{5984B28D-4E23-007B-47B5-349B24E94696}"/>
              </a:ext>
            </a:extLst>
          </p:cNvPr>
          <p:cNvSpPr/>
          <p:nvPr/>
        </p:nvSpPr>
        <p:spPr>
          <a:xfrm>
            <a:off x="14727650" y="9339702"/>
            <a:ext cx="5882964" cy="794859"/>
          </a:xfrm>
          <a:prstGeom prst="roundRect">
            <a:avLst>
              <a:gd name="adj" fmla="val 1989"/>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282" name="Rectangle 1281">
            <a:extLst>
              <a:ext uri="{FF2B5EF4-FFF2-40B4-BE49-F238E27FC236}">
                <a16:creationId xmlns:a16="http://schemas.microsoft.com/office/drawing/2014/main" id="{61526C2C-9643-9B1E-1667-BAD43651CDB4}"/>
              </a:ext>
            </a:extLst>
          </p:cNvPr>
          <p:cNvSpPr/>
          <p:nvPr/>
        </p:nvSpPr>
        <p:spPr>
          <a:xfrm>
            <a:off x="17266243" y="7948727"/>
            <a:ext cx="629587" cy="1618937"/>
          </a:xfrm>
          <a:prstGeom prst="rect">
            <a:avLst/>
          </a:prstGeom>
          <a:pattFill prst="smGrid">
            <a:fgClr>
              <a:schemeClr val="bg2"/>
            </a:fgClr>
            <a:bgClr>
              <a:schemeClr val="bg1"/>
            </a:bgClr>
          </a:patt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281" name="Oval 1280">
            <a:extLst>
              <a:ext uri="{FF2B5EF4-FFF2-40B4-BE49-F238E27FC236}">
                <a16:creationId xmlns:a16="http://schemas.microsoft.com/office/drawing/2014/main" id="{EE17ACFC-CBD6-1E72-1769-1F382CD863D6}"/>
              </a:ext>
            </a:extLst>
          </p:cNvPr>
          <p:cNvSpPr/>
          <p:nvPr/>
        </p:nvSpPr>
        <p:spPr>
          <a:xfrm flipV="1">
            <a:off x="17266243" y="7881379"/>
            <a:ext cx="629587" cy="88111"/>
          </a:xfrm>
          <a:prstGeom prst="ellipse">
            <a:avLst/>
          </a:prstGeom>
          <a:solidFill>
            <a:schemeClr val="bg1">
              <a:lumMod val="6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 name="TextBox 4">
            <a:extLst>
              <a:ext uri="{FF2B5EF4-FFF2-40B4-BE49-F238E27FC236}">
                <a16:creationId xmlns:a16="http://schemas.microsoft.com/office/drawing/2014/main" id="{711FC76D-8B31-5E20-44E5-F8543F751A9B}"/>
              </a:ext>
            </a:extLst>
          </p:cNvPr>
          <p:cNvSpPr txBox="1"/>
          <p:nvPr/>
        </p:nvSpPr>
        <p:spPr>
          <a:xfrm>
            <a:off x="14727650" y="10197417"/>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Plant protector</a:t>
            </a:r>
          </a:p>
        </p:txBody>
      </p:sp>
    </p:spTree>
    <p:extLst>
      <p:ext uri="{BB962C8B-B14F-4D97-AF65-F5344CB8AC3E}">
        <p14:creationId xmlns:p14="http://schemas.microsoft.com/office/powerpoint/2010/main" val="3784217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000"/>
                                        <p:tgtEl>
                                          <p:spTgt spid="14"/>
                                        </p:tgtEl>
                                      </p:cBhvr>
                                    </p:animEffect>
                                  </p:childTnLst>
                                </p:cTn>
                              </p:par>
                            </p:childTnLst>
                          </p:cTn>
                        </p:par>
                        <p:par>
                          <p:cTn id="16" fill="hold">
                            <p:stCondLst>
                              <p:cond delay="3500"/>
                            </p:stCondLst>
                            <p:childTnLst>
                              <p:par>
                                <p:cTn id="17" presetID="22" presetClass="entr" presetSubtype="1" fill="hold" grpId="0"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3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75"/>
                                        </p:tgtEl>
                                        <p:attrNameLst>
                                          <p:attrName>style.visibility</p:attrName>
                                        </p:attrNameLst>
                                      </p:cBhvr>
                                      <p:to>
                                        <p:strVal val="visible"/>
                                      </p:to>
                                    </p:set>
                                    <p:animEffect transition="in" filter="fade">
                                      <p:cBhvr>
                                        <p:cTn id="22" dur="500"/>
                                        <p:tgtEl>
                                          <p:spTgt spid="127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85"/>
                                        </p:tgtEl>
                                        <p:attrNameLst>
                                          <p:attrName>style.visibility</p:attrName>
                                        </p:attrNameLst>
                                      </p:cBhvr>
                                      <p:to>
                                        <p:strVal val="visible"/>
                                      </p:to>
                                    </p:set>
                                    <p:animEffect transition="in" filter="fade">
                                      <p:cBhvr>
                                        <p:cTn id="25" dur="500"/>
                                        <p:tgtEl>
                                          <p:spTgt spid="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1275" grpId="0" animBg="1"/>
      <p:bldP spid="128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2C22-E2AE-5136-1E87-52946C0AB26F}"/>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D61CCE44-2FD4-AAD4-F936-F506028188AD}"/>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38EB1D9-6E4C-297F-D79C-735520220A8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3" name="If orchard is set up well it will eliminate many later problems">
            <a:extLst>
              <a:ext uri="{FF2B5EF4-FFF2-40B4-BE49-F238E27FC236}">
                <a16:creationId xmlns:a16="http://schemas.microsoft.com/office/drawing/2014/main" id="{D49A9CDA-204B-5433-8CCC-1D3F6D29118E}"/>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sp>
        <p:nvSpPr>
          <p:cNvPr id="2" name="TextBox 1">
            <a:extLst>
              <a:ext uri="{FF2B5EF4-FFF2-40B4-BE49-F238E27FC236}">
                <a16:creationId xmlns:a16="http://schemas.microsoft.com/office/drawing/2014/main" id="{3A408A9E-940A-508F-DACE-68A714E18332}"/>
              </a:ext>
            </a:extLst>
          </p:cNvPr>
          <p:cNvSpPr txBox="1"/>
          <p:nvPr/>
        </p:nvSpPr>
        <p:spPr>
          <a:xfrm>
            <a:off x="5326198" y="3170731"/>
            <a:ext cx="13731604" cy="7104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2000" b="1" i="0" u="none" strike="noStrike">
                <a:solidFill>
                  <a:schemeClr val="bg1"/>
                </a:solidFill>
                <a:effectLst/>
              </a:rPr>
              <a:t>Copyright Statement</a:t>
            </a:r>
            <a:endParaRPr lang="en-US" sz="2000" b="0" i="0" u="none" strike="noStrike">
              <a:solidFill>
                <a:schemeClr val="bg1"/>
              </a:solidFill>
              <a:effectLst/>
            </a:endParaRPr>
          </a:p>
          <a:p>
            <a:pPr algn="just"/>
            <a:r>
              <a:rPr lang="en-US" sz="2000" b="0" i="0" u="none" strike="noStrike">
                <a:solidFill>
                  <a:schemeClr val="bg1"/>
                </a:solidFill>
                <a:effectLst/>
              </a:rPr>
              <a:t>© 2025 Nisão, Lda. All rights reserved.</a:t>
            </a:r>
          </a:p>
          <a:p>
            <a:pPr algn="just"/>
            <a:r>
              <a:rPr lang="en-US" sz="2000" b="0" i="0" u="none" strike="noStrike">
                <a:solidFill>
                  <a:schemeClr val="bg1"/>
                </a:solidFill>
                <a:effectLst/>
              </a:rPr>
              <a:t>This presentation has been prepared by </a:t>
            </a:r>
            <a:r>
              <a:rPr lang="en-US" sz="2000" b="1" i="0" u="none" strike="noStrike">
                <a:solidFill>
                  <a:schemeClr val="bg1"/>
                </a:solidFill>
                <a:effectLst/>
              </a:rPr>
              <a:t>Nisão, Lda</a:t>
            </a:r>
            <a:r>
              <a:rPr lang="en-US" sz="2000" b="0" i="0" u="none" strike="noStrike">
                <a:solidFill>
                  <a:schemeClr val="bg1"/>
                </a:solidFill>
                <a:effectLst/>
              </a:rPr>
              <a:t> to provide guidance on </a:t>
            </a:r>
            <a:r>
              <a:rPr lang="en-US" sz="2000" b="1" i="0" u="none" strike="noStrike">
                <a:solidFill>
                  <a:schemeClr val="bg1"/>
                </a:solidFill>
                <a:effectLst/>
              </a:rPr>
              <a:t>Walnut Production</a:t>
            </a:r>
            <a:r>
              <a:rPr lang="en-US" sz="2000" b="0" i="0" u="none" strike="noStrike">
                <a:solidFill>
                  <a:schemeClr val="bg1"/>
                </a:solidFill>
                <a:effectLst/>
              </a:rPr>
              <a:t> and insights into the </a:t>
            </a:r>
            <a:r>
              <a:rPr lang="en-US" sz="2000" b="1" i="0" u="none" strike="noStrike">
                <a:solidFill>
                  <a:schemeClr val="bg1"/>
                </a:solidFill>
                <a:effectLst/>
              </a:rPr>
              <a:t>state of Global Walnut Markets</a:t>
            </a:r>
            <a:r>
              <a:rPr lang="en-US" sz="2000" b="0" i="0" u="none" strike="noStrike">
                <a:solidFill>
                  <a:schemeClr val="bg1"/>
                </a:solidFill>
                <a:effectLst/>
              </a:rPr>
              <a:t>. Information sources for the data provided have been included in relevant sections. While every effort has been made to ensure the accuracy of the information presented, </a:t>
            </a:r>
            <a:r>
              <a:rPr lang="en-US" sz="2000" b="1" i="0" u="none" strike="noStrike">
                <a:solidFill>
                  <a:schemeClr val="bg1"/>
                </a:solidFill>
                <a:effectLst/>
              </a:rPr>
              <a:t>Nisão, Lda does not accept any responsibility for the accuracy or currency of the data provided</a:t>
            </a:r>
            <a:r>
              <a:rPr lang="en-US" sz="2000" b="0" i="0" u="none" strike="noStrike">
                <a:solidFill>
                  <a:schemeClr val="bg1"/>
                </a:solidFill>
                <a:effectLst/>
              </a:rPr>
              <a:t>.</a:t>
            </a:r>
          </a:p>
          <a:p>
            <a:pPr algn="just"/>
            <a:r>
              <a:rPr lang="en-US" sz="2000" b="0" i="0" u="none" strike="noStrike">
                <a:solidFill>
                  <a:schemeClr val="bg1"/>
                </a:solidFill>
                <a:effectLst/>
              </a:rPr>
              <a:t>This document is protected by copyright and </a:t>
            </a:r>
            <a:r>
              <a:rPr lang="en-US" sz="2000" b="1" i="0" u="none" strike="noStrike">
                <a:solidFill>
                  <a:schemeClr val="bg1"/>
                </a:solidFill>
                <a:effectLst/>
              </a:rPr>
              <a:t>may not be reproduced, distributed, or shared in any form, including electronic or printed formats, without the prior written consent of Nisão, Lda</a:t>
            </a:r>
            <a:r>
              <a:rPr lang="en-US" sz="2000" b="0" i="0" u="none" strike="noStrike">
                <a:solidFill>
                  <a:schemeClr val="bg1"/>
                </a:solidFill>
                <a:effectLst/>
              </a:rPr>
              <a:t>. Unauthorized use, duplication, or modification of this content is strictly prohibited.</a:t>
            </a:r>
          </a:p>
          <a:p>
            <a:pPr algn="just"/>
            <a:r>
              <a:rPr lang="en-US" sz="2000" b="0" i="0" u="none" strike="noStrike">
                <a:solidFill>
                  <a:schemeClr val="bg1"/>
                </a:solidFill>
                <a:effectLst/>
              </a:rPr>
              <a:t>For permissions or inquiries regarding the use of this material, please contact </a:t>
            </a:r>
            <a:r>
              <a:rPr lang="en-US" sz="2000" b="1" i="0" u="none" strike="noStrike">
                <a:solidFill>
                  <a:schemeClr val="bg1"/>
                </a:solidFill>
                <a:effectLst/>
              </a:rPr>
              <a:t>Nisão, Lda</a:t>
            </a:r>
            <a:r>
              <a:rPr lang="en-US" sz="2000" b="0" i="0" u="none" strike="noStrike">
                <a:solidFill>
                  <a:schemeClr val="bg1"/>
                </a:solidFill>
                <a:effectLst/>
              </a:rPr>
              <a:t> at </a:t>
            </a:r>
            <a:r>
              <a:rPr lang="en-US" sz="2000" b="0" i="0" u="none" strike="noStrike">
                <a:solidFill>
                  <a:schemeClr val="bg1"/>
                </a:solidFill>
                <a:effectLst/>
                <a:hlinkClick r:id="rId4">
                  <a:extLst>
                    <a:ext uri="{A12FA001-AC4F-418D-AE19-62706E023703}">
                      <ahyp:hlinkClr xmlns:ahyp="http://schemas.microsoft.com/office/drawing/2018/hyperlinkcolor" val="tx"/>
                    </a:ext>
                  </a:extLst>
                </a:hlinkClick>
              </a:rPr>
              <a:t>nutvision@nisao.pt</a:t>
            </a:r>
            <a:endParaRPr lang="en-US" sz="2000" b="0" i="0" u="none" strike="noStrike">
              <a:solidFill>
                <a:schemeClr val="bg1"/>
              </a:solidFill>
              <a:effectLst/>
            </a:endParaRPr>
          </a:p>
          <a:p>
            <a:pPr algn="just"/>
            <a:r>
              <a:rPr lang="en-US" sz="2000" b="0" i="0" u="none" strike="noStrike">
                <a:solidFill>
                  <a:schemeClr val="bg1"/>
                </a:solidFill>
                <a:effectLst/>
              </a:rPr>
              <a:t>Published on </a:t>
            </a:r>
            <a:r>
              <a:rPr lang="en-US" sz="2000" b="1">
                <a:solidFill>
                  <a:schemeClr val="bg1"/>
                </a:solidFill>
              </a:rPr>
              <a:t>March 2025</a:t>
            </a:r>
            <a:r>
              <a:rPr lang="en-US" sz="2000" b="0" i="0" u="none" strike="noStrike">
                <a:solidFill>
                  <a:schemeClr val="bg1"/>
                </a:solidFill>
                <a:effectLst/>
              </a:rPr>
              <a:t> on </a:t>
            </a:r>
            <a:r>
              <a:rPr lang="en-US" sz="2000" b="1" i="0" u="none" strike="noStrike">
                <a:solidFill>
                  <a:schemeClr val="bg1"/>
                </a:solidFill>
                <a:effectLst/>
              </a:rPr>
              <a:t>[website URL: </a:t>
            </a:r>
            <a:r>
              <a:rPr lang="en-US" sz="2000" b="1" i="0" u="none" strike="noStrike">
                <a:solidFill>
                  <a:schemeClr val="bg1"/>
                </a:solidFill>
                <a:effectLst/>
                <a:hlinkClick r:id="rId5">
                  <a:extLst>
                    <a:ext uri="{A12FA001-AC4F-418D-AE19-62706E023703}">
                      <ahyp:hlinkClr xmlns:ahyp="http://schemas.microsoft.com/office/drawing/2018/hyperlinkcolor" val="tx"/>
                    </a:ext>
                  </a:extLst>
                </a:hlinkClick>
              </a:rPr>
              <a:t>https://nisao.pt</a:t>
            </a:r>
            <a:r>
              <a:rPr lang="en-US" sz="2000" b="1" i="0" u="none" strike="noStrike">
                <a:solidFill>
                  <a:schemeClr val="bg1"/>
                </a:solidFill>
                <a:effectLst/>
              </a:rPr>
              <a:t>]</a:t>
            </a: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152163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FAB8-46A7-5CA6-F3D1-B7D2F2706021}"/>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012A4AF-9DA2-250E-6A0F-630CA70F112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C7049D6-BF3B-EA1D-17D5-A1E021E6547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8" name="If orchard is set up well it will eliminate many later problems">
            <a:extLst>
              <a:ext uri="{FF2B5EF4-FFF2-40B4-BE49-F238E27FC236}">
                <a16:creationId xmlns:a16="http://schemas.microsoft.com/office/drawing/2014/main" id="{C9D97100-8A94-4541-96E8-434F50FDF0A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21" name="If orchard is set up well it will eliminate many later problems">
            <a:extLst>
              <a:ext uri="{FF2B5EF4-FFF2-40B4-BE49-F238E27FC236}">
                <a16:creationId xmlns:a16="http://schemas.microsoft.com/office/drawing/2014/main" id="{0D99FD17-7335-85FD-4A38-44677529E193}"/>
              </a:ext>
            </a:extLst>
          </p:cNvPr>
          <p:cNvSpPr txBox="1">
            <a:spLocks/>
          </p:cNvSpPr>
          <p:nvPr/>
        </p:nvSpPr>
        <p:spPr>
          <a:xfrm>
            <a:off x="3952358" y="5251647"/>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sz="2800">
                <a:solidFill>
                  <a:srgbClr val="FFC002"/>
                </a:solidFill>
                <a:latin typeface="Avenir Next Medium" panose="020B0503020202020204" pitchFamily="34" charset="0"/>
              </a:rPr>
              <a:t>DISCLAIMER</a:t>
            </a:r>
            <a:r>
              <a:rPr lang="en-US" i="1">
                <a:solidFill>
                  <a:srgbClr val="FFC002"/>
                </a:solidFill>
                <a:latin typeface="Avenir Next Medium" panose="020B0503020202020204" pitchFamily="34" charset="0"/>
              </a:rPr>
              <a:t>:</a:t>
            </a:r>
          </a:p>
        </p:txBody>
      </p:sp>
      <p:sp>
        <p:nvSpPr>
          <p:cNvPr id="4" name="TextBox 3">
            <a:extLst>
              <a:ext uri="{FF2B5EF4-FFF2-40B4-BE49-F238E27FC236}">
                <a16:creationId xmlns:a16="http://schemas.microsoft.com/office/drawing/2014/main" id="{44586874-FC2F-3A03-D603-3C29CFBCD2F9}"/>
              </a:ext>
            </a:extLst>
          </p:cNvPr>
          <p:cNvSpPr txBox="1"/>
          <p:nvPr/>
        </p:nvSpPr>
        <p:spPr>
          <a:xfrm>
            <a:off x="4413096" y="6059342"/>
            <a:ext cx="1575600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400" u="none" strike="noStrike">
                <a:solidFill>
                  <a:schemeClr val="bg1"/>
                </a:solidFill>
                <a:effectLst/>
                <a:latin typeface="Avenir Next Medium" panose="020B0503020202020204" pitchFamily="34" charset="0"/>
              </a:rPr>
              <a:t>The project „Promoting Green Deal Readiness in the Eastern Partnership Countries” (PROGRESS) is funded by the International Climate Initiative (IKI) of the German Federal Government and is implemented by the Deutsche Gesellschaft für Internationale Zusammenarbeit (GIZ) GmbH, as the lead agency, in partnership with the Organisation for Economic Co-operation and Development (OECD), the Regional Environmental Centre for the Caucasus (RECC), the European Business Association (EBA) Moldova and the Institute for Economics and Forecasting of the National Academy of Sciences of Ukraine (IEF).</a:t>
            </a:r>
            <a:endParaRPr lang="en-US" sz="24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93681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C60E-23F2-36F7-C234-8B387920C1EA}"/>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B6DFCBDA-62F4-7446-931B-A1A165789BD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BA2477B-7B31-F3BC-E8CE-36C16E2C4569}"/>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25FD2E0D-2DC9-A041-CC03-C77B22167CE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8969EA58-C2D1-49E3-32CB-71D2C63DC86A}"/>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70818228-BFBD-7536-BDBC-FFF9C51E489D}"/>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38D17600-3BD0-BEBF-2791-BB6B89C3E5A5}"/>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12E18AE7-3751-C017-0B1B-7B41314362A4}"/>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5" name="Presenter Title">
            <a:extLst>
              <a:ext uri="{FF2B5EF4-FFF2-40B4-BE49-F238E27FC236}">
                <a16:creationId xmlns:a16="http://schemas.microsoft.com/office/drawing/2014/main" id="{2F35C650-1047-9467-BA92-A7838F9A9245}"/>
              </a:ext>
            </a:extLst>
          </p:cNvPr>
          <p:cNvSpPr txBox="1"/>
          <p:nvPr/>
        </p:nvSpPr>
        <p:spPr>
          <a:xfrm>
            <a:off x="17457191" y="860478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Director, Technical</a:t>
            </a:r>
            <a:endParaRPr lang="en-US" sz="1800" i="1" dirty="0">
              <a:solidFill>
                <a:schemeClr val="bg1"/>
              </a:solidFill>
              <a:latin typeface="Avenir Next" panose="020B0503020202020204" pitchFamily="34" charset="0"/>
            </a:endParaRPr>
          </a:p>
        </p:txBody>
      </p:sp>
      <p:sp>
        <p:nvSpPr>
          <p:cNvPr id="4" name="Presenter">
            <a:extLst>
              <a:ext uri="{FF2B5EF4-FFF2-40B4-BE49-F238E27FC236}">
                <a16:creationId xmlns:a16="http://schemas.microsoft.com/office/drawing/2014/main" id="{CEBC921A-8640-46E0-ACD6-BA1E779451AB}"/>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27" name="Presenter Title">
            <a:extLst>
              <a:ext uri="{FF2B5EF4-FFF2-40B4-BE49-F238E27FC236}">
                <a16:creationId xmlns:a16="http://schemas.microsoft.com/office/drawing/2014/main" id="{D576F226-4564-0E7D-F6B8-93FF9E0BB7E8}"/>
              </a:ext>
            </a:extLst>
          </p:cNvPr>
          <p:cNvSpPr txBox="1"/>
          <p:nvPr/>
        </p:nvSpPr>
        <p:spPr>
          <a:xfrm>
            <a:off x="17449221" y="8934320"/>
            <a:ext cx="4058040"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Advisory Services</a:t>
            </a:r>
            <a:endParaRPr lang="en-US" sz="1800" i="1" dirty="0">
              <a:solidFill>
                <a:schemeClr val="bg1"/>
              </a:solidFill>
              <a:latin typeface="Avenir Next" panose="020B0503020202020204" pitchFamily="34" charset="0"/>
            </a:endParaRPr>
          </a:p>
        </p:txBody>
      </p:sp>
      <p:pic>
        <p:nvPicPr>
          <p:cNvPr id="40" name="Graphic 39">
            <a:extLst>
              <a:ext uri="{FF2B5EF4-FFF2-40B4-BE49-F238E27FC236}">
                <a16:creationId xmlns:a16="http://schemas.microsoft.com/office/drawing/2014/main" id="{422599C5-7184-F167-FBBB-4FAE03632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5C8BB047-E6DA-7890-4A81-9B4E24049C63}"/>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37AB2D58-EABB-D7D2-37B1-0187745116EA}"/>
              </a:ext>
            </a:extLst>
          </p:cNvPr>
          <p:cNvSpPr txBox="1"/>
          <p:nvPr/>
        </p:nvSpPr>
        <p:spPr>
          <a:xfrm>
            <a:off x="11653237" y="9271784"/>
            <a:ext cx="4289484" cy="584775"/>
          </a:xfrm>
          <a:prstGeom prst="rect">
            <a:avLst/>
          </a:prstGeom>
          <a:noFill/>
          <a:effectLst>
            <a:softEdge rad="65707"/>
          </a:effectLst>
        </p:spPr>
        <p:txBody>
          <a:bodyPr wrap="square" rtlCol="0">
            <a:spAutoFit/>
          </a:bodyPr>
          <a:lstStyle/>
          <a:p>
            <a:pPr algn="ctr"/>
            <a:r>
              <a:rPr lang="en-US" sz="3200" dirty="0">
                <a:solidFill>
                  <a:schemeClr val="bg1"/>
                </a:solidFill>
                <a:latin typeface="Avenir Next Medium" panose="020B0503020202020204" pitchFamily="34" charset="0"/>
              </a:rPr>
              <a:t>Thank you</a:t>
            </a:r>
            <a:endParaRPr lang="en-US" sz="24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4238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2634-5634-B38B-AE4B-66B7ED18795E}"/>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52EC8B8-0F9E-26B0-83B3-C807C5E8512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A20287E-5D85-6AFF-233D-B857F552FD0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820BF16-EE4B-A788-5114-28B577E5AEE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EC80387-020A-5200-7AEB-322E0F9DC2E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3F744FF7-0CF0-1CA8-067D-F42326897FF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565DCD6-3073-33EB-E2ED-934AE904858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48A1F22B-F910-8984-0719-03833862AB10}"/>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FEDD7DBB-BBB0-7EEE-0E7E-332EB40FC5E6}"/>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BFE2B482-A36F-BFC1-53CC-CE6E0B70F60D}"/>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63EA3CD7-28BB-F5AE-11BC-E5157F472D77}"/>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7E76110B-D6A8-AC59-0399-81F460A99170}"/>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3" name="If orchard is set up well it will eliminate many later problems">
            <a:extLst>
              <a:ext uri="{FF2B5EF4-FFF2-40B4-BE49-F238E27FC236}">
                <a16:creationId xmlns:a16="http://schemas.microsoft.com/office/drawing/2014/main" id="{F3D6ABEA-E81E-01D2-8F33-722D3A59AF60}"/>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EF0BFF71-CCAA-AF35-9D63-885188035363}"/>
              </a:ext>
            </a:extLst>
          </p:cNvPr>
          <p:cNvCxnSpPr>
            <a:cxnSpLocks/>
          </p:cNvCxnSpPr>
          <p:nvPr/>
        </p:nvCxnSpPr>
        <p:spPr>
          <a:xfrm flipH="1">
            <a:off x="5796485" y="3769492"/>
            <a:ext cx="2184" cy="274947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3D8C7D8F-D0EC-B343-AF7F-3C042B8ACB2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21B12A90-4EB6-BB57-610C-D340A35C839C}"/>
              </a:ext>
            </a:extLst>
          </p:cNvPr>
          <p:cNvSpPr txBox="1"/>
          <p:nvPr/>
        </p:nvSpPr>
        <p:spPr>
          <a:xfrm>
            <a:off x="1845652" y="4397482"/>
            <a:ext cx="3810566" cy="584775"/>
          </a:xfrm>
          <a:prstGeom prst="rect">
            <a:avLst/>
          </a:prstGeom>
          <a:noFill/>
          <a:effectLst>
            <a:softEdge rad="65707"/>
          </a:effectLst>
        </p:spPr>
        <p:txBody>
          <a:bodyPr wrap="square" rtlCol="0">
            <a:spAutoFit/>
          </a:bodyPr>
          <a:lstStyle/>
          <a:p>
            <a:r>
              <a:rPr lang="en-US" sz="3200" dirty="0">
                <a:solidFill>
                  <a:schemeClr val="bg1"/>
                </a:solidFill>
                <a:latin typeface="Avenir Next Medium" panose="020B0503020202020204" pitchFamily="34" charset="0"/>
              </a:rPr>
              <a:t>JAMES D. OLSON</a:t>
            </a:r>
            <a:endParaRPr lang="en-US" sz="2400" dirty="0">
              <a:solidFill>
                <a:schemeClr val="bg1"/>
              </a:solidFill>
              <a:latin typeface="Avenir Next Medium" panose="020B0503020202020204" pitchFamily="34" charset="0"/>
            </a:endParaRPr>
          </a:p>
        </p:txBody>
      </p:sp>
      <p:sp>
        <p:nvSpPr>
          <p:cNvPr id="5" name="Presenter">
            <a:extLst>
              <a:ext uri="{FF2B5EF4-FFF2-40B4-BE49-F238E27FC236}">
                <a16:creationId xmlns:a16="http://schemas.microsoft.com/office/drawing/2014/main" id="{07DD7636-D2F9-C33D-7FB1-0EEA866FA40D}"/>
              </a:ext>
            </a:extLst>
          </p:cNvPr>
          <p:cNvSpPr txBox="1"/>
          <p:nvPr/>
        </p:nvSpPr>
        <p:spPr>
          <a:xfrm>
            <a:off x="1925342" y="4873176"/>
            <a:ext cx="3171316" cy="640560"/>
          </a:xfrm>
          <a:prstGeom prst="rect">
            <a:avLst/>
          </a:prstGeom>
          <a:noFill/>
          <a:effectLst>
            <a:softEdge rad="65707"/>
          </a:effectLst>
        </p:spPr>
        <p:txBody>
          <a:bodyPr wrap="square" rtlCol="0">
            <a:spAutoFit/>
          </a:bodyPr>
          <a:lstStyle/>
          <a:p>
            <a:pPr>
              <a:lnSpc>
                <a:spcPts val="2080"/>
              </a:lnSpc>
              <a:spcBef>
                <a:spcPts val="0"/>
              </a:spcBef>
            </a:pPr>
            <a:r>
              <a:rPr lang="en-US" sz="2000" i="1" dirty="0">
                <a:solidFill>
                  <a:schemeClr val="bg1">
                    <a:lumMod val="95000"/>
                  </a:schemeClr>
                </a:solidFill>
                <a:latin typeface="Avenir Next" panose="020B0503020202020204" pitchFamily="34" charset="0"/>
              </a:rPr>
              <a:t>Director, Technical </a:t>
            </a:r>
            <a:r>
              <a:rPr lang="en-US" sz="2000" i="1" spc="120" dirty="0">
                <a:solidFill>
                  <a:schemeClr val="bg1">
                    <a:lumMod val="95000"/>
                  </a:schemeClr>
                </a:solidFill>
                <a:latin typeface="Avenir Next" panose="020B0503020202020204" pitchFamily="34" charset="0"/>
              </a:rPr>
              <a:t>Advisory Services</a:t>
            </a:r>
          </a:p>
        </p:txBody>
      </p:sp>
      <p:sp>
        <p:nvSpPr>
          <p:cNvPr id="6" name="Presenter">
            <a:extLst>
              <a:ext uri="{FF2B5EF4-FFF2-40B4-BE49-F238E27FC236}">
                <a16:creationId xmlns:a16="http://schemas.microsoft.com/office/drawing/2014/main" id="{5906C124-B901-2AF6-BC5E-E1FC30B0DC6A}"/>
              </a:ext>
            </a:extLst>
          </p:cNvPr>
          <p:cNvSpPr txBox="1"/>
          <p:nvPr/>
        </p:nvSpPr>
        <p:spPr>
          <a:xfrm>
            <a:off x="1926499" y="5452569"/>
            <a:ext cx="3551149" cy="400110"/>
          </a:xfrm>
          <a:prstGeom prst="rect">
            <a:avLst/>
          </a:prstGeom>
          <a:noFill/>
          <a:effectLst>
            <a:softEdge rad="65707"/>
          </a:effectLst>
        </p:spPr>
        <p:txBody>
          <a:bodyPr wrap="square" rtlCol="0">
            <a:spAutoFit/>
          </a:bodyPr>
          <a:lstStyle/>
          <a:p>
            <a:r>
              <a:rPr lang="en-US" sz="2000" dirty="0">
                <a:solidFill>
                  <a:schemeClr val="bg1"/>
                </a:solidFill>
                <a:latin typeface="Avenir Next Medium" panose="020B0503020202020204" pitchFamily="34" charset="0"/>
              </a:rPr>
              <a:t>Nisão</a:t>
            </a:r>
            <a:endParaRPr lang="en-US" sz="2000" spc="120" dirty="0">
              <a:solidFill>
                <a:schemeClr val="bg1"/>
              </a:solidFill>
              <a:latin typeface="Avenir Next Medium" panose="020B0503020202020204" pitchFamily="34" charset="0"/>
            </a:endParaRPr>
          </a:p>
        </p:txBody>
      </p:sp>
      <p:sp>
        <p:nvSpPr>
          <p:cNvPr id="8" name="TextBox 7">
            <a:extLst>
              <a:ext uri="{FF2B5EF4-FFF2-40B4-BE49-F238E27FC236}">
                <a16:creationId xmlns:a16="http://schemas.microsoft.com/office/drawing/2014/main" id="{84C366CD-466C-CB92-D2E5-0C66DE3E6F7A}"/>
              </a:ext>
            </a:extLst>
          </p:cNvPr>
          <p:cNvSpPr txBox="1"/>
          <p:nvPr/>
        </p:nvSpPr>
        <p:spPr>
          <a:xfrm>
            <a:off x="6303918" y="3659404"/>
            <a:ext cx="6165640"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a:solidFill>
                  <a:schemeClr val="bg1"/>
                </a:solidFill>
                <a:effectLst/>
                <a:latin typeface="Avenir Next" panose="020B0503020202020204" pitchFamily="34" charset="0"/>
              </a:rPr>
              <a:t>Born in 1984,  CA, USA</a:t>
            </a:r>
          </a:p>
          <a:p>
            <a:pPr>
              <a:spcBef>
                <a:spcPts val="0"/>
              </a:spcBef>
            </a:pPr>
            <a:r>
              <a:rPr lang="en-US" sz="1800">
                <a:solidFill>
                  <a:schemeClr val="bg1"/>
                </a:solidFill>
                <a:effectLst/>
                <a:latin typeface="Avenir Next" panose="020B0503020202020204" pitchFamily="34" charset="0"/>
              </a:rPr>
              <a:t>Residence : Tulare, CA, USA</a:t>
            </a:r>
          </a:p>
          <a:p>
            <a:pPr>
              <a:spcBef>
                <a:spcPts val="0"/>
              </a:spcBef>
            </a:pPr>
            <a:endParaRPr lang="en-US" sz="1200">
              <a:solidFill>
                <a:schemeClr val="bg1"/>
              </a:solidFill>
              <a:effectLst/>
              <a:latin typeface="Avenir Next" panose="020B0503020202020204" pitchFamily="34" charset="0"/>
            </a:endParaRPr>
          </a:p>
          <a:p>
            <a:pPr>
              <a:spcBef>
                <a:spcPts val="0"/>
              </a:spcBef>
            </a:pPr>
            <a:r>
              <a:rPr lang="en-US" sz="1800">
                <a:solidFill>
                  <a:schemeClr val="bg1"/>
                </a:solidFill>
                <a:effectLst/>
                <a:latin typeface="Avenir Next" panose="020B0503020202020204" pitchFamily="34" charset="0"/>
              </a:rPr>
              <a:t>Bachelors of Science in Agricultural Business from California State University Fresno</a:t>
            </a:r>
          </a:p>
          <a:p>
            <a:pPr>
              <a:spcBef>
                <a:spcPts val="0"/>
              </a:spcBef>
            </a:pPr>
            <a:endParaRPr lang="en-US" sz="1600">
              <a:solidFill>
                <a:schemeClr val="bg1"/>
              </a:solidFill>
              <a:latin typeface="Avenir Next" panose="020B0503020202020204" pitchFamily="34" charset="0"/>
            </a:endParaRPr>
          </a:p>
          <a:p>
            <a:pPr>
              <a:lnSpc>
                <a:spcPts val="2460"/>
              </a:lnSpc>
              <a:spcBef>
                <a:spcPts val="0"/>
              </a:spcBef>
            </a:pPr>
            <a:r>
              <a:rPr lang="en-US" sz="1800">
                <a:solidFill>
                  <a:schemeClr val="bg1"/>
                </a:solidFill>
                <a:effectLst/>
                <a:latin typeface="Avenir Next" panose="020B0503020202020204" pitchFamily="34" charset="0"/>
              </a:rPr>
              <a:t>30 years experience in the walnut industry, since age 9 </a:t>
            </a:r>
          </a:p>
          <a:p>
            <a:pPr>
              <a:lnSpc>
                <a:spcPts val="2460"/>
              </a:lnSpc>
              <a:spcBef>
                <a:spcPts val="0"/>
              </a:spcBef>
            </a:pPr>
            <a:r>
              <a:rPr lang="en-US" sz="1800">
                <a:solidFill>
                  <a:schemeClr val="bg1"/>
                </a:solidFill>
                <a:effectLst/>
                <a:latin typeface="Avenir Next" panose="020B0503020202020204" pitchFamily="34" charset="0"/>
              </a:rPr>
              <a:t>12 years ownership of walnut nursery, </a:t>
            </a:r>
          </a:p>
          <a:p>
            <a:pPr>
              <a:lnSpc>
                <a:spcPts val="2460"/>
              </a:lnSpc>
              <a:spcBef>
                <a:spcPts val="0"/>
              </a:spcBef>
            </a:pPr>
            <a:r>
              <a:rPr lang="en-US" sz="1800">
                <a:solidFill>
                  <a:schemeClr val="bg1"/>
                </a:solidFill>
                <a:effectLst/>
                <a:latin typeface="Avenir Next" panose="020B0503020202020204" pitchFamily="34" charset="0"/>
              </a:rPr>
              <a:t>20 years experience developing, managing and providing consultancy services for orchards.</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19" name="Presenter">
            <a:extLst>
              <a:ext uri="{FF2B5EF4-FFF2-40B4-BE49-F238E27FC236}">
                <a16:creationId xmlns:a16="http://schemas.microsoft.com/office/drawing/2014/main" id="{97A48A1A-C6C7-4DBC-40D1-2FAA0C443CBF}"/>
              </a:ext>
            </a:extLst>
          </p:cNvPr>
          <p:cNvSpPr txBox="1"/>
          <p:nvPr/>
        </p:nvSpPr>
        <p:spPr>
          <a:xfrm>
            <a:off x="2609343" y="5452569"/>
            <a:ext cx="1963003" cy="400110"/>
          </a:xfrm>
          <a:prstGeom prst="rect">
            <a:avLst/>
          </a:prstGeom>
          <a:noFill/>
          <a:effectLst>
            <a:softEdge rad="65707"/>
          </a:effectLst>
        </p:spPr>
        <p:txBody>
          <a:bodyPr wrap="square" rtlCol="0">
            <a:spAutoFit/>
          </a:bodyPr>
          <a:lstStyle/>
          <a:p>
            <a:r>
              <a:rPr lang="en-US" sz="2000" dirty="0">
                <a:solidFill>
                  <a:srgbClr val="FFC002"/>
                </a:solidFill>
                <a:latin typeface="Avenir Next Medium" panose="020B0503020202020204" pitchFamily="34" charset="0"/>
              </a:rPr>
              <a:t> </a:t>
            </a:r>
            <a:r>
              <a:rPr lang="en-US" sz="2000" i="1" dirty="0">
                <a:solidFill>
                  <a:srgbClr val="FFC002"/>
                </a:solidFill>
                <a:latin typeface="Avenir Next Medium" panose="020B0503020202020204" pitchFamily="34" charset="0"/>
              </a:rPr>
              <a:t>NutVision</a:t>
            </a:r>
            <a:endParaRPr lang="en-US" sz="2000" i="1" spc="120" dirty="0">
              <a:solidFill>
                <a:srgbClr val="FFC002"/>
              </a:solidFill>
              <a:latin typeface="Avenir Next Medium" panose="020B0503020202020204" pitchFamily="34" charset="0"/>
            </a:endParaRPr>
          </a:p>
        </p:txBody>
      </p:sp>
      <p:sp>
        <p:nvSpPr>
          <p:cNvPr id="4" name="If orchard is set up well it will eliminate many later problems">
            <a:extLst>
              <a:ext uri="{FF2B5EF4-FFF2-40B4-BE49-F238E27FC236}">
                <a16:creationId xmlns:a16="http://schemas.microsoft.com/office/drawing/2014/main" id="{BD864CA6-4922-F605-19A7-75424B9620CF}"/>
              </a:ext>
            </a:extLst>
          </p:cNvPr>
          <p:cNvSpPr txBox="1">
            <a:spLocks/>
          </p:cNvSpPr>
          <p:nvPr/>
        </p:nvSpPr>
        <p:spPr>
          <a:xfrm>
            <a:off x="-13902822" y="2207465"/>
            <a:ext cx="13212033"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Format:  </a:t>
            </a:r>
            <a:r>
              <a:rPr lang="en-US">
                <a:solidFill>
                  <a:schemeClr val="bg1"/>
                </a:solidFill>
                <a:latin typeface="Avenir Next" panose="020B0503020202020204" pitchFamily="34" charset="0"/>
              </a:rPr>
              <a:t>Focusing on common practices adapted by </a:t>
            </a:r>
            <a:r>
              <a:rPr lang="en-US" spc="450">
                <a:solidFill>
                  <a:srgbClr val="FFC002"/>
                </a:solidFill>
                <a:latin typeface="Avenir Next Medium" panose="020B0503020202020204" pitchFamily="34" charset="0"/>
              </a:rPr>
              <a:t>Commercial Walnut Orchards in California</a:t>
            </a:r>
          </a:p>
        </p:txBody>
      </p:sp>
    </p:spTree>
    <p:extLst>
      <p:ext uri="{BB962C8B-B14F-4D97-AF65-F5344CB8AC3E}">
        <p14:creationId xmlns:p14="http://schemas.microsoft.com/office/powerpoint/2010/main" val="50433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3000"/>
                            </p:stCondLst>
                            <p:childTnLst>
                              <p:par>
                                <p:cTn id="19" presetID="22" presetClass="entr" presetSubtype="1"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2000"/>
                                        <p:tgtEl>
                                          <p:spTgt spid="7"/>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5003-89B4-BBE8-351C-95DB3F4AFC0A}"/>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8EB8998C-08AD-381C-A341-A7F08E83AEE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4CA7E10-70F7-8A56-BF6B-EE474E495A1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5177B445-3C76-981D-C6C4-D6ED1210834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5BD5A83-BBDE-64F8-32BE-2A79AF69162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3ACF737-1D9B-C669-C88F-7D4EEAA89323}"/>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E590D1D0-D819-5625-D8E1-2645AADE4B91}"/>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9872FE1C-E73A-ECA1-752F-A487BB728C8D}"/>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C590BC47-F828-1919-28F5-3181F76CDC05}"/>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52D94474-7A1D-ECB1-4E3E-616041D27848}"/>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10956C0A-4434-C896-31A7-3A4CB9B4207F}"/>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59" name="If orchard is set up well it will eliminate many later problems">
            <a:extLst>
              <a:ext uri="{FF2B5EF4-FFF2-40B4-BE49-F238E27FC236}">
                <a16:creationId xmlns:a16="http://schemas.microsoft.com/office/drawing/2014/main" id="{A4DEEDF5-ADF1-4A50-04CE-A553DF2C8298}"/>
              </a:ext>
            </a:extLst>
          </p:cNvPr>
          <p:cNvSpPr txBox="1">
            <a:spLocks/>
          </p:cNvSpPr>
          <p:nvPr/>
        </p:nvSpPr>
        <p:spPr>
          <a:xfrm>
            <a:off x="1556253" y="2207465"/>
            <a:ext cx="13212033"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Format:  </a:t>
            </a:r>
            <a:r>
              <a:rPr lang="en-US">
                <a:solidFill>
                  <a:schemeClr val="bg1"/>
                </a:solidFill>
                <a:latin typeface="Avenir Next" panose="020B0503020202020204" pitchFamily="34" charset="0"/>
              </a:rPr>
              <a:t>Focusing on common practices adapted by </a:t>
            </a:r>
            <a:r>
              <a:rPr lang="en-US" spc="450">
                <a:solidFill>
                  <a:srgbClr val="FFC002"/>
                </a:solidFill>
                <a:latin typeface="Avenir Next Medium" panose="020B0503020202020204" pitchFamily="34" charset="0"/>
              </a:rPr>
              <a:t>Commercial Walnut Orchards in California</a:t>
            </a:r>
          </a:p>
        </p:txBody>
      </p:sp>
      <p:sp>
        <p:nvSpPr>
          <p:cNvPr id="3" name="If orchard is set up well it will eliminate many later problems">
            <a:extLst>
              <a:ext uri="{FF2B5EF4-FFF2-40B4-BE49-F238E27FC236}">
                <a16:creationId xmlns:a16="http://schemas.microsoft.com/office/drawing/2014/main" id="{64AEE8C2-5412-3001-DFBF-7ADD5EA40A28}"/>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sp>
        <p:nvSpPr>
          <p:cNvPr id="4" name="If orchard is set up well it will eliminate many later problems">
            <a:extLst>
              <a:ext uri="{FF2B5EF4-FFF2-40B4-BE49-F238E27FC236}">
                <a16:creationId xmlns:a16="http://schemas.microsoft.com/office/drawing/2014/main" id="{1E5AB2CD-A40D-E4E0-652E-833EABBE34EB}"/>
              </a:ext>
            </a:extLst>
          </p:cNvPr>
          <p:cNvSpPr txBox="1">
            <a:spLocks/>
          </p:cNvSpPr>
          <p:nvPr/>
        </p:nvSpPr>
        <p:spPr>
          <a:xfrm>
            <a:off x="5788366" y="5761915"/>
            <a:ext cx="3773919"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panose="020B0503020202020204" pitchFamily="34" charset="0"/>
              </a:rPr>
              <a:t>environmental</a:t>
            </a:r>
          </a:p>
        </p:txBody>
      </p:sp>
      <p:cxnSp>
        <p:nvCxnSpPr>
          <p:cNvPr id="7" name="Straight Connector 6">
            <a:extLst>
              <a:ext uri="{FF2B5EF4-FFF2-40B4-BE49-F238E27FC236}">
                <a16:creationId xmlns:a16="http://schemas.microsoft.com/office/drawing/2014/main" id="{55CBFB94-CE6A-8DDE-EC79-72F95128543B}"/>
              </a:ext>
            </a:extLst>
          </p:cNvPr>
          <p:cNvCxnSpPr>
            <a:cxnSpLocks/>
          </p:cNvCxnSpPr>
          <p:nvPr/>
        </p:nvCxnSpPr>
        <p:spPr>
          <a:xfrm>
            <a:off x="5517612" y="5874514"/>
            <a:ext cx="0" cy="1665024"/>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9895BF63-63E8-B46F-817B-458ABB073A5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8" name="TextBox 17">
            <a:extLst>
              <a:ext uri="{FF2B5EF4-FFF2-40B4-BE49-F238E27FC236}">
                <a16:creationId xmlns:a16="http://schemas.microsoft.com/office/drawing/2014/main" id="{D49A3BA8-45FC-3E28-C8FE-88D07ABA53C8}"/>
              </a:ext>
            </a:extLst>
          </p:cNvPr>
          <p:cNvSpPr txBox="1"/>
          <p:nvPr/>
        </p:nvSpPr>
        <p:spPr>
          <a:xfrm>
            <a:off x="5517612" y="8815723"/>
            <a:ext cx="277593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ctr" hangingPunct="1">
              <a:spcBef>
                <a:spcPts val="0"/>
              </a:spcBef>
              <a:buNone/>
            </a:pPr>
            <a:r>
              <a:rPr lang="en-US" sz="5400" b="1">
                <a:solidFill>
                  <a:srgbClr val="FFC002"/>
                </a:solidFill>
                <a:latin typeface="Avenir Next Demi Bold" panose="020B0503020202020204" pitchFamily="34" charset="0"/>
              </a:rPr>
              <a:t>Why ?</a:t>
            </a:r>
            <a:endParaRPr lang="en-US" sz="5400">
              <a:solidFill>
                <a:srgbClr val="FFC002"/>
              </a:solidFill>
              <a:latin typeface="Avenir Next Medium" panose="020B0503020202020204" pitchFamily="34" charset="0"/>
            </a:endParaRPr>
          </a:p>
        </p:txBody>
      </p:sp>
      <p:sp>
        <p:nvSpPr>
          <p:cNvPr id="22" name="If orchard is set up well it will eliminate many later problems">
            <a:extLst>
              <a:ext uri="{FF2B5EF4-FFF2-40B4-BE49-F238E27FC236}">
                <a16:creationId xmlns:a16="http://schemas.microsoft.com/office/drawing/2014/main" id="{4585EEDC-5476-7FEC-C0F0-39556B6C679A}"/>
              </a:ext>
            </a:extLst>
          </p:cNvPr>
          <p:cNvSpPr txBox="1">
            <a:spLocks/>
          </p:cNvSpPr>
          <p:nvPr/>
        </p:nvSpPr>
        <p:spPr>
          <a:xfrm>
            <a:off x="1908169" y="6074986"/>
            <a:ext cx="3467865"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spcBef>
                <a:spcPts val="0"/>
              </a:spcBef>
              <a:buNone/>
            </a:pPr>
            <a:r>
              <a:rPr lang="en-US">
                <a:solidFill>
                  <a:schemeClr val="bg1"/>
                </a:solidFill>
                <a:latin typeface="Avenir Next Medium" panose="020B0503020202020204" pitchFamily="34" charset="0"/>
              </a:rPr>
              <a:t>Differences </a:t>
            </a:r>
          </a:p>
          <a:p>
            <a:pPr marL="0" indent="0" algn="r" hangingPunct="1">
              <a:spcBef>
                <a:spcPts val="0"/>
              </a:spcBef>
              <a:buNone/>
            </a:pPr>
            <a:r>
              <a:rPr lang="en-US">
                <a:solidFill>
                  <a:schemeClr val="bg1"/>
                </a:solidFill>
                <a:latin typeface="Avenir Next Medium" panose="020B0503020202020204" pitchFamily="34" charset="0"/>
              </a:rPr>
              <a:t>in</a:t>
            </a:r>
          </a:p>
        </p:txBody>
      </p:sp>
      <p:sp>
        <p:nvSpPr>
          <p:cNvPr id="24" name="If orchard is set up well it will eliminate many later problems">
            <a:extLst>
              <a:ext uri="{FF2B5EF4-FFF2-40B4-BE49-F238E27FC236}">
                <a16:creationId xmlns:a16="http://schemas.microsoft.com/office/drawing/2014/main" id="{E7C2E7BB-43B3-1127-3890-D1675A60014C}"/>
              </a:ext>
            </a:extLst>
          </p:cNvPr>
          <p:cNvSpPr txBox="1">
            <a:spLocks/>
          </p:cNvSpPr>
          <p:nvPr/>
        </p:nvSpPr>
        <p:spPr>
          <a:xfrm>
            <a:off x="5788368" y="6359538"/>
            <a:ext cx="5514205"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panose="020B0503020202020204" pitchFamily="34" charset="0"/>
              </a:rPr>
              <a:t>industry structure</a:t>
            </a:r>
          </a:p>
        </p:txBody>
      </p:sp>
      <p:sp>
        <p:nvSpPr>
          <p:cNvPr id="25" name="If orchard is set up well it will eliminate many later problems">
            <a:extLst>
              <a:ext uri="{FF2B5EF4-FFF2-40B4-BE49-F238E27FC236}">
                <a16:creationId xmlns:a16="http://schemas.microsoft.com/office/drawing/2014/main" id="{29105EDD-B1F3-0D45-1BC7-D932177E0930}"/>
              </a:ext>
            </a:extLst>
          </p:cNvPr>
          <p:cNvSpPr txBox="1">
            <a:spLocks/>
          </p:cNvSpPr>
          <p:nvPr/>
        </p:nvSpPr>
        <p:spPr>
          <a:xfrm>
            <a:off x="5788365" y="6949607"/>
            <a:ext cx="3773919"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panose="020B0503020202020204" pitchFamily="34" charset="0"/>
              </a:rPr>
              <a:t>market realities</a:t>
            </a:r>
          </a:p>
        </p:txBody>
      </p:sp>
      <p:sp>
        <p:nvSpPr>
          <p:cNvPr id="27" name="Nisão-NutVision">
            <a:extLst>
              <a:ext uri="{FF2B5EF4-FFF2-40B4-BE49-F238E27FC236}">
                <a16:creationId xmlns:a16="http://schemas.microsoft.com/office/drawing/2014/main" id="{8EDE2F6B-0861-46C3-A424-27F88220F69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 name="TextBox 1">
            <a:extLst>
              <a:ext uri="{FF2B5EF4-FFF2-40B4-BE49-F238E27FC236}">
                <a16:creationId xmlns:a16="http://schemas.microsoft.com/office/drawing/2014/main" id="{74E51E74-2A6D-0C2B-BB78-DA5315B39D65}"/>
              </a:ext>
            </a:extLst>
          </p:cNvPr>
          <p:cNvSpPr txBox="1"/>
          <p:nvPr/>
        </p:nvSpPr>
        <p:spPr>
          <a:xfrm>
            <a:off x="2564143" y="3830042"/>
            <a:ext cx="1079239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2400" i="1">
                <a:solidFill>
                  <a:schemeClr val="bg1"/>
                </a:solidFill>
                <a:latin typeface="Avenir Next" panose="020B0503020202020204" pitchFamily="34" charset="0"/>
              </a:rPr>
              <a:t>These are the proven practices that have contributed to the success of CA Walnut Industry.  Yet, we also must also take into account certain factors, as drawing conclusions on the validity of all practices in CA may be misleading because of:</a:t>
            </a:r>
          </a:p>
        </p:txBody>
      </p:sp>
      <p:sp>
        <p:nvSpPr>
          <p:cNvPr id="6" name="TextBox 5">
            <a:extLst>
              <a:ext uri="{FF2B5EF4-FFF2-40B4-BE49-F238E27FC236}">
                <a16:creationId xmlns:a16="http://schemas.microsoft.com/office/drawing/2014/main" id="{A8C1D20D-4404-F07E-666A-4AA59E1FCAED}"/>
              </a:ext>
            </a:extLst>
          </p:cNvPr>
          <p:cNvSpPr txBox="1"/>
          <p:nvPr/>
        </p:nvSpPr>
        <p:spPr>
          <a:xfrm>
            <a:off x="2667751" y="9050884"/>
            <a:ext cx="34652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2400">
                <a:solidFill>
                  <a:schemeClr val="bg1"/>
                </a:solidFill>
                <a:latin typeface="Avenir Next" panose="020B0503020202020204" pitchFamily="34" charset="0"/>
              </a:rPr>
              <a:t>Raise the question:</a:t>
            </a:r>
          </a:p>
        </p:txBody>
      </p:sp>
      <p:sp>
        <p:nvSpPr>
          <p:cNvPr id="8" name="If orchard is set up well it will eliminate many later problems">
            <a:extLst>
              <a:ext uri="{FF2B5EF4-FFF2-40B4-BE49-F238E27FC236}">
                <a16:creationId xmlns:a16="http://schemas.microsoft.com/office/drawing/2014/main" id="{7DD08412-7752-72E3-70B5-8B3273357AA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Tree>
    <p:extLst>
      <p:ext uri="{BB962C8B-B14F-4D97-AF65-F5344CB8AC3E}">
        <p14:creationId xmlns:p14="http://schemas.microsoft.com/office/powerpoint/2010/main" val="296663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par>
                                <p:cTn id="13" presetID="22" presetClass="entr" presetSubtype="1"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3000"/>
                                        <p:tgtEl>
                                          <p:spTgt spid="7"/>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35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24" grpId="0"/>
      <p:bldP spid="25" grpId="0"/>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133AB-1101-B1E8-87C2-BBDA9FA5098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94B358A4-91D5-AED4-6667-36D47EE6BA3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3D75E34B-6387-03F3-35AC-A0D629B5F763}"/>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3558617F-FAB5-F261-400F-AD50EA09804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09A1C16D-1693-D967-4AEC-9078812B0EF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99ED57BF-469E-0947-728C-8B1006D3B265}"/>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86BD3D53-B373-2F80-5985-613CA4191B12}"/>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0C553128-E931-B4B4-1D8B-2C2DC6F3FE0A}"/>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EE973F98-C2EF-06C4-7733-F540F4B6F78A}"/>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6057F673-1B9B-A7BC-7AB9-6BDD38C4D846}"/>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3FC33795-B8FC-37F4-3315-CA0D9045A404}"/>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59" name="If orchard is set up well it will eliminate many later problems">
            <a:extLst>
              <a:ext uri="{FF2B5EF4-FFF2-40B4-BE49-F238E27FC236}">
                <a16:creationId xmlns:a16="http://schemas.microsoft.com/office/drawing/2014/main" id="{C7C3A1D3-3C19-F3BD-BC40-9FE456468132}"/>
              </a:ext>
            </a:extLst>
          </p:cNvPr>
          <p:cNvSpPr txBox="1">
            <a:spLocks/>
          </p:cNvSpPr>
          <p:nvPr/>
        </p:nvSpPr>
        <p:spPr>
          <a:xfrm>
            <a:off x="1556252"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62" name="TextBox 61">
            <a:extLst>
              <a:ext uri="{FF2B5EF4-FFF2-40B4-BE49-F238E27FC236}">
                <a16:creationId xmlns:a16="http://schemas.microsoft.com/office/drawing/2014/main" id="{93D8D03E-8DE9-99FA-AD92-8B61F603F617}"/>
              </a:ext>
            </a:extLst>
          </p:cNvPr>
          <p:cNvSpPr txBox="1"/>
          <p:nvPr/>
        </p:nvSpPr>
        <p:spPr>
          <a:xfrm>
            <a:off x="5229452" y="4542433"/>
            <a:ext cx="7933687"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nSpc>
                <a:spcPts val="2800"/>
              </a:lnSpc>
              <a:spcBef>
                <a:spcPts val="0"/>
              </a:spcBef>
              <a:buFont typeface="Arial" panose="020B0604020202020204" pitchFamily="34" charset="0"/>
              <a:buChar char="•"/>
            </a:pPr>
            <a:r>
              <a:rPr lang="en-US" sz="1800">
                <a:solidFill>
                  <a:schemeClr val="bg1"/>
                </a:solidFill>
                <a:effectLst/>
                <a:latin typeface="Avenir Next" panose="020B0503020202020204" pitchFamily="34" charset="0"/>
              </a:rPr>
              <a:t>Maximizing Yield and Quality,</a:t>
            </a:r>
          </a:p>
          <a:p>
            <a:pPr marL="285750" indent="-285750">
              <a:lnSpc>
                <a:spcPts val="2800"/>
              </a:lnSpc>
              <a:spcBef>
                <a:spcPts val="0"/>
              </a:spcBef>
              <a:buFont typeface="Arial" panose="020B0604020202020204" pitchFamily="34" charset="0"/>
              <a:buChar char="•"/>
            </a:pPr>
            <a:r>
              <a:rPr lang="en-US" sz="1800">
                <a:solidFill>
                  <a:schemeClr val="bg1"/>
                </a:solidFill>
                <a:effectLst/>
                <a:latin typeface="Avenir Next" panose="020B0503020202020204" pitchFamily="34" charset="0"/>
              </a:rPr>
              <a:t>Optimizing Cost Efficiency, </a:t>
            </a:r>
          </a:p>
          <a:p>
            <a:pPr marL="285750" indent="-285750">
              <a:lnSpc>
                <a:spcPts val="2800"/>
              </a:lnSpc>
              <a:spcBef>
                <a:spcPts val="0"/>
              </a:spcBef>
              <a:buFont typeface="Arial" panose="020B0604020202020204" pitchFamily="34" charset="0"/>
              <a:buChar char="•"/>
            </a:pPr>
            <a:r>
              <a:rPr lang="en-US" sz="1800">
                <a:solidFill>
                  <a:schemeClr val="bg1"/>
                </a:solidFill>
                <a:effectLst/>
                <a:latin typeface="Avenir Next" panose="020B0503020202020204" pitchFamily="34" charset="0"/>
              </a:rPr>
              <a:t>Enhancing Market Competitiveness,</a:t>
            </a:r>
          </a:p>
          <a:p>
            <a:pPr marL="285750" indent="-285750">
              <a:lnSpc>
                <a:spcPts val="2800"/>
              </a:lnSpc>
              <a:spcBef>
                <a:spcPts val="0"/>
              </a:spcBef>
              <a:buFont typeface="Arial" panose="020B0604020202020204" pitchFamily="34" charset="0"/>
              <a:buChar char="•"/>
            </a:pPr>
            <a:r>
              <a:rPr lang="en-US" sz="1800">
                <a:solidFill>
                  <a:schemeClr val="bg1"/>
                </a:solidFill>
                <a:effectLst/>
                <a:latin typeface="Avenir Next" panose="020B0503020202020204" pitchFamily="34" charset="0"/>
              </a:rPr>
              <a:t>Ensuring Long-Term Orchard Sustainability, </a:t>
            </a:r>
          </a:p>
          <a:p>
            <a:pPr marL="285750" indent="-285750">
              <a:lnSpc>
                <a:spcPts val="2800"/>
              </a:lnSpc>
              <a:spcBef>
                <a:spcPts val="0"/>
              </a:spcBef>
              <a:buFont typeface="Arial" panose="020B0604020202020204" pitchFamily="34" charset="0"/>
              <a:buChar char="•"/>
            </a:pPr>
            <a:r>
              <a:rPr lang="en-US" sz="1800">
                <a:solidFill>
                  <a:schemeClr val="bg1"/>
                </a:solidFill>
                <a:effectLst/>
                <a:latin typeface="Avenir Next" panose="020B0503020202020204" pitchFamily="34" charset="0"/>
              </a:rPr>
              <a:t>Reducing Risks &amp; Improving Resilience,</a:t>
            </a:r>
          </a:p>
          <a:p>
            <a:pPr marL="285750" indent="-285750">
              <a:lnSpc>
                <a:spcPts val="2800"/>
              </a:lnSpc>
              <a:spcBef>
                <a:spcPts val="0"/>
              </a:spcBef>
              <a:buFont typeface="Arial" panose="020B0604020202020204" pitchFamily="34" charset="0"/>
              <a:buChar char="•"/>
            </a:pPr>
            <a:r>
              <a:rPr lang="en-US" sz="1800">
                <a:solidFill>
                  <a:schemeClr val="bg1"/>
                </a:solidFill>
                <a:effectLst/>
                <a:latin typeface="Avenir Next" panose="020B0503020202020204" pitchFamily="34" charset="0"/>
              </a:rPr>
              <a:t>Maximizing Value Addition through product offerings.</a:t>
            </a:r>
            <a:endParaRPr kumimoji="0" lang="en-US" sz="5400" b="0" i="0" u="none" strike="noStrike" cap="none" spc="0" normalizeH="0" baseline="0">
              <a:ln>
                <a:noFill/>
              </a:ln>
              <a:solidFill>
                <a:schemeClr val="bg1"/>
              </a:solidFill>
              <a:effectLst/>
              <a:uFillTx/>
              <a:latin typeface="Graphik Light"/>
              <a:ea typeface="Graphik Light"/>
              <a:cs typeface="Graphik Light"/>
              <a:sym typeface="Graphik Light"/>
            </a:endParaRPr>
          </a:p>
        </p:txBody>
      </p:sp>
      <p:sp>
        <p:nvSpPr>
          <p:cNvPr id="3" name="If orchard is set up well it will eliminate many later problems">
            <a:extLst>
              <a:ext uri="{FF2B5EF4-FFF2-40B4-BE49-F238E27FC236}">
                <a16:creationId xmlns:a16="http://schemas.microsoft.com/office/drawing/2014/main" id="{E96CF415-26B1-12B4-383A-FD9E79A5956A}"/>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grpSp>
        <p:nvGrpSpPr>
          <p:cNvPr id="8" name="Group 7">
            <a:extLst>
              <a:ext uri="{FF2B5EF4-FFF2-40B4-BE49-F238E27FC236}">
                <a16:creationId xmlns:a16="http://schemas.microsoft.com/office/drawing/2014/main" id="{6EFEA2DB-BD15-0202-ABE2-4FC5127AE16E}"/>
              </a:ext>
            </a:extLst>
          </p:cNvPr>
          <p:cNvGrpSpPr/>
          <p:nvPr/>
        </p:nvGrpSpPr>
        <p:grpSpPr>
          <a:xfrm>
            <a:off x="2160049" y="4991412"/>
            <a:ext cx="2978635" cy="1529995"/>
            <a:chOff x="2160049" y="4991412"/>
            <a:chExt cx="2978635" cy="1529995"/>
          </a:xfrm>
          <a:effectLst>
            <a:outerShdw blurRad="50800" dist="38100" dir="2700000" algn="tl" rotWithShape="0">
              <a:prstClr val="black">
                <a:alpha val="40000"/>
              </a:prstClr>
            </a:outerShdw>
          </a:effectLst>
        </p:grpSpPr>
        <p:sp>
          <p:nvSpPr>
            <p:cNvPr id="4" name="If orchard is set up well it will eliminate many later problems">
              <a:extLst>
                <a:ext uri="{FF2B5EF4-FFF2-40B4-BE49-F238E27FC236}">
                  <a16:creationId xmlns:a16="http://schemas.microsoft.com/office/drawing/2014/main" id="{F8A318F4-7AAC-0F21-D66E-4F0048742B52}"/>
                </a:ext>
              </a:extLst>
            </p:cNvPr>
            <p:cNvSpPr txBox="1">
              <a:spLocks/>
            </p:cNvSpPr>
            <p:nvPr/>
          </p:nvSpPr>
          <p:spPr>
            <a:xfrm>
              <a:off x="2160049" y="5518107"/>
              <a:ext cx="2757135"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objectives</a:t>
              </a:r>
            </a:p>
          </p:txBody>
        </p:sp>
        <p:sp>
          <p:nvSpPr>
            <p:cNvPr id="6" name="If orchard is set up well it will eliminate many later problems">
              <a:extLst>
                <a:ext uri="{FF2B5EF4-FFF2-40B4-BE49-F238E27FC236}">
                  <a16:creationId xmlns:a16="http://schemas.microsoft.com/office/drawing/2014/main" id="{56B7BBD4-35A2-4A2E-5FBD-215A69397156}"/>
                </a:ext>
              </a:extLst>
            </p:cNvPr>
            <p:cNvSpPr txBox="1">
              <a:spLocks/>
            </p:cNvSpPr>
            <p:nvPr/>
          </p:nvSpPr>
          <p:spPr>
            <a:xfrm>
              <a:off x="2173292" y="4991412"/>
              <a:ext cx="2965392"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b="1" spc="500">
                  <a:solidFill>
                    <a:schemeClr val="bg1"/>
                  </a:solidFill>
                  <a:latin typeface="Avenir Next Demi Bold" panose="020B0503020202020204" pitchFamily="34" charset="0"/>
                </a:rPr>
                <a:t>common</a:t>
              </a:r>
            </a:p>
          </p:txBody>
        </p:sp>
      </p:grpSp>
      <p:cxnSp>
        <p:nvCxnSpPr>
          <p:cNvPr id="7" name="Straight Connector 6">
            <a:extLst>
              <a:ext uri="{FF2B5EF4-FFF2-40B4-BE49-F238E27FC236}">
                <a16:creationId xmlns:a16="http://schemas.microsoft.com/office/drawing/2014/main" id="{8E5246D8-3C8C-E9C1-00F3-632C236C7303}"/>
              </a:ext>
            </a:extLst>
          </p:cNvPr>
          <p:cNvCxnSpPr>
            <a:cxnSpLocks/>
          </p:cNvCxnSpPr>
          <p:nvPr/>
        </p:nvCxnSpPr>
        <p:spPr>
          <a:xfrm>
            <a:off x="4832422" y="4747886"/>
            <a:ext cx="0" cy="1831526"/>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7230EE49-5DB4-3327-B091-3168BA66AF42}"/>
              </a:ext>
            </a:extLst>
          </p:cNvPr>
          <p:cNvSpPr txBox="1"/>
          <p:nvPr/>
        </p:nvSpPr>
        <p:spPr>
          <a:xfrm>
            <a:off x="2187580" y="7970808"/>
            <a:ext cx="11216577" cy="1087477"/>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3200" b="1">
                <a:solidFill>
                  <a:schemeClr val="bg1"/>
                </a:solidFill>
                <a:latin typeface="Avenir Next Demi Bold" panose="020B0503020202020204" pitchFamily="34" charset="0"/>
              </a:rPr>
              <a:t>A commercial orchard is established and managed to ensure an acceptable minimum level of these results</a:t>
            </a:r>
            <a:r>
              <a:rPr lang="en-US" sz="2800" b="1">
                <a:solidFill>
                  <a:schemeClr val="bg1"/>
                </a:solidFill>
                <a:latin typeface="Avenir Next Demi Bold" panose="020B0503020202020204" pitchFamily="34" charset="0"/>
              </a:rPr>
              <a:t>. </a:t>
            </a:r>
          </a:p>
        </p:txBody>
      </p:sp>
      <p:pic>
        <p:nvPicPr>
          <p:cNvPr id="10" name="Picture 9" descr="A logo with text and a tree&#10;&#10;AI-generated content may be incorrect.">
            <a:extLst>
              <a:ext uri="{FF2B5EF4-FFF2-40B4-BE49-F238E27FC236}">
                <a16:creationId xmlns:a16="http://schemas.microsoft.com/office/drawing/2014/main" id="{370865D0-BBF2-C571-1EB5-C0DB13579469}"/>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 name="TextBox 1">
            <a:extLst>
              <a:ext uri="{FF2B5EF4-FFF2-40B4-BE49-F238E27FC236}">
                <a16:creationId xmlns:a16="http://schemas.microsoft.com/office/drawing/2014/main" id="{2A7DA14D-E06E-8563-27C4-2B5E209EDC0F}"/>
              </a:ext>
            </a:extLst>
          </p:cNvPr>
          <p:cNvSpPr txBox="1"/>
          <p:nvPr/>
        </p:nvSpPr>
        <p:spPr>
          <a:xfrm>
            <a:off x="2075287" y="2993141"/>
            <a:ext cx="116332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i="1">
                <a:solidFill>
                  <a:schemeClr val="bg1"/>
                </a:solidFill>
                <a:latin typeface="Avenir Next" panose="020B0503020202020204" pitchFamily="34" charset="0"/>
              </a:rPr>
              <a:t>“Commercial Orchard" is not a strict technical term but rather a discipline in walnut cultivation focused on: maximizing efficiency, yield, and profitability through strategic planning, specialized techniques, and sustainable management practices.</a:t>
            </a:r>
          </a:p>
        </p:txBody>
      </p:sp>
      <p:sp>
        <p:nvSpPr>
          <p:cNvPr id="18" name="TextBox 17">
            <a:extLst>
              <a:ext uri="{FF2B5EF4-FFF2-40B4-BE49-F238E27FC236}">
                <a16:creationId xmlns:a16="http://schemas.microsoft.com/office/drawing/2014/main" id="{B9EB7AB2-5AA6-19FA-A19B-AA2835D8908E}"/>
              </a:ext>
            </a:extLst>
          </p:cNvPr>
          <p:cNvSpPr txBox="1"/>
          <p:nvPr/>
        </p:nvSpPr>
        <p:spPr>
          <a:xfrm>
            <a:off x="14074014" y="4487788"/>
            <a:ext cx="16947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800" b="1">
                <a:solidFill>
                  <a:srgbClr val="FFC002"/>
                </a:solidFill>
                <a:latin typeface="Avenir Next Demi Bold" panose="020B0503020202020204" pitchFamily="34" charset="0"/>
              </a:rPr>
              <a:t>Why ?</a:t>
            </a:r>
            <a:endParaRPr lang="en-US" sz="2800">
              <a:solidFill>
                <a:srgbClr val="FFC002"/>
              </a:solidFill>
              <a:latin typeface="Avenir Next Medium" panose="020B0503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6CC1730B-FF46-5E32-F27E-880B03F88B89}"/>
                  </a:ext>
                </a:extLst>
              </p14:cNvPr>
              <p14:cNvContentPartPr/>
              <p14:nvPr/>
            </p14:nvContentPartPr>
            <p14:xfrm rot="21295445" flipH="1">
              <a:off x="11876451" y="4018655"/>
              <a:ext cx="2038185" cy="823362"/>
            </p14:xfrm>
          </p:contentPart>
        </mc:Choice>
        <mc:Fallback xmlns="">
          <p:pic>
            <p:nvPicPr>
              <p:cNvPr id="19" name="Ink 18">
                <a:extLst>
                  <a:ext uri="{FF2B5EF4-FFF2-40B4-BE49-F238E27FC236}">
                    <a16:creationId xmlns:a16="http://schemas.microsoft.com/office/drawing/2014/main" id="{6CC1730B-FF46-5E32-F27E-880B03F88B89}"/>
                  </a:ext>
                </a:extLst>
              </p:cNvPr>
              <p:cNvPicPr/>
              <p:nvPr/>
            </p:nvPicPr>
            <p:blipFill>
              <a:blip r:embed="rId11"/>
              <a:stretch>
                <a:fillRect/>
              </a:stretch>
            </p:blipFill>
            <p:spPr>
              <a:xfrm rot="21295445" flipH="1">
                <a:off x="11858449" y="4001014"/>
                <a:ext cx="2073829" cy="859004"/>
              </a:xfrm>
              <a:prstGeom prst="rect">
                <a:avLst/>
              </a:prstGeom>
            </p:spPr>
          </p:pic>
        </mc:Fallback>
      </mc:AlternateContent>
      <p:sp>
        <p:nvSpPr>
          <p:cNvPr id="5" name="Nisão-NutVision">
            <a:extLst>
              <a:ext uri="{FF2B5EF4-FFF2-40B4-BE49-F238E27FC236}">
                <a16:creationId xmlns:a16="http://schemas.microsoft.com/office/drawing/2014/main" id="{F8A0315D-E60F-9139-2AF8-79AC07F96688}"/>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12" name="If orchard is set up well it will eliminate many later problems">
            <a:extLst>
              <a:ext uri="{FF2B5EF4-FFF2-40B4-BE49-F238E27FC236}">
                <a16:creationId xmlns:a16="http://schemas.microsoft.com/office/drawing/2014/main" id="{A3B34FD7-4F66-8E35-2153-3D7427D79C91}"/>
              </a:ext>
            </a:extLst>
          </p:cNvPr>
          <p:cNvSpPr txBox="1">
            <a:spLocks/>
          </p:cNvSpPr>
          <p:nvPr/>
        </p:nvSpPr>
        <p:spPr>
          <a:xfrm>
            <a:off x="19066564" y="6777226"/>
            <a:ext cx="2965392"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ctr" hangingPunct="1">
              <a:buNone/>
            </a:pPr>
            <a:r>
              <a:rPr lang="en-US" sz="3200" b="1" spc="500">
                <a:solidFill>
                  <a:srgbClr val="FFC002"/>
                </a:solidFill>
                <a:latin typeface="Avenir Next Demi Bold" panose="020B0503020202020204" pitchFamily="34" charset="0"/>
              </a:rPr>
              <a:t>Nature</a:t>
            </a:r>
          </a:p>
        </p:txBody>
      </p:sp>
      <p:sp>
        <p:nvSpPr>
          <p:cNvPr id="14" name="If orchard is set up well it will eliminate many later problems">
            <a:extLst>
              <a:ext uri="{FF2B5EF4-FFF2-40B4-BE49-F238E27FC236}">
                <a16:creationId xmlns:a16="http://schemas.microsoft.com/office/drawing/2014/main" id="{3C2C4810-CC9F-A460-AB33-DCDEF5F5F7B0}"/>
              </a:ext>
            </a:extLst>
          </p:cNvPr>
          <p:cNvSpPr txBox="1">
            <a:spLocks/>
          </p:cNvSpPr>
          <p:nvPr/>
        </p:nvSpPr>
        <p:spPr>
          <a:xfrm>
            <a:off x="14760212" y="6275576"/>
            <a:ext cx="3658652"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ctr" hangingPunct="1">
              <a:buNone/>
            </a:pPr>
            <a:r>
              <a:rPr lang="en-US" sz="2800" b="1" spc="500">
                <a:solidFill>
                  <a:srgbClr val="FFC002"/>
                </a:solidFill>
                <a:latin typeface="Avenir Next Demi Bold" panose="020B0503020202020204" pitchFamily="34" charset="0"/>
              </a:rPr>
              <a:t>Sustainable</a:t>
            </a:r>
            <a:r>
              <a:rPr lang="en-US" sz="2800" b="1" spc="500">
                <a:solidFill>
                  <a:schemeClr val="bg1"/>
                </a:solidFill>
                <a:latin typeface="Avenir Next Demi Bold" panose="020B0503020202020204" pitchFamily="34" charset="0"/>
              </a:rPr>
              <a:t> </a:t>
            </a:r>
            <a:r>
              <a:rPr lang="en-US" sz="2800" b="1" spc="500">
                <a:solidFill>
                  <a:schemeClr val="bg1">
                    <a:lumMod val="85000"/>
                  </a:schemeClr>
                </a:solidFill>
                <a:latin typeface="Avenir Next Demi Bold" panose="020B0503020202020204" pitchFamily="34" charset="0"/>
              </a:rPr>
              <a:t>Commercial Success</a:t>
            </a:r>
          </a:p>
        </p:txBody>
      </p:sp>
      <p:sp>
        <p:nvSpPr>
          <p:cNvPr id="21" name="Rounded Rectangle 20">
            <a:extLst>
              <a:ext uri="{FF2B5EF4-FFF2-40B4-BE49-F238E27FC236}">
                <a16:creationId xmlns:a16="http://schemas.microsoft.com/office/drawing/2014/main" id="{8F070B42-FA5A-EADB-ECBA-8B542D854094}"/>
              </a:ext>
            </a:extLst>
          </p:cNvPr>
          <p:cNvSpPr/>
          <p:nvPr/>
        </p:nvSpPr>
        <p:spPr>
          <a:xfrm>
            <a:off x="14418760" y="5768193"/>
            <a:ext cx="4276335" cy="2129246"/>
          </a:xfrm>
          <a:prstGeom prst="roundRect">
            <a:avLst>
              <a:gd name="adj" fmla="val 50000"/>
            </a:avLst>
          </a:prstGeom>
          <a:noFill/>
          <a:ln w="98425"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2" name="Rounded Rectangle 21">
            <a:extLst>
              <a:ext uri="{FF2B5EF4-FFF2-40B4-BE49-F238E27FC236}">
                <a16:creationId xmlns:a16="http://schemas.microsoft.com/office/drawing/2014/main" id="{CBFDA70E-2036-8F0F-438C-FA28F2BDD773}"/>
              </a:ext>
            </a:extLst>
          </p:cNvPr>
          <p:cNvSpPr/>
          <p:nvPr/>
        </p:nvSpPr>
        <p:spPr>
          <a:xfrm>
            <a:off x="18418864" y="6019757"/>
            <a:ext cx="4276335" cy="2129246"/>
          </a:xfrm>
          <a:prstGeom prst="roundRect">
            <a:avLst>
              <a:gd name="adj" fmla="val 50000"/>
            </a:avLst>
          </a:prstGeom>
          <a:noFill/>
          <a:ln w="1047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24" name="Picture 23">
            <a:extLst>
              <a:ext uri="{FF2B5EF4-FFF2-40B4-BE49-F238E27FC236}">
                <a16:creationId xmlns:a16="http://schemas.microsoft.com/office/drawing/2014/main" id="{64AF3AA8-DB72-D1D5-80F8-B631AB0DE80C}"/>
              </a:ext>
            </a:extLst>
          </p:cNvPr>
          <p:cNvPicPr>
            <a:picLocks noChangeAspect="1"/>
          </p:cNvPicPr>
          <p:nvPr/>
        </p:nvPicPr>
        <p:blipFill>
          <a:blip r:embed="rId12"/>
          <a:srcRect l="95879" t="18447" r="-315" b="55113"/>
          <a:stretch/>
        </p:blipFill>
        <p:spPr>
          <a:xfrm>
            <a:off x="18566524" y="6132785"/>
            <a:ext cx="193792" cy="590985"/>
          </a:xfrm>
          <a:prstGeom prst="rect">
            <a:avLst/>
          </a:prstGeom>
        </p:spPr>
      </p:pic>
      <p:sp>
        <p:nvSpPr>
          <p:cNvPr id="27" name="TextBox 26">
            <a:extLst>
              <a:ext uri="{FF2B5EF4-FFF2-40B4-BE49-F238E27FC236}">
                <a16:creationId xmlns:a16="http://schemas.microsoft.com/office/drawing/2014/main" id="{3EF64707-4740-F024-2E96-D2623180A0A4}"/>
              </a:ext>
            </a:extLst>
          </p:cNvPr>
          <p:cNvSpPr txBox="1"/>
          <p:nvPr/>
        </p:nvSpPr>
        <p:spPr>
          <a:xfrm>
            <a:off x="8617977" y="3725892"/>
            <a:ext cx="529772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i="1">
                <a:solidFill>
                  <a:srgbClr val="FFC002"/>
                </a:solidFill>
                <a:latin typeface="Avenir Next" panose="020B0503020202020204" pitchFamily="34" charset="0"/>
              </a:rPr>
              <a:t>sustainable management practices.</a:t>
            </a:r>
          </a:p>
        </p:txBody>
      </p:sp>
      <p:sp>
        <p:nvSpPr>
          <p:cNvPr id="16" name="TextBox 15">
            <a:extLst>
              <a:ext uri="{FF2B5EF4-FFF2-40B4-BE49-F238E27FC236}">
                <a16:creationId xmlns:a16="http://schemas.microsoft.com/office/drawing/2014/main" id="{8B5626C9-20BE-0C02-2867-0876DA55EE1F}"/>
              </a:ext>
            </a:extLst>
          </p:cNvPr>
          <p:cNvSpPr txBox="1"/>
          <p:nvPr/>
        </p:nvSpPr>
        <p:spPr>
          <a:xfrm>
            <a:off x="2152670" y="6072793"/>
            <a:ext cx="262451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lang="en-US" sz="1400" i="1">
                <a:solidFill>
                  <a:srgbClr val="FFC002"/>
                </a:solidFill>
                <a:latin typeface="Avenir Next" panose="020B0503020202020204" pitchFamily="34" charset="0"/>
              </a:rPr>
              <a:t>by commercial orchards</a:t>
            </a:r>
          </a:p>
        </p:txBody>
      </p:sp>
      <p:sp>
        <p:nvSpPr>
          <p:cNvPr id="17" name="TextBox 16">
            <a:extLst>
              <a:ext uri="{FF2B5EF4-FFF2-40B4-BE49-F238E27FC236}">
                <a16:creationId xmlns:a16="http://schemas.microsoft.com/office/drawing/2014/main" id="{758D5540-6531-6383-D4D2-57C202C5501D}"/>
              </a:ext>
            </a:extLst>
          </p:cNvPr>
          <p:cNvSpPr txBox="1"/>
          <p:nvPr/>
        </p:nvSpPr>
        <p:spPr>
          <a:xfrm>
            <a:off x="15566135" y="8479510"/>
            <a:ext cx="625791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2000">
                <a:solidFill>
                  <a:srgbClr val="FFC002"/>
                </a:solidFill>
                <a:latin typeface="Avenir Next" panose="020B0503020202020204" pitchFamily="34" charset="0"/>
              </a:rPr>
              <a:t>Long-term sustainable productivity can only be achieved by preserving nature and its resources.</a:t>
            </a:r>
          </a:p>
        </p:txBody>
      </p:sp>
      <p:sp>
        <p:nvSpPr>
          <p:cNvPr id="23" name="Rounded Rectangle 22">
            <a:extLst>
              <a:ext uri="{FF2B5EF4-FFF2-40B4-BE49-F238E27FC236}">
                <a16:creationId xmlns:a16="http://schemas.microsoft.com/office/drawing/2014/main" id="{DE6F1DD8-3748-73B8-3772-45B1BDD9CB6C}"/>
              </a:ext>
            </a:extLst>
          </p:cNvPr>
          <p:cNvSpPr/>
          <p:nvPr/>
        </p:nvSpPr>
        <p:spPr>
          <a:xfrm>
            <a:off x="14120585" y="5055393"/>
            <a:ext cx="8891815" cy="4365815"/>
          </a:xfrm>
          <a:prstGeom prst="roundRect">
            <a:avLst>
              <a:gd name="adj" fmla="val 2104"/>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5" name="If orchard is set up well it will eliminate many later problems">
            <a:extLst>
              <a:ext uri="{FF2B5EF4-FFF2-40B4-BE49-F238E27FC236}">
                <a16:creationId xmlns:a16="http://schemas.microsoft.com/office/drawing/2014/main" id="{1A2F888E-F234-83E2-AF07-99DD5FE275E9}"/>
              </a:ext>
            </a:extLst>
          </p:cNvPr>
          <p:cNvSpPr txBox="1">
            <a:spLocks/>
          </p:cNvSpPr>
          <p:nvPr/>
        </p:nvSpPr>
        <p:spPr>
          <a:xfrm>
            <a:off x="-12740121" y="2129629"/>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Vital importance in </a:t>
            </a:r>
            <a:r>
              <a:rPr lang="en-US">
                <a:solidFill>
                  <a:srgbClr val="FFC002"/>
                </a:solidFill>
                <a:latin typeface="Avenir Next Medium" panose="020B0503020202020204" pitchFamily="34" charset="0"/>
              </a:rPr>
              <a:t>planning</a:t>
            </a:r>
            <a:r>
              <a:rPr lang="en-US">
                <a:solidFill>
                  <a:schemeClr val="bg1"/>
                </a:solidFill>
                <a:latin typeface="Avenir Next Medium" panose="020B0503020202020204" pitchFamily="34" charset="0"/>
              </a:rPr>
              <a:t>, and </a:t>
            </a:r>
            <a:r>
              <a:rPr lang="en-US">
                <a:solidFill>
                  <a:srgbClr val="FFC002"/>
                </a:solidFill>
                <a:latin typeface="Avenir Next Medium" panose="020B0503020202020204" pitchFamily="34" charset="0"/>
              </a:rPr>
              <a:t>correct set-up </a:t>
            </a:r>
            <a:r>
              <a:rPr lang="en-US">
                <a:solidFill>
                  <a:schemeClr val="bg1"/>
                </a:solidFill>
                <a:latin typeface="Avenir Next Medium" panose="020B0503020202020204" pitchFamily="34" charset="0"/>
              </a:rPr>
              <a:t>for long term success and elimination of problems</a:t>
            </a:r>
          </a:p>
        </p:txBody>
      </p:sp>
    </p:spTree>
    <p:extLst>
      <p:ext uri="{BB962C8B-B14F-4D97-AF65-F5344CB8AC3E}">
        <p14:creationId xmlns:p14="http://schemas.microsoft.com/office/powerpoint/2010/main" val="3202561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2000"/>
                                        <p:tgtEl>
                                          <p:spTgt spid="27"/>
                                        </p:tgtEl>
                                      </p:cBhvr>
                                    </p:animEffect>
                                  </p:childTnLst>
                                </p:cTn>
                              </p:par>
                              <p:par>
                                <p:cTn id="35" presetID="22" presetClass="entr" presetSubtype="8" fill="hold" nodeType="withEffect">
                                  <p:stCondLst>
                                    <p:cond delay="200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par>
                                <p:cTn id="38" presetID="10" presetClass="entr" presetSubtype="0" fill="hold" grpId="0" nodeType="withEffect">
                                  <p:stCondLst>
                                    <p:cond delay="30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childTnLst>
                                </p:cTn>
                              </p:par>
                              <p:par>
                                <p:cTn id="45" presetID="21" presetClass="entr" presetSubtype="1" fill="hold" grpId="0" nodeType="withEffect">
                                  <p:stCondLst>
                                    <p:cond delay="50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par>
                                <p:cTn id="48" presetID="10" presetClass="entr" presetSubtype="0" fill="hold" nodeType="withEffect">
                                  <p:stCondLst>
                                    <p:cond delay="10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1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childTnLst>
                                </p:cTn>
                              </p:par>
                              <p:par>
                                <p:cTn id="54" presetID="21" presetClass="entr" presetSubtype="1" fill="hold" grpId="0" nodeType="withEffect">
                                  <p:stCondLst>
                                    <p:cond delay="1500"/>
                                  </p:stCondLst>
                                  <p:childTnLst>
                                    <p:set>
                                      <p:cBhvr>
                                        <p:cTn id="55" dur="1" fill="hold">
                                          <p:stCondLst>
                                            <p:cond delay="0"/>
                                          </p:stCondLst>
                                        </p:cTn>
                                        <p:tgtEl>
                                          <p:spTgt spid="22"/>
                                        </p:tgtEl>
                                        <p:attrNameLst>
                                          <p:attrName>style.visibility</p:attrName>
                                        </p:attrNameLst>
                                      </p:cBhvr>
                                      <p:to>
                                        <p:strVal val="visible"/>
                                      </p:to>
                                    </p:set>
                                    <p:animEffect transition="in" filter="wheel(1)">
                                      <p:cBhvr>
                                        <p:cTn id="56" dur="2000"/>
                                        <p:tgtEl>
                                          <p:spTgt spid="22"/>
                                        </p:tgtEl>
                                      </p:cBhvr>
                                    </p:animEffect>
                                  </p:childTnLst>
                                </p:cTn>
                              </p:par>
                              <p:par>
                                <p:cTn id="57" presetID="21" presetClass="entr" presetSubtype="1" fill="hold" grpId="0" nodeType="withEffect">
                                  <p:stCondLst>
                                    <p:cond delay="3000"/>
                                  </p:stCondLst>
                                  <p:childTnLst>
                                    <p:set>
                                      <p:cBhvr>
                                        <p:cTn id="58" dur="1" fill="hold">
                                          <p:stCondLst>
                                            <p:cond delay="0"/>
                                          </p:stCondLst>
                                        </p:cTn>
                                        <p:tgtEl>
                                          <p:spTgt spid="23"/>
                                        </p:tgtEl>
                                        <p:attrNameLst>
                                          <p:attrName>style.visibility</p:attrName>
                                        </p:attrNameLst>
                                      </p:cBhvr>
                                      <p:to>
                                        <p:strVal val="visible"/>
                                      </p:to>
                                    </p:set>
                                    <p:animEffect transition="in" filter="wheel(1)">
                                      <p:cBhvr>
                                        <p:cTn id="59" dur="2000"/>
                                        <p:tgtEl>
                                          <p:spTgt spid="23"/>
                                        </p:tgtEl>
                                      </p:cBhvr>
                                    </p:animEffect>
                                  </p:childTnLst>
                                </p:cTn>
                              </p:par>
                              <p:par>
                                <p:cTn id="60" presetID="10" presetClass="entr" presetSubtype="0" fill="hold" grpId="0" nodeType="withEffect">
                                  <p:stCondLst>
                                    <p:cond delay="25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9" grpId="0"/>
      <p:bldP spid="2" grpId="0"/>
      <p:bldP spid="18" grpId="0"/>
      <p:bldP spid="12" grpId="0"/>
      <p:bldP spid="14" grpId="0"/>
      <p:bldP spid="21" grpId="0" animBg="1"/>
      <p:bldP spid="22" grpId="0" animBg="1"/>
      <p:bldP spid="27" grpId="1"/>
      <p:bldP spid="16" grpId="0"/>
      <p:bldP spid="17"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218E-0720-5539-2DF6-76BE3F41D660}"/>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E4991B47-17FE-F8D4-FD39-2C0D9FB5C34D}"/>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621999E-0A8F-D206-3222-6CD79124A3FC}"/>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7583F24B-F1C8-39EB-C50B-DC56AFB4322B}"/>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9F8E46C-629E-E2C9-F800-F13759C4B017}"/>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66C602E5-8760-A1FD-9CD3-32D50A443237}"/>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06E2D901-1028-5990-37B4-6DA1E95DE602}"/>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944BCA21-6F79-6BE3-F972-D60FF1BB221A}"/>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D5F794F7-2B4B-45B9-B5E2-154809CDCFED}"/>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C4BC5759-7E8E-1D86-6958-51A0C16D4C39}"/>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789D5142-25A4-555B-9102-6BF086B2F0EB}"/>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58" name="If orchard is set up well it will eliminate many later problems">
            <a:extLst>
              <a:ext uri="{FF2B5EF4-FFF2-40B4-BE49-F238E27FC236}">
                <a16:creationId xmlns:a16="http://schemas.microsoft.com/office/drawing/2014/main" id="{4FBCF0BB-F779-F99A-FB51-4B5AFD36D7EA}"/>
              </a:ext>
            </a:extLst>
          </p:cNvPr>
          <p:cNvSpPr txBox="1">
            <a:spLocks/>
          </p:cNvSpPr>
          <p:nvPr/>
        </p:nvSpPr>
        <p:spPr>
          <a:xfrm>
            <a:off x="1677612" y="2129629"/>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Vital importance in </a:t>
            </a:r>
            <a:r>
              <a:rPr lang="en-US">
                <a:solidFill>
                  <a:srgbClr val="FFC002"/>
                </a:solidFill>
                <a:latin typeface="Avenir Next Medium" panose="020B0503020202020204" pitchFamily="34" charset="0"/>
              </a:rPr>
              <a:t>planning</a:t>
            </a:r>
            <a:r>
              <a:rPr lang="en-US">
                <a:solidFill>
                  <a:schemeClr val="bg1"/>
                </a:solidFill>
                <a:latin typeface="Avenir Next Medium" panose="020B0503020202020204" pitchFamily="34" charset="0"/>
              </a:rPr>
              <a:t>, and </a:t>
            </a:r>
            <a:r>
              <a:rPr lang="en-US">
                <a:solidFill>
                  <a:srgbClr val="FFC002"/>
                </a:solidFill>
                <a:latin typeface="Avenir Next Medium" panose="020B0503020202020204" pitchFamily="34" charset="0"/>
              </a:rPr>
              <a:t>correct set-up </a:t>
            </a:r>
            <a:r>
              <a:rPr lang="en-US">
                <a:solidFill>
                  <a:schemeClr val="bg1"/>
                </a:solidFill>
                <a:latin typeface="Avenir Next Medium" panose="020B0503020202020204" pitchFamily="34" charset="0"/>
              </a:rPr>
              <a:t>for long term success and elimination of problems</a:t>
            </a:r>
          </a:p>
        </p:txBody>
      </p:sp>
      <p:sp>
        <p:nvSpPr>
          <p:cNvPr id="63" name="TextBox 62">
            <a:extLst>
              <a:ext uri="{FF2B5EF4-FFF2-40B4-BE49-F238E27FC236}">
                <a16:creationId xmlns:a16="http://schemas.microsoft.com/office/drawing/2014/main" id="{BC61E73F-6F54-0A45-BF46-619952F12558}"/>
              </a:ext>
            </a:extLst>
          </p:cNvPr>
          <p:cNvSpPr txBox="1"/>
          <p:nvPr/>
        </p:nvSpPr>
        <p:spPr>
          <a:xfrm>
            <a:off x="2198254" y="3746877"/>
            <a:ext cx="1257699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i="1">
                <a:solidFill>
                  <a:schemeClr val="bg1"/>
                </a:solidFill>
                <a:latin typeface="Avenir Next" panose="020B0503020202020204" pitchFamily="34" charset="0"/>
              </a:rPr>
              <a:t>The foundation of a thriving walnut orchard is laid </a:t>
            </a:r>
            <a:r>
              <a:rPr lang="en-US" sz="2400" i="1">
                <a:solidFill>
                  <a:srgbClr val="FFC002"/>
                </a:solidFill>
                <a:latin typeface="Avenir Next" panose="020B0503020202020204" pitchFamily="34" charset="0"/>
              </a:rPr>
              <a:t>long before the first tree is planted. </a:t>
            </a:r>
          </a:p>
        </p:txBody>
      </p:sp>
      <p:sp>
        <p:nvSpPr>
          <p:cNvPr id="65" name="TextBox 64">
            <a:extLst>
              <a:ext uri="{FF2B5EF4-FFF2-40B4-BE49-F238E27FC236}">
                <a16:creationId xmlns:a16="http://schemas.microsoft.com/office/drawing/2014/main" id="{423E7E87-8ED1-D2C4-10BB-B27E98E6EF95}"/>
              </a:ext>
            </a:extLst>
          </p:cNvPr>
          <p:cNvSpPr txBox="1"/>
          <p:nvPr/>
        </p:nvSpPr>
        <p:spPr>
          <a:xfrm>
            <a:off x="5061484" y="6262359"/>
            <a:ext cx="7895755" cy="261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lnSpc>
                <a:spcPts val="2760"/>
              </a:lnSpc>
              <a:spcBef>
                <a:spcPts val="0"/>
              </a:spcBef>
              <a:buFont typeface="Arial" panose="020B0604020202020204" pitchFamily="34" charset="0"/>
              <a:buChar char="•"/>
            </a:pPr>
            <a:r>
              <a:rPr lang="en-US" sz="1800">
                <a:solidFill>
                  <a:schemeClr val="bg1"/>
                </a:solidFill>
                <a:latin typeface="Avenir Next" panose="020B0503020202020204" pitchFamily="34" charset="0"/>
              </a:rPr>
              <a:t>A commercial walnut orchard needs </a:t>
            </a:r>
            <a:r>
              <a:rPr lang="en-US" sz="1800">
                <a:solidFill>
                  <a:srgbClr val="FFC002"/>
                </a:solidFill>
                <a:latin typeface="Avenir Next" panose="020B0503020202020204" pitchFamily="34" charset="0"/>
              </a:rPr>
              <a:t>as much as 8,000 cubic meters per hectare per year. </a:t>
            </a:r>
          </a:p>
          <a:p>
            <a:pPr marL="285750" indent="-285750" hangingPunct="1">
              <a:lnSpc>
                <a:spcPts val="2760"/>
              </a:lnSpc>
              <a:spcBef>
                <a:spcPts val="0"/>
              </a:spcBef>
              <a:buFont typeface="Arial" panose="020B0604020202020204" pitchFamily="34" charset="0"/>
              <a:buChar char="•"/>
            </a:pPr>
            <a:r>
              <a:rPr lang="en-US" sz="1800">
                <a:solidFill>
                  <a:schemeClr val="bg1"/>
                </a:solidFill>
                <a:latin typeface="Avenir Next" panose="020B0503020202020204" pitchFamily="34" charset="0"/>
              </a:rPr>
              <a:t>Water needs to be to be of high quality, low salt levels and fairly neutral. </a:t>
            </a:r>
          </a:p>
          <a:p>
            <a:pPr marL="285750" indent="-285750" hangingPunct="1">
              <a:lnSpc>
                <a:spcPts val="2760"/>
              </a:lnSpc>
              <a:spcBef>
                <a:spcPts val="0"/>
              </a:spcBef>
              <a:buFont typeface="Arial" panose="020B0604020202020204" pitchFamily="34" charset="0"/>
              <a:buChar char="•"/>
            </a:pPr>
            <a:r>
              <a:rPr lang="en-US" sz="1800">
                <a:solidFill>
                  <a:schemeClr val="bg1"/>
                </a:solidFill>
                <a:latin typeface="Avenir Next" panose="020B0503020202020204" pitchFamily="34" charset="0"/>
              </a:rPr>
              <a:t>In many cases water issues can be corrected   </a:t>
            </a:r>
          </a:p>
          <a:p>
            <a:pPr marL="285750" indent="-285750" hangingPunct="1">
              <a:lnSpc>
                <a:spcPts val="2760"/>
              </a:lnSpc>
              <a:spcBef>
                <a:spcPts val="0"/>
              </a:spcBef>
              <a:buFont typeface="Arial" panose="020B0604020202020204" pitchFamily="34" charset="0"/>
              <a:buChar char="•"/>
            </a:pPr>
            <a:r>
              <a:rPr lang="en-US" sz="1800">
                <a:solidFill>
                  <a:schemeClr val="bg1"/>
                </a:solidFill>
                <a:latin typeface="Avenir Next" panose="020B0503020202020204" pitchFamily="34" charset="0"/>
              </a:rPr>
              <a:t>High ph and lime issues can be corrected with acid titrated into water. </a:t>
            </a:r>
          </a:p>
          <a:p>
            <a:pPr marL="285750" indent="-285750" hangingPunct="1">
              <a:lnSpc>
                <a:spcPts val="2760"/>
              </a:lnSpc>
              <a:spcBef>
                <a:spcPts val="0"/>
              </a:spcBef>
              <a:buFont typeface="Arial" panose="020B0604020202020204" pitchFamily="34" charset="0"/>
              <a:buChar char="•"/>
            </a:pPr>
            <a:r>
              <a:rPr lang="en-US" sz="1800">
                <a:solidFill>
                  <a:schemeClr val="bg1"/>
                </a:solidFill>
                <a:latin typeface="Avenir Next" panose="020B0503020202020204" pitchFamily="34" charset="0"/>
              </a:rPr>
              <a:t>Some water has contaminants that can be precipitated or settled out by running water through an open pond. </a:t>
            </a:r>
          </a:p>
        </p:txBody>
      </p:sp>
      <p:sp>
        <p:nvSpPr>
          <p:cNvPr id="2" name="TextBox 1">
            <a:extLst>
              <a:ext uri="{FF2B5EF4-FFF2-40B4-BE49-F238E27FC236}">
                <a16:creationId xmlns:a16="http://schemas.microsoft.com/office/drawing/2014/main" id="{FDF37F72-A852-1A39-229B-7E43F7256AFE}"/>
              </a:ext>
            </a:extLst>
          </p:cNvPr>
          <p:cNvSpPr txBox="1"/>
          <p:nvPr/>
        </p:nvSpPr>
        <p:spPr>
          <a:xfrm>
            <a:off x="2198254" y="5440979"/>
            <a:ext cx="78862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000">
                <a:solidFill>
                  <a:schemeClr val="bg1"/>
                </a:solidFill>
                <a:latin typeface="Avenir Next Medium" panose="020B0503020202020204" pitchFamily="34" charset="0"/>
              </a:rPr>
              <a:t>Resources that needs to be secured in a long term perspective:</a:t>
            </a:r>
          </a:p>
        </p:txBody>
      </p:sp>
      <p:sp>
        <p:nvSpPr>
          <p:cNvPr id="3" name="TextBox 2">
            <a:extLst>
              <a:ext uri="{FF2B5EF4-FFF2-40B4-BE49-F238E27FC236}">
                <a16:creationId xmlns:a16="http://schemas.microsoft.com/office/drawing/2014/main" id="{4CF62663-2C0E-2BF8-F964-AC4198BEE29F}"/>
              </a:ext>
            </a:extLst>
          </p:cNvPr>
          <p:cNvSpPr txBox="1"/>
          <p:nvPr/>
        </p:nvSpPr>
        <p:spPr>
          <a:xfrm>
            <a:off x="2264309" y="6832562"/>
            <a:ext cx="227682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8000">
                <a:solidFill>
                  <a:schemeClr val="bg1"/>
                </a:solidFill>
                <a:latin typeface="Avenir Next Medium" panose="020B0503020202020204" pitchFamily="34" charset="0"/>
              </a:rPr>
              <a:t>W</a:t>
            </a:r>
            <a:r>
              <a:rPr lang="en-US">
                <a:solidFill>
                  <a:schemeClr val="bg1"/>
                </a:solidFill>
                <a:latin typeface="Avenir Next Medium" panose="020B0503020202020204" pitchFamily="34" charset="0"/>
              </a:rPr>
              <a:t>ater:</a:t>
            </a:r>
          </a:p>
        </p:txBody>
      </p:sp>
      <p:cxnSp>
        <p:nvCxnSpPr>
          <p:cNvPr id="4" name="Straight Connector 3">
            <a:extLst>
              <a:ext uri="{FF2B5EF4-FFF2-40B4-BE49-F238E27FC236}">
                <a16:creationId xmlns:a16="http://schemas.microsoft.com/office/drawing/2014/main" id="{F83C221C-F7D4-CAAA-5E96-1FE91515A29A}"/>
              </a:ext>
            </a:extLst>
          </p:cNvPr>
          <p:cNvCxnSpPr>
            <a:cxnSpLocks/>
          </p:cNvCxnSpPr>
          <p:nvPr/>
        </p:nvCxnSpPr>
        <p:spPr>
          <a:xfrm>
            <a:off x="4834872" y="6360952"/>
            <a:ext cx="0" cy="243776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8" name="Picture 7" descr="A logo with text and a tree&#10;&#10;AI-generated content may be incorrect.">
            <a:extLst>
              <a:ext uri="{FF2B5EF4-FFF2-40B4-BE49-F238E27FC236}">
                <a16:creationId xmlns:a16="http://schemas.microsoft.com/office/drawing/2014/main" id="{9B91706B-5C35-F7DB-7CF3-B5C467FE97D0}"/>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0" name="Nisão-NutVision">
            <a:extLst>
              <a:ext uri="{FF2B5EF4-FFF2-40B4-BE49-F238E27FC236}">
                <a16:creationId xmlns:a16="http://schemas.microsoft.com/office/drawing/2014/main" id="{632B0BB4-58EA-9E80-FA07-5B5DD1AD046B}"/>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12" name="TextBox 11">
            <a:extLst>
              <a:ext uri="{FF2B5EF4-FFF2-40B4-BE49-F238E27FC236}">
                <a16:creationId xmlns:a16="http://schemas.microsoft.com/office/drawing/2014/main" id="{AB7A86E8-236E-2F85-60B5-5E7840CC2126}"/>
              </a:ext>
            </a:extLst>
          </p:cNvPr>
          <p:cNvSpPr txBox="1"/>
          <p:nvPr/>
        </p:nvSpPr>
        <p:spPr>
          <a:xfrm>
            <a:off x="2198254" y="4248789"/>
            <a:ext cx="1257699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2400" i="1">
                <a:solidFill>
                  <a:schemeClr val="bg1"/>
                </a:solidFill>
                <a:latin typeface="Avenir Next" panose="020B0503020202020204" pitchFamily="34" charset="0"/>
              </a:rPr>
              <a:t>Strategic planning and precise execution in the initial setup determine long-term productivity, sustainability, and financial success.</a:t>
            </a:r>
          </a:p>
        </p:txBody>
      </p:sp>
      <p:sp>
        <p:nvSpPr>
          <p:cNvPr id="14" name="TextBox 13">
            <a:extLst>
              <a:ext uri="{FF2B5EF4-FFF2-40B4-BE49-F238E27FC236}">
                <a16:creationId xmlns:a16="http://schemas.microsoft.com/office/drawing/2014/main" id="{07B5A9E3-7E91-A7B9-A29E-0AAA8FC0CA4D}"/>
              </a:ext>
            </a:extLst>
          </p:cNvPr>
          <p:cNvSpPr txBox="1"/>
          <p:nvPr/>
        </p:nvSpPr>
        <p:spPr>
          <a:xfrm>
            <a:off x="2264309" y="9147474"/>
            <a:ext cx="1082669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hangingPunct="1">
              <a:spcBef>
                <a:spcPts val="0"/>
              </a:spcBef>
            </a:pPr>
            <a:r>
              <a:rPr lang="en-US" sz="2400" b="1">
                <a:solidFill>
                  <a:srgbClr val="FFC002"/>
                </a:solidFill>
                <a:latin typeface="Avenir Next Demi Bold" panose="020B0503020202020204" pitchFamily="34" charset="0"/>
              </a:rPr>
              <a:t>Long Term Water Security </a:t>
            </a:r>
            <a:r>
              <a:rPr lang="en-US" sz="2400">
                <a:solidFill>
                  <a:schemeClr val="bg1"/>
                </a:solidFill>
                <a:latin typeface="Avenir Next" panose="020B0503020202020204" pitchFamily="34" charset="0"/>
              </a:rPr>
              <a:t>is arguably the most important resource needed to achieve commercial level productivity, quality and cost structure.</a:t>
            </a:r>
          </a:p>
        </p:txBody>
      </p:sp>
      <p:sp>
        <p:nvSpPr>
          <p:cNvPr id="6" name="TextBox 5">
            <a:extLst>
              <a:ext uri="{FF2B5EF4-FFF2-40B4-BE49-F238E27FC236}">
                <a16:creationId xmlns:a16="http://schemas.microsoft.com/office/drawing/2014/main" id="{4A267EB9-4331-FF5A-7F0B-7EF7576F0C97}"/>
              </a:ext>
            </a:extLst>
          </p:cNvPr>
          <p:cNvSpPr txBox="1"/>
          <p:nvPr/>
        </p:nvSpPr>
        <p:spPr>
          <a:xfrm>
            <a:off x="14741955" y="2842563"/>
            <a:ext cx="667906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355600" rtl="0" fontAlgn="auto" latinLnBrk="0" hangingPunct="0">
              <a:lnSpc>
                <a:spcPct val="100000"/>
              </a:lnSpc>
              <a:spcBef>
                <a:spcPts val="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Develop a clear understanding of your long term water need by learning important concepts such as ET</a:t>
            </a:r>
            <a:r>
              <a:rPr lang="en-US" sz="2400" baseline="-25000">
                <a:solidFill>
                  <a:schemeClr val="bg1"/>
                </a:solidFill>
                <a:latin typeface="Avenir Next" panose="020B0503020202020204" pitchFamily="34" charset="0"/>
              </a:rPr>
              <a:t>c</a:t>
            </a:r>
            <a:endParaRPr lang="en-US" sz="2400">
              <a:solidFill>
                <a:srgbClr val="FFC002"/>
              </a:solidFill>
              <a:latin typeface="Avenir Next" panose="020B0503020202020204" pitchFamily="34" charset="0"/>
            </a:endParaRPr>
          </a:p>
        </p:txBody>
      </p:sp>
      <p:sp>
        <p:nvSpPr>
          <p:cNvPr id="7" name="TextBox 6">
            <a:extLst>
              <a:ext uri="{FF2B5EF4-FFF2-40B4-BE49-F238E27FC236}">
                <a16:creationId xmlns:a16="http://schemas.microsoft.com/office/drawing/2014/main" id="{C295E386-2136-E78A-7408-62C346E25FEF}"/>
              </a:ext>
            </a:extLst>
          </p:cNvPr>
          <p:cNvSpPr txBox="1"/>
          <p:nvPr/>
        </p:nvSpPr>
        <p:spPr>
          <a:xfrm>
            <a:off x="14791582" y="5087710"/>
            <a:ext cx="66679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355600" rtl="0" fontAlgn="auto" latinLnBrk="0" hangingPunct="0">
              <a:lnSpc>
                <a:spcPct val="100000"/>
              </a:lnSpc>
              <a:spcBef>
                <a:spcPts val="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Learn how to make a water budget and to use it in the most effective and efficient way</a:t>
            </a:r>
            <a:endParaRPr lang="en-US" sz="2400">
              <a:solidFill>
                <a:srgbClr val="FFC002"/>
              </a:solidFill>
              <a:latin typeface="Avenir Next" panose="020B0503020202020204" pitchFamily="34" charset="0"/>
            </a:endParaRPr>
          </a:p>
        </p:txBody>
      </p:sp>
      <p:sp>
        <p:nvSpPr>
          <p:cNvPr id="11" name="TextBox 10">
            <a:extLst>
              <a:ext uri="{FF2B5EF4-FFF2-40B4-BE49-F238E27FC236}">
                <a16:creationId xmlns:a16="http://schemas.microsoft.com/office/drawing/2014/main" id="{682BD94E-C838-38E3-02F6-B0301B999868}"/>
              </a:ext>
            </a:extLst>
          </p:cNvPr>
          <p:cNvSpPr txBox="1"/>
          <p:nvPr/>
        </p:nvSpPr>
        <p:spPr>
          <a:xfrm>
            <a:off x="14747968" y="4120134"/>
            <a:ext cx="66679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355600" rtl="0" fontAlgn="auto" latinLnBrk="0" hangingPunct="0">
              <a:lnSpc>
                <a:spcPct val="100000"/>
              </a:lnSpc>
              <a:spcBef>
                <a:spcPts val="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Learn about the effect of water on productivity and product quality.</a:t>
            </a:r>
            <a:endParaRPr lang="en-US" sz="2400">
              <a:solidFill>
                <a:srgbClr val="FFC002"/>
              </a:solidFill>
              <a:latin typeface="Avenir Next" panose="020B0503020202020204" pitchFamily="34" charset="0"/>
            </a:endParaRPr>
          </a:p>
        </p:txBody>
      </p:sp>
      <p:pic>
        <p:nvPicPr>
          <p:cNvPr id="18" name="Picture 17" descr="A screenshot of a cell phone&#10;&#10;AI-generated content may be incorrect.">
            <a:extLst>
              <a:ext uri="{FF2B5EF4-FFF2-40B4-BE49-F238E27FC236}">
                <a16:creationId xmlns:a16="http://schemas.microsoft.com/office/drawing/2014/main" id="{B0B6F57A-EC66-D550-8A45-83A71283F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0552" y="7654910"/>
            <a:ext cx="3062740" cy="4333000"/>
          </a:xfrm>
          <a:prstGeom prst="rect">
            <a:avLst/>
          </a:prstGeom>
        </p:spPr>
      </p:pic>
      <p:sp>
        <p:nvSpPr>
          <p:cNvPr id="19" name="TextBox 18">
            <a:extLst>
              <a:ext uri="{FF2B5EF4-FFF2-40B4-BE49-F238E27FC236}">
                <a16:creationId xmlns:a16="http://schemas.microsoft.com/office/drawing/2014/main" id="{179CB1E0-E78B-28D0-1772-A0CD66017E36}"/>
              </a:ext>
            </a:extLst>
          </p:cNvPr>
          <p:cNvSpPr txBox="1"/>
          <p:nvPr/>
        </p:nvSpPr>
        <p:spPr>
          <a:xfrm>
            <a:off x="14796920" y="6973652"/>
            <a:ext cx="66679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355600" rtl="0" fontAlgn="auto" latinLnBrk="0" hangingPunct="0">
              <a:lnSpc>
                <a:spcPct val="100000"/>
              </a:lnSpc>
              <a:spcBef>
                <a:spcPts val="0"/>
              </a:spcBef>
              <a:spcAft>
                <a:spcPts val="0"/>
              </a:spcAft>
              <a:buClrTx/>
              <a:buSzTx/>
              <a:buFont typeface="Arial" panose="020B0604020202020204" pitchFamily="34" charset="0"/>
              <a:buChar char="•"/>
              <a:tabLst/>
            </a:pPr>
            <a:r>
              <a:rPr lang="en-US" sz="2400">
                <a:solidFill>
                  <a:srgbClr val="FFC002"/>
                </a:solidFill>
                <a:latin typeface="Avenir Next" panose="020B0503020202020204" pitchFamily="34" charset="0"/>
              </a:rPr>
              <a:t>Do not fool yourself</a:t>
            </a:r>
          </a:p>
        </p:txBody>
      </p:sp>
      <p:sp>
        <p:nvSpPr>
          <p:cNvPr id="22" name="TextBox 21">
            <a:extLst>
              <a:ext uri="{FF2B5EF4-FFF2-40B4-BE49-F238E27FC236}">
                <a16:creationId xmlns:a16="http://schemas.microsoft.com/office/drawing/2014/main" id="{766DBD1F-F427-16FA-795E-AEEEA535D07D}"/>
              </a:ext>
            </a:extLst>
          </p:cNvPr>
          <p:cNvSpPr txBox="1"/>
          <p:nvPr/>
        </p:nvSpPr>
        <p:spPr>
          <a:xfrm>
            <a:off x="14791581" y="6055286"/>
            <a:ext cx="66679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355600" rtl="0" fontAlgn="auto" latinLnBrk="0" hangingPunct="0">
              <a:lnSpc>
                <a:spcPct val="100000"/>
              </a:lnSpc>
              <a:spcBef>
                <a:spcPts val="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Develop an understanding about how water moves in your soil and plants</a:t>
            </a:r>
            <a:endParaRPr lang="en-US" sz="2400">
              <a:solidFill>
                <a:srgbClr val="FFC002"/>
              </a:solidFill>
              <a:latin typeface="Avenir Next" panose="020B0503020202020204" pitchFamily="34" charset="0"/>
            </a:endParaRPr>
          </a:p>
        </p:txBody>
      </p:sp>
      <p:sp>
        <p:nvSpPr>
          <p:cNvPr id="23" name="TextBox 22">
            <a:extLst>
              <a:ext uri="{FF2B5EF4-FFF2-40B4-BE49-F238E27FC236}">
                <a16:creationId xmlns:a16="http://schemas.microsoft.com/office/drawing/2014/main" id="{29F48E5E-A04B-6925-A025-FBF7B8560825}"/>
              </a:ext>
            </a:extLst>
          </p:cNvPr>
          <p:cNvSpPr txBox="1"/>
          <p:nvPr/>
        </p:nvSpPr>
        <p:spPr>
          <a:xfrm>
            <a:off x="18522908" y="8876045"/>
            <a:ext cx="451197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0"/>
              </a:spcBef>
              <a:spcAft>
                <a:spcPts val="0"/>
              </a:spcAft>
              <a:buClrTx/>
              <a:buSzTx/>
              <a:buFontTx/>
              <a:buNone/>
              <a:tabLst/>
            </a:pPr>
            <a:r>
              <a:rPr lang="en-US" sz="1800">
                <a:solidFill>
                  <a:schemeClr val="bg1"/>
                </a:solidFill>
                <a:latin typeface="Avenir Next Medium" panose="020B0503020202020204" pitchFamily="34" charset="0"/>
              </a:rPr>
              <a:t>A valuable reference: </a:t>
            </a:r>
          </a:p>
          <a:p>
            <a:pPr marL="0" marR="0" indent="0" algn="l" defTabSz="355600" rtl="0" fontAlgn="auto" latinLnBrk="0" hangingPunct="0">
              <a:lnSpc>
                <a:spcPct val="100000"/>
              </a:lnSpc>
              <a:spcBef>
                <a:spcPts val="0"/>
              </a:spcBef>
              <a:spcAft>
                <a:spcPts val="0"/>
              </a:spcAft>
              <a:buClrTx/>
              <a:buSzTx/>
              <a:buFontTx/>
              <a:buNone/>
              <a:tabLst/>
            </a:pPr>
            <a:r>
              <a:rPr lang="en-US" sz="1800">
                <a:solidFill>
                  <a:schemeClr val="bg1"/>
                </a:solidFill>
                <a:latin typeface="Avenir Next" panose="020B0503020202020204" pitchFamily="34" charset="0"/>
              </a:rPr>
              <a:t>Crop Yield Respornse to Water – FAO.</a:t>
            </a:r>
          </a:p>
          <a:p>
            <a:pPr marL="0" marR="0" indent="0" algn="l" defTabSz="355600" rtl="0" fontAlgn="auto" latinLnBrk="0" hangingPunct="0">
              <a:lnSpc>
                <a:spcPct val="100000"/>
              </a:lnSpc>
              <a:spcBef>
                <a:spcPts val="0"/>
              </a:spcBef>
              <a:spcAft>
                <a:spcPts val="0"/>
              </a:spcAft>
              <a:buClrTx/>
              <a:buSzTx/>
              <a:buFontTx/>
              <a:buNone/>
              <a:tabLst/>
            </a:pPr>
            <a:endParaRPr lang="en-US" sz="1800">
              <a:solidFill>
                <a:schemeClr val="bg1"/>
              </a:solidFill>
              <a:latin typeface="Avenir Next" panose="020B0503020202020204" pitchFamily="34" charset="0"/>
            </a:endParaRPr>
          </a:p>
          <a:p>
            <a:pPr marL="0" marR="0" indent="0" algn="l" defTabSz="355600" rtl="0" fontAlgn="auto" latinLnBrk="0" hangingPunct="0">
              <a:lnSpc>
                <a:spcPct val="100000"/>
              </a:lnSpc>
              <a:spcBef>
                <a:spcPts val="0"/>
              </a:spcBef>
              <a:spcAft>
                <a:spcPts val="0"/>
              </a:spcAft>
              <a:buClrTx/>
              <a:buSzTx/>
              <a:buFontTx/>
              <a:buNone/>
              <a:tabLst/>
            </a:pPr>
            <a:r>
              <a:rPr lang="en-US" sz="1800">
                <a:solidFill>
                  <a:srgbClr val="FFC002"/>
                </a:solidFill>
                <a:latin typeface="Avenir Next" panose="020B0503020202020204" pitchFamily="34" charset="0"/>
              </a:rPr>
              <a:t>Downloadable on Nisão-NutVision site</a:t>
            </a:r>
          </a:p>
        </p:txBody>
      </p:sp>
      <p:sp>
        <p:nvSpPr>
          <p:cNvPr id="24" name="TextBox 23">
            <a:extLst>
              <a:ext uri="{FF2B5EF4-FFF2-40B4-BE49-F238E27FC236}">
                <a16:creationId xmlns:a16="http://schemas.microsoft.com/office/drawing/2014/main" id="{CEF93FF1-2193-6C81-8CF2-77603C4BD164}"/>
              </a:ext>
            </a:extLst>
          </p:cNvPr>
          <p:cNvSpPr txBox="1"/>
          <p:nvPr/>
        </p:nvSpPr>
        <p:spPr>
          <a:xfrm>
            <a:off x="-5803092" y="4619586"/>
            <a:ext cx="227682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8000">
                <a:solidFill>
                  <a:schemeClr val="bg1"/>
                </a:solidFill>
                <a:latin typeface="Avenir Next Medium" panose="020B0503020202020204" pitchFamily="34" charset="0"/>
              </a:rPr>
              <a:t>S</a:t>
            </a:r>
            <a:r>
              <a:rPr lang="en-US">
                <a:solidFill>
                  <a:schemeClr val="bg1"/>
                </a:solidFill>
                <a:latin typeface="Avenir Next Medium" panose="020B0503020202020204" pitchFamily="34" charset="0"/>
              </a:rPr>
              <a:t>oil:</a:t>
            </a:r>
          </a:p>
        </p:txBody>
      </p:sp>
      <p:cxnSp>
        <p:nvCxnSpPr>
          <p:cNvPr id="25" name="Straight Connector 24">
            <a:extLst>
              <a:ext uri="{FF2B5EF4-FFF2-40B4-BE49-F238E27FC236}">
                <a16:creationId xmlns:a16="http://schemas.microsoft.com/office/drawing/2014/main" id="{AE30DD82-FF41-33E7-C8AE-36627FE3BEE8}"/>
              </a:ext>
            </a:extLst>
          </p:cNvPr>
          <p:cNvCxnSpPr>
            <a:cxnSpLocks/>
          </p:cNvCxnSpPr>
          <p:nvPr/>
        </p:nvCxnSpPr>
        <p:spPr>
          <a:xfrm>
            <a:off x="-678014" y="4220684"/>
            <a:ext cx="0" cy="22161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44878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2000"/>
                                        <p:tgtEl>
                                          <p:spTgt spid="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2000"/>
                                        <p:tgtEl>
                                          <p:spTgt spid="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par>
                          <p:cTn id="34" fill="hold">
                            <p:stCondLst>
                              <p:cond delay="1000"/>
                            </p:stCondLst>
                            <p:childTnLst>
                              <p:par>
                                <p:cTn id="35" presetID="10" presetClass="entr" presetSubtype="0" fill="hold" grpId="0" nodeType="after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childTnLst>
                          </p:cTn>
                        </p:par>
                        <p:par>
                          <p:cTn id="42" fill="hold">
                            <p:stCondLst>
                              <p:cond delay="4000"/>
                            </p:stCondLst>
                            <p:childTnLst>
                              <p:par>
                                <p:cTn id="43" presetID="10" presetClass="entr" presetSubtype="0" fill="hold" grpId="0" nodeType="afterEffect">
                                  <p:stCondLst>
                                    <p:cond delay="10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childTnLst>
                                </p:cTn>
                              </p:par>
                            </p:childTnLst>
                          </p:cTn>
                        </p:par>
                        <p:par>
                          <p:cTn id="50" fill="hold">
                            <p:stCondLst>
                              <p:cond delay="7000"/>
                            </p:stCondLst>
                            <p:childTnLst>
                              <p:par>
                                <p:cTn id="51" presetID="10" presetClass="entr" presetSubtype="0" fill="hold" grpId="0" nodeType="after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childTnLst>
                                </p:cTn>
                              </p:par>
                            </p:childTnLst>
                          </p:cTn>
                        </p:par>
                        <p:par>
                          <p:cTn id="54" fill="hold">
                            <p:stCondLst>
                              <p:cond delay="9000"/>
                            </p:stCondLst>
                            <p:childTnLst>
                              <p:par>
                                <p:cTn id="55" presetID="10" presetClass="entr" presetSubtype="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2" grpId="0"/>
      <p:bldP spid="3" grpId="0"/>
      <p:bldP spid="12" grpId="0"/>
      <p:bldP spid="14" grpId="0"/>
      <p:bldP spid="6" grpId="0"/>
      <p:bldP spid="7" grpId="0"/>
      <p:bldP spid="11" grpId="0"/>
      <p:bldP spid="19"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02BBA-9CF5-F64A-490B-9687F121425B}"/>
            </a:ext>
          </a:extLst>
        </p:cNvPr>
        <p:cNvGrpSpPr/>
        <p:nvPr/>
      </p:nvGrpSpPr>
      <p:grpSpPr>
        <a:xfrm>
          <a:off x="0" y="0"/>
          <a:ext cx="0" cy="0"/>
          <a:chOff x="0" y="0"/>
          <a:chExt cx="0" cy="0"/>
        </a:xfrm>
      </p:grpSpPr>
      <p:pic>
        <p:nvPicPr>
          <p:cNvPr id="7" name="Picture 6" descr="A green and black background&#10;&#10;AI-generated content may be incorrect.">
            <a:extLst>
              <a:ext uri="{FF2B5EF4-FFF2-40B4-BE49-F238E27FC236}">
                <a16:creationId xmlns:a16="http://schemas.microsoft.com/office/drawing/2014/main" id="{FE35E29E-55FD-1463-B4D6-2E2A6996F1C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EBD70C14-0B9E-1634-0E9B-0B1233843F64}"/>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F34E2CFD-4484-D579-AE69-E302216BD84E}"/>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A5FBFFB-4D3A-F0E5-A53B-DF4611FBB70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0013E76C-F349-5EBF-CFBB-0B0AFBAED698}"/>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A39ED834-7E6F-4F64-CA0C-97CBD48BE0CA}"/>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FFD3D191-1A91-A0DD-B0E9-4EE4081FE046}"/>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1E425315-6C07-213A-BF98-A4A25A6FB083}"/>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E2BF169A-E55B-D8C4-CCEA-EAF18B8E95CE}"/>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1665D55E-4F99-6DD3-384A-4B3C7976CDE4}"/>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2" name="TextBox 1">
            <a:extLst>
              <a:ext uri="{FF2B5EF4-FFF2-40B4-BE49-F238E27FC236}">
                <a16:creationId xmlns:a16="http://schemas.microsoft.com/office/drawing/2014/main" id="{166A9312-C2B9-479D-B48A-08921C1406AC}"/>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sp>
        <p:nvSpPr>
          <p:cNvPr id="5" name="TextBox 4">
            <a:extLst>
              <a:ext uri="{FF2B5EF4-FFF2-40B4-BE49-F238E27FC236}">
                <a16:creationId xmlns:a16="http://schemas.microsoft.com/office/drawing/2014/main" id="{9D3FEE13-17EA-D81D-5A5E-BFB850CA6313}"/>
              </a:ext>
            </a:extLst>
          </p:cNvPr>
          <p:cNvSpPr txBox="1"/>
          <p:nvPr/>
        </p:nvSpPr>
        <p:spPr>
          <a:xfrm>
            <a:off x="2208798" y="4619586"/>
            <a:ext cx="227682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8000">
                <a:solidFill>
                  <a:schemeClr val="bg1"/>
                </a:solidFill>
                <a:latin typeface="Avenir Next Medium" panose="020B0503020202020204" pitchFamily="34" charset="0"/>
              </a:rPr>
              <a:t>S</a:t>
            </a:r>
            <a:r>
              <a:rPr lang="en-US">
                <a:solidFill>
                  <a:schemeClr val="bg1"/>
                </a:solidFill>
                <a:latin typeface="Avenir Next Medium" panose="020B0503020202020204" pitchFamily="34" charset="0"/>
              </a:rPr>
              <a:t>oil:</a:t>
            </a:r>
          </a:p>
        </p:txBody>
      </p:sp>
      <p:cxnSp>
        <p:nvCxnSpPr>
          <p:cNvPr id="6" name="Straight Connector 5">
            <a:extLst>
              <a:ext uri="{FF2B5EF4-FFF2-40B4-BE49-F238E27FC236}">
                <a16:creationId xmlns:a16="http://schemas.microsoft.com/office/drawing/2014/main" id="{109CB37C-7FD0-CF11-E86A-AC26D793086E}"/>
              </a:ext>
            </a:extLst>
          </p:cNvPr>
          <p:cNvCxnSpPr>
            <a:cxnSpLocks/>
          </p:cNvCxnSpPr>
          <p:nvPr/>
        </p:nvCxnSpPr>
        <p:spPr>
          <a:xfrm>
            <a:off x="4779361" y="3987988"/>
            <a:ext cx="0" cy="268153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4" name="Picture 3" descr="A logo with text and a tree&#10;&#10;AI-generated content may be incorrect.">
            <a:extLst>
              <a:ext uri="{FF2B5EF4-FFF2-40B4-BE49-F238E27FC236}">
                <a16:creationId xmlns:a16="http://schemas.microsoft.com/office/drawing/2014/main" id="{EC1B03B9-8993-B73E-226E-105051A06A6C}"/>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0" name="Nisão-NutVision">
            <a:extLst>
              <a:ext uri="{FF2B5EF4-FFF2-40B4-BE49-F238E27FC236}">
                <a16:creationId xmlns:a16="http://schemas.microsoft.com/office/drawing/2014/main" id="{E5522795-E85E-E8DF-009F-0D9832B913B8}"/>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16" name="TextBox 15">
            <a:extLst>
              <a:ext uri="{FF2B5EF4-FFF2-40B4-BE49-F238E27FC236}">
                <a16:creationId xmlns:a16="http://schemas.microsoft.com/office/drawing/2014/main" id="{A13E5628-5993-F1B9-F213-2C9F9CE81211}"/>
              </a:ext>
            </a:extLst>
          </p:cNvPr>
          <p:cNvSpPr txBox="1"/>
          <p:nvPr/>
        </p:nvSpPr>
        <p:spPr>
          <a:xfrm>
            <a:off x="5951448" y="5034237"/>
            <a:ext cx="330018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800">
                <a:solidFill>
                  <a:schemeClr val="bg1"/>
                </a:solidFill>
                <a:latin typeface="Avenir Next Medium" panose="020B0503020202020204" pitchFamily="34" charset="0"/>
              </a:rPr>
              <a:t>n effective and representative soil sampling is a </a:t>
            </a:r>
            <a:r>
              <a:rPr lang="en-US" sz="2800">
                <a:solidFill>
                  <a:srgbClr val="FFC002"/>
                </a:solidFill>
                <a:latin typeface="Avenir Next Medium" panose="020B0503020202020204" pitchFamily="34" charset="0"/>
              </a:rPr>
              <a:t>must</a:t>
            </a:r>
          </a:p>
        </p:txBody>
      </p:sp>
      <p:sp>
        <p:nvSpPr>
          <p:cNvPr id="17" name="TextBox 16">
            <a:extLst>
              <a:ext uri="{FF2B5EF4-FFF2-40B4-BE49-F238E27FC236}">
                <a16:creationId xmlns:a16="http://schemas.microsoft.com/office/drawing/2014/main" id="{A7454D8E-5007-7D73-43AE-EFA24EFEF488}"/>
              </a:ext>
            </a:extLst>
          </p:cNvPr>
          <p:cNvSpPr txBox="1"/>
          <p:nvPr/>
        </p:nvSpPr>
        <p:spPr>
          <a:xfrm>
            <a:off x="5073105" y="4468797"/>
            <a:ext cx="96671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spcBef>
                <a:spcPts val="0"/>
              </a:spcBef>
              <a:buNone/>
            </a:pPr>
            <a:r>
              <a:rPr lang="en-US" sz="8000">
                <a:solidFill>
                  <a:schemeClr val="bg1"/>
                </a:solidFill>
                <a:latin typeface="Avenir Next Medium" panose="020B0503020202020204" pitchFamily="34" charset="0"/>
              </a:rPr>
              <a:t>A</a:t>
            </a:r>
            <a:endParaRPr lang="en-US">
              <a:solidFill>
                <a:schemeClr val="bg1"/>
              </a:solidFill>
              <a:latin typeface="Avenir Next Medium" panose="020B0503020202020204" pitchFamily="34" charset="0"/>
            </a:endParaRPr>
          </a:p>
        </p:txBody>
      </p:sp>
      <p:sp>
        <p:nvSpPr>
          <p:cNvPr id="18" name="TextBox 17">
            <a:extLst>
              <a:ext uri="{FF2B5EF4-FFF2-40B4-BE49-F238E27FC236}">
                <a16:creationId xmlns:a16="http://schemas.microsoft.com/office/drawing/2014/main" id="{16C1D18A-2552-2C44-60DD-33D79EF0DDF2}"/>
              </a:ext>
            </a:extLst>
          </p:cNvPr>
          <p:cNvSpPr txBox="1"/>
          <p:nvPr/>
        </p:nvSpPr>
        <p:spPr>
          <a:xfrm>
            <a:off x="4889713" y="3962995"/>
            <a:ext cx="60840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3200">
                <a:solidFill>
                  <a:srgbClr val="FFC002"/>
                </a:solidFill>
                <a:latin typeface="Avenir Next Medium" panose="020B0503020202020204" pitchFamily="34" charset="0"/>
              </a:rPr>
              <a:t>Know before deciding</a:t>
            </a:r>
            <a:endParaRPr lang="en-US" sz="1200">
              <a:solidFill>
                <a:srgbClr val="FFC002"/>
              </a:solidFill>
              <a:latin typeface="Avenir Next Medium" panose="020B0503020202020204" pitchFamily="34" charset="0"/>
            </a:endParaRPr>
          </a:p>
        </p:txBody>
      </p:sp>
      <p:sp>
        <p:nvSpPr>
          <p:cNvPr id="21" name="TextBox 20">
            <a:extLst>
              <a:ext uri="{FF2B5EF4-FFF2-40B4-BE49-F238E27FC236}">
                <a16:creationId xmlns:a16="http://schemas.microsoft.com/office/drawing/2014/main" id="{A6EE0958-BF4C-3A5D-860C-79F151737E27}"/>
              </a:ext>
            </a:extLst>
          </p:cNvPr>
          <p:cNvSpPr txBox="1"/>
          <p:nvPr/>
        </p:nvSpPr>
        <p:spPr>
          <a:xfrm>
            <a:off x="11000147" y="4682747"/>
            <a:ext cx="57984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800">
                <a:solidFill>
                  <a:schemeClr val="bg1"/>
                </a:solidFill>
                <a:latin typeface="Avenir Next Medium" panose="020B0503020202020204" pitchFamily="34" charset="0"/>
              </a:rPr>
              <a:t>Information on macro and micronutrients</a:t>
            </a:r>
            <a:endParaRPr lang="en-US" sz="1800">
              <a:solidFill>
                <a:srgbClr val="FFC002"/>
              </a:solidFill>
              <a:latin typeface="Avenir Next Medium" panose="020B0503020202020204" pitchFamily="34" charset="0"/>
            </a:endParaRPr>
          </a:p>
        </p:txBody>
      </p:sp>
      <p:sp>
        <p:nvSpPr>
          <p:cNvPr id="22" name="TextBox 21">
            <a:extLst>
              <a:ext uri="{FF2B5EF4-FFF2-40B4-BE49-F238E27FC236}">
                <a16:creationId xmlns:a16="http://schemas.microsoft.com/office/drawing/2014/main" id="{07C5DBBC-383C-A7E7-6072-419C07ABBFCA}"/>
              </a:ext>
            </a:extLst>
          </p:cNvPr>
          <p:cNvSpPr txBox="1"/>
          <p:nvPr/>
        </p:nvSpPr>
        <p:spPr>
          <a:xfrm>
            <a:off x="11000146" y="5057582"/>
            <a:ext cx="57984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800">
                <a:solidFill>
                  <a:schemeClr val="bg1"/>
                </a:solidFill>
                <a:latin typeface="Avenir Next Medium" panose="020B0503020202020204" pitchFamily="34" charset="0"/>
              </a:rPr>
              <a:t>Optimize fertilization proram</a:t>
            </a:r>
            <a:endParaRPr lang="en-US" sz="1800">
              <a:solidFill>
                <a:srgbClr val="FFC002"/>
              </a:solidFill>
              <a:latin typeface="Avenir Next Medium" panose="020B0503020202020204" pitchFamily="34" charset="0"/>
            </a:endParaRPr>
          </a:p>
        </p:txBody>
      </p:sp>
      <p:sp>
        <p:nvSpPr>
          <p:cNvPr id="27" name="TextBox 26">
            <a:extLst>
              <a:ext uri="{FF2B5EF4-FFF2-40B4-BE49-F238E27FC236}">
                <a16:creationId xmlns:a16="http://schemas.microsoft.com/office/drawing/2014/main" id="{0B6F4DC1-AFDC-26D8-8D34-D3377CEE4CB5}"/>
              </a:ext>
            </a:extLst>
          </p:cNvPr>
          <p:cNvSpPr txBox="1"/>
          <p:nvPr/>
        </p:nvSpPr>
        <p:spPr>
          <a:xfrm>
            <a:off x="11000146" y="5432417"/>
            <a:ext cx="57984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800">
                <a:solidFill>
                  <a:schemeClr val="bg1"/>
                </a:solidFill>
                <a:latin typeface="Avenir Next Medium" panose="020B0503020202020204" pitchFamily="34" charset="0"/>
              </a:rPr>
              <a:t>Assess Organic Matter &amp; Structure</a:t>
            </a:r>
            <a:endParaRPr lang="en-US" sz="1800">
              <a:solidFill>
                <a:srgbClr val="FFC002"/>
              </a:solidFill>
              <a:latin typeface="Avenir Next Medium" panose="020B0503020202020204" pitchFamily="34" charset="0"/>
            </a:endParaRPr>
          </a:p>
        </p:txBody>
      </p:sp>
      <p:sp>
        <p:nvSpPr>
          <p:cNvPr id="29" name="TextBox 28">
            <a:extLst>
              <a:ext uri="{FF2B5EF4-FFF2-40B4-BE49-F238E27FC236}">
                <a16:creationId xmlns:a16="http://schemas.microsoft.com/office/drawing/2014/main" id="{8CC006A6-48ED-99A5-BA21-78A1688166C9}"/>
              </a:ext>
            </a:extLst>
          </p:cNvPr>
          <p:cNvSpPr txBox="1"/>
          <p:nvPr/>
        </p:nvSpPr>
        <p:spPr>
          <a:xfrm>
            <a:off x="11000147" y="5807252"/>
            <a:ext cx="595494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800">
                <a:solidFill>
                  <a:schemeClr val="bg1"/>
                </a:solidFill>
                <a:latin typeface="Avenir Next Medium" panose="020B0503020202020204" pitchFamily="34" charset="0"/>
              </a:rPr>
              <a:t>Evaluate Salinity, Drainage, Water Holding Capacity</a:t>
            </a:r>
            <a:endParaRPr lang="en-US" sz="1800">
              <a:solidFill>
                <a:srgbClr val="FFC002"/>
              </a:solidFill>
              <a:latin typeface="Avenir Next Medium" panose="020B0503020202020204" pitchFamily="34" charset="0"/>
            </a:endParaRPr>
          </a:p>
        </p:txBody>
      </p:sp>
      <p:sp>
        <p:nvSpPr>
          <p:cNvPr id="38" name="TextBox 37">
            <a:extLst>
              <a:ext uri="{FF2B5EF4-FFF2-40B4-BE49-F238E27FC236}">
                <a16:creationId xmlns:a16="http://schemas.microsoft.com/office/drawing/2014/main" id="{1151743D-B4A9-2044-FB88-0B7089FF4BA8}"/>
              </a:ext>
            </a:extLst>
          </p:cNvPr>
          <p:cNvSpPr txBox="1"/>
          <p:nvPr/>
        </p:nvSpPr>
        <p:spPr>
          <a:xfrm>
            <a:off x="11000146" y="6182086"/>
            <a:ext cx="57984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800">
                <a:solidFill>
                  <a:schemeClr val="bg1"/>
                </a:solidFill>
                <a:latin typeface="Avenir Next Medium" panose="020B0503020202020204" pitchFamily="34" charset="0"/>
              </a:rPr>
              <a:t>Identify if any correction is needed</a:t>
            </a:r>
            <a:endParaRPr lang="en-US" sz="1800">
              <a:solidFill>
                <a:srgbClr val="FFC002"/>
              </a:solidFill>
              <a:latin typeface="Avenir Next Medium" panose="020B0503020202020204" pitchFamily="34" charset="0"/>
            </a:endParaRPr>
          </a:p>
        </p:txBody>
      </p:sp>
      <p:cxnSp>
        <p:nvCxnSpPr>
          <p:cNvPr id="40" name="Straight Connector 39">
            <a:extLst>
              <a:ext uri="{FF2B5EF4-FFF2-40B4-BE49-F238E27FC236}">
                <a16:creationId xmlns:a16="http://schemas.microsoft.com/office/drawing/2014/main" id="{15076CB7-7D84-C325-FECE-6CAA8A07B44B}"/>
              </a:ext>
            </a:extLst>
          </p:cNvPr>
          <p:cNvCxnSpPr>
            <a:cxnSpLocks/>
          </p:cNvCxnSpPr>
          <p:nvPr/>
        </p:nvCxnSpPr>
        <p:spPr>
          <a:xfrm flipH="1">
            <a:off x="9784080" y="5548251"/>
            <a:ext cx="650184" cy="0"/>
          </a:xfrm>
          <a:prstGeom prst="line">
            <a:avLst/>
          </a:prstGeom>
          <a:noFill/>
          <a:ln w="98425" cap="flat">
            <a:solidFill>
              <a:srgbClr val="FFC002"/>
            </a:solidFill>
            <a:prstDash val="solid"/>
            <a:miter lim="400000"/>
            <a:headEnd type="stealth" w="sm" len="med"/>
          </a:ln>
          <a:effectLst/>
          <a:sp3d/>
        </p:spPr>
        <p:style>
          <a:lnRef idx="0">
            <a:scrgbClr r="0" g="0" b="0"/>
          </a:lnRef>
          <a:fillRef idx="0">
            <a:scrgbClr r="0" g="0" b="0"/>
          </a:fillRef>
          <a:effectRef idx="0">
            <a:scrgbClr r="0" g="0" b="0"/>
          </a:effectRef>
          <a:fontRef idx="none"/>
        </p:style>
      </p:cxnSp>
      <p:sp>
        <p:nvSpPr>
          <p:cNvPr id="58" name="Rounded Rectangle 57">
            <a:extLst>
              <a:ext uri="{FF2B5EF4-FFF2-40B4-BE49-F238E27FC236}">
                <a16:creationId xmlns:a16="http://schemas.microsoft.com/office/drawing/2014/main" id="{1D7A9094-E23E-B12C-23C7-834DA2E453A6}"/>
              </a:ext>
            </a:extLst>
          </p:cNvPr>
          <p:cNvSpPr/>
          <p:nvPr/>
        </p:nvSpPr>
        <p:spPr>
          <a:xfrm>
            <a:off x="10843656" y="4558030"/>
            <a:ext cx="6210009" cy="2090523"/>
          </a:xfrm>
          <a:prstGeom prst="roundRect">
            <a:avLst>
              <a:gd name="adj" fmla="val 2466"/>
            </a:avLst>
          </a:prstGeom>
          <a:noFill/>
          <a:ln w="1905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9" name="TextBox 58">
            <a:extLst>
              <a:ext uri="{FF2B5EF4-FFF2-40B4-BE49-F238E27FC236}">
                <a16:creationId xmlns:a16="http://schemas.microsoft.com/office/drawing/2014/main" id="{4FD50E4B-8E04-C7DD-9AD1-B6D8EC1ADB2F}"/>
              </a:ext>
            </a:extLst>
          </p:cNvPr>
          <p:cNvSpPr txBox="1"/>
          <p:nvPr/>
        </p:nvSpPr>
        <p:spPr>
          <a:xfrm>
            <a:off x="10577955" y="3565979"/>
            <a:ext cx="16947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800" b="1">
                <a:solidFill>
                  <a:srgbClr val="FFC002"/>
                </a:solidFill>
                <a:latin typeface="Avenir Next Demi Bold" panose="020B0503020202020204" pitchFamily="34" charset="0"/>
              </a:rPr>
              <a:t>Why ?</a:t>
            </a:r>
            <a:endParaRPr lang="en-US" sz="2800">
              <a:solidFill>
                <a:srgbClr val="FFC002"/>
              </a:solidFill>
              <a:latin typeface="Avenir Next Medium" panose="020B0503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60" name="Ink 59">
                <a:extLst>
                  <a:ext uri="{FF2B5EF4-FFF2-40B4-BE49-F238E27FC236}">
                    <a16:creationId xmlns:a16="http://schemas.microsoft.com/office/drawing/2014/main" id="{89833A67-AC2E-35A5-F663-64D6DA892379}"/>
                  </a:ext>
                </a:extLst>
              </p14:cNvPr>
              <p14:cNvContentPartPr/>
              <p14:nvPr/>
            </p14:nvContentPartPr>
            <p14:xfrm rot="17575913" flipH="1">
              <a:off x="8707057" y="4637035"/>
              <a:ext cx="2341565" cy="869271"/>
            </p14:xfrm>
          </p:contentPart>
        </mc:Choice>
        <mc:Fallback xmlns="">
          <p:pic>
            <p:nvPicPr>
              <p:cNvPr id="60" name="Ink 59">
                <a:extLst>
                  <a:ext uri="{FF2B5EF4-FFF2-40B4-BE49-F238E27FC236}">
                    <a16:creationId xmlns:a16="http://schemas.microsoft.com/office/drawing/2014/main" id="{89833A67-AC2E-35A5-F663-64D6DA892379}"/>
                  </a:ext>
                </a:extLst>
              </p:cNvPr>
              <p:cNvPicPr/>
              <p:nvPr/>
            </p:nvPicPr>
            <p:blipFill>
              <a:blip r:embed="rId11"/>
              <a:stretch>
                <a:fillRect/>
              </a:stretch>
            </p:blipFill>
            <p:spPr>
              <a:xfrm rot="17575913" flipH="1">
                <a:off x="8689059" y="4619030"/>
                <a:ext cx="2377201" cy="904920"/>
              </a:xfrm>
              <a:prstGeom prst="rect">
                <a:avLst/>
              </a:prstGeom>
            </p:spPr>
          </p:pic>
        </mc:Fallback>
      </mc:AlternateContent>
      <p:cxnSp>
        <p:nvCxnSpPr>
          <p:cNvPr id="61" name="Straight Connector 60">
            <a:extLst>
              <a:ext uri="{FF2B5EF4-FFF2-40B4-BE49-F238E27FC236}">
                <a16:creationId xmlns:a16="http://schemas.microsoft.com/office/drawing/2014/main" id="{55403A52-E7D7-C9E9-C821-36363C4ED75F}"/>
              </a:ext>
            </a:extLst>
          </p:cNvPr>
          <p:cNvCxnSpPr>
            <a:cxnSpLocks/>
          </p:cNvCxnSpPr>
          <p:nvPr/>
        </p:nvCxnSpPr>
        <p:spPr>
          <a:xfrm>
            <a:off x="7275064" y="6763096"/>
            <a:ext cx="0" cy="771024"/>
          </a:xfrm>
          <a:prstGeom prst="line">
            <a:avLst/>
          </a:prstGeom>
          <a:noFill/>
          <a:ln w="98425" cap="flat">
            <a:solidFill>
              <a:srgbClr val="FFC002"/>
            </a:solidFill>
            <a:prstDash val="solid"/>
            <a:miter lim="400000"/>
            <a:headEnd type="stealth" w="sm" len="med"/>
          </a:ln>
          <a:effectLst/>
          <a:sp3d/>
        </p:spPr>
        <p:style>
          <a:lnRef idx="0">
            <a:scrgbClr r="0" g="0" b="0"/>
          </a:lnRef>
          <a:fillRef idx="0">
            <a:scrgbClr r="0" g="0" b="0"/>
          </a:fillRef>
          <a:effectRef idx="0">
            <a:scrgbClr r="0" g="0" b="0"/>
          </a:effectRef>
          <a:fontRef idx="none"/>
        </p:style>
      </p:cxnSp>
      <p:sp>
        <p:nvSpPr>
          <p:cNvPr id="62" name="Rounded Rectangle 61">
            <a:extLst>
              <a:ext uri="{FF2B5EF4-FFF2-40B4-BE49-F238E27FC236}">
                <a16:creationId xmlns:a16="http://schemas.microsoft.com/office/drawing/2014/main" id="{280FE156-726B-BBD9-F8E2-7F4A3290A9DC}"/>
              </a:ext>
            </a:extLst>
          </p:cNvPr>
          <p:cNvSpPr/>
          <p:nvPr/>
        </p:nvSpPr>
        <p:spPr>
          <a:xfrm>
            <a:off x="12066233" y="7807892"/>
            <a:ext cx="3822770" cy="2090523"/>
          </a:xfrm>
          <a:prstGeom prst="roundRect">
            <a:avLst>
              <a:gd name="adj" fmla="val 2466"/>
            </a:avLst>
          </a:prstGeom>
          <a:noFill/>
          <a:ln w="1905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63" name="TextBox 62">
            <a:extLst>
              <a:ext uri="{FF2B5EF4-FFF2-40B4-BE49-F238E27FC236}">
                <a16:creationId xmlns:a16="http://schemas.microsoft.com/office/drawing/2014/main" id="{33E61577-EB02-5445-62FB-DFD06DC5469D}"/>
              </a:ext>
            </a:extLst>
          </p:cNvPr>
          <p:cNvSpPr txBox="1"/>
          <p:nvPr/>
        </p:nvSpPr>
        <p:spPr>
          <a:xfrm>
            <a:off x="12066233" y="8245754"/>
            <a:ext cx="38227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ctr" hangingPunct="1">
              <a:spcBef>
                <a:spcPts val="0"/>
              </a:spcBef>
              <a:buNone/>
            </a:pPr>
            <a:r>
              <a:rPr lang="en-US" sz="2800">
                <a:solidFill>
                  <a:schemeClr val="bg1"/>
                </a:solidFill>
                <a:latin typeface="Avenir Next Medium" panose="020B0503020202020204" pitchFamily="34" charset="0"/>
              </a:rPr>
              <a:t>Take Action</a:t>
            </a:r>
            <a:endParaRPr lang="en-US" sz="2800">
              <a:solidFill>
                <a:srgbClr val="FFC002"/>
              </a:solidFill>
              <a:latin typeface="Avenir Next Medium" panose="020B0503020202020204" pitchFamily="34" charset="0"/>
            </a:endParaRPr>
          </a:p>
        </p:txBody>
      </p:sp>
      <p:cxnSp>
        <p:nvCxnSpPr>
          <p:cNvPr id="64" name="Straight Connector 63">
            <a:extLst>
              <a:ext uri="{FF2B5EF4-FFF2-40B4-BE49-F238E27FC236}">
                <a16:creationId xmlns:a16="http://schemas.microsoft.com/office/drawing/2014/main" id="{6EA0DAAF-BC57-7069-A4D5-828DC30B2D76}"/>
              </a:ext>
            </a:extLst>
          </p:cNvPr>
          <p:cNvCxnSpPr>
            <a:cxnSpLocks/>
          </p:cNvCxnSpPr>
          <p:nvPr/>
        </p:nvCxnSpPr>
        <p:spPr>
          <a:xfrm flipV="1">
            <a:off x="13977618" y="6889279"/>
            <a:ext cx="0" cy="771831"/>
          </a:xfrm>
          <a:prstGeom prst="line">
            <a:avLst/>
          </a:prstGeom>
          <a:noFill/>
          <a:ln w="98425" cap="flat">
            <a:solidFill>
              <a:srgbClr val="FFC002"/>
            </a:solidFill>
            <a:prstDash val="solid"/>
            <a:miter lim="400000"/>
            <a:headEnd type="stealth" w="sm" len="med"/>
          </a:ln>
          <a:effectLst/>
          <a:sp3d/>
        </p:spPr>
        <p:style>
          <a:lnRef idx="0">
            <a:scrgbClr r="0" g="0" b="0"/>
          </a:lnRef>
          <a:fillRef idx="0">
            <a:scrgbClr r="0" g="0" b="0"/>
          </a:fillRef>
          <a:effectRef idx="0">
            <a:scrgbClr r="0" g="0" b="0"/>
          </a:effectRef>
          <a:fontRef idx="none"/>
        </p:style>
      </p:cxnSp>
      <p:sp>
        <p:nvSpPr>
          <p:cNvPr id="67" name="Rounded Rectangle 66">
            <a:extLst>
              <a:ext uri="{FF2B5EF4-FFF2-40B4-BE49-F238E27FC236}">
                <a16:creationId xmlns:a16="http://schemas.microsoft.com/office/drawing/2014/main" id="{83C09F1D-7CAC-E013-B9B0-D65581C1F23C}"/>
              </a:ext>
            </a:extLst>
          </p:cNvPr>
          <p:cNvSpPr/>
          <p:nvPr/>
        </p:nvSpPr>
        <p:spPr>
          <a:xfrm>
            <a:off x="5357929" y="7728974"/>
            <a:ext cx="3822770" cy="2090523"/>
          </a:xfrm>
          <a:prstGeom prst="roundRect">
            <a:avLst>
              <a:gd name="adj" fmla="val 2466"/>
            </a:avLst>
          </a:prstGeom>
          <a:noFill/>
          <a:ln w="1905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68" name="TextBox 67">
            <a:extLst>
              <a:ext uri="{FF2B5EF4-FFF2-40B4-BE49-F238E27FC236}">
                <a16:creationId xmlns:a16="http://schemas.microsoft.com/office/drawing/2014/main" id="{A2708CBC-ACE7-491F-E6FB-69B2308ECA1F}"/>
              </a:ext>
            </a:extLst>
          </p:cNvPr>
          <p:cNvSpPr txBox="1"/>
          <p:nvPr/>
        </p:nvSpPr>
        <p:spPr>
          <a:xfrm>
            <a:off x="5357929" y="8245754"/>
            <a:ext cx="38227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ctr" hangingPunct="1">
              <a:spcBef>
                <a:spcPts val="0"/>
              </a:spcBef>
              <a:buNone/>
            </a:pPr>
            <a:r>
              <a:rPr lang="en-US" sz="2800">
                <a:solidFill>
                  <a:schemeClr val="bg1"/>
                </a:solidFill>
                <a:latin typeface="Avenir Next Medium" panose="020B0503020202020204" pitchFamily="34" charset="0"/>
              </a:rPr>
              <a:t>Observe Results</a:t>
            </a:r>
            <a:endParaRPr lang="en-US" sz="2800">
              <a:solidFill>
                <a:srgbClr val="FFC002"/>
              </a:solidFill>
              <a:latin typeface="Avenir Next Medium" panose="020B0503020202020204" pitchFamily="34" charset="0"/>
            </a:endParaRPr>
          </a:p>
        </p:txBody>
      </p:sp>
      <p:sp>
        <p:nvSpPr>
          <p:cNvPr id="70" name="TextBox 69">
            <a:extLst>
              <a:ext uri="{FF2B5EF4-FFF2-40B4-BE49-F238E27FC236}">
                <a16:creationId xmlns:a16="http://schemas.microsoft.com/office/drawing/2014/main" id="{650A5803-3A93-D711-7E13-13513BC96FED}"/>
              </a:ext>
            </a:extLst>
          </p:cNvPr>
          <p:cNvSpPr txBox="1"/>
          <p:nvPr/>
        </p:nvSpPr>
        <p:spPr>
          <a:xfrm>
            <a:off x="7517425" y="7055363"/>
            <a:ext cx="294738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spcBef>
                <a:spcPts val="0"/>
              </a:spcBef>
            </a:pPr>
            <a:r>
              <a:rPr lang="en-US" sz="1800">
                <a:solidFill>
                  <a:schemeClr val="bg1"/>
                </a:solidFill>
                <a:latin typeface="Avenir Next Medium" panose="020B0503020202020204" pitchFamily="34" charset="0"/>
              </a:rPr>
              <a:t>Repeat sampling Annually</a:t>
            </a:r>
            <a:endParaRPr lang="en-US" sz="1800">
              <a:solidFill>
                <a:srgbClr val="FFC002"/>
              </a:solidFill>
              <a:latin typeface="Avenir Next Medium" panose="020B0503020202020204" pitchFamily="34" charset="0"/>
            </a:endParaRPr>
          </a:p>
        </p:txBody>
      </p:sp>
      <p:sp>
        <p:nvSpPr>
          <p:cNvPr id="71" name="TextBox 70">
            <a:extLst>
              <a:ext uri="{FF2B5EF4-FFF2-40B4-BE49-F238E27FC236}">
                <a16:creationId xmlns:a16="http://schemas.microsoft.com/office/drawing/2014/main" id="{4BAD4579-8D39-59FF-E56B-332762346EEC}"/>
              </a:ext>
            </a:extLst>
          </p:cNvPr>
          <p:cNvSpPr txBox="1"/>
          <p:nvPr/>
        </p:nvSpPr>
        <p:spPr>
          <a:xfrm>
            <a:off x="6233312" y="8765214"/>
            <a:ext cx="29473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600">
                <a:solidFill>
                  <a:schemeClr val="bg1"/>
                </a:solidFill>
                <a:latin typeface="Avenir Next Medium" panose="020B0503020202020204" pitchFamily="34" charset="0"/>
              </a:rPr>
              <a:t>Growth,</a:t>
            </a:r>
          </a:p>
          <a:p>
            <a:pPr marL="285750" indent="-285750" hangingPunct="1">
              <a:spcBef>
                <a:spcPts val="0"/>
              </a:spcBef>
              <a:buFont typeface="Arial" panose="020B0604020202020204" pitchFamily="34" charset="0"/>
              <a:buChar char="•"/>
            </a:pPr>
            <a:r>
              <a:rPr lang="en-US" sz="1600">
                <a:solidFill>
                  <a:schemeClr val="bg1"/>
                </a:solidFill>
                <a:latin typeface="Avenir Next Medium" panose="020B0503020202020204" pitchFamily="34" charset="0"/>
              </a:rPr>
              <a:t>Productivity</a:t>
            </a:r>
            <a:endParaRPr lang="en-US" sz="1600">
              <a:solidFill>
                <a:srgbClr val="FFC002"/>
              </a:solidFill>
              <a:latin typeface="Avenir Next Medium" panose="020B0503020202020204" pitchFamily="34" charset="0"/>
            </a:endParaRPr>
          </a:p>
        </p:txBody>
      </p:sp>
      <p:sp>
        <p:nvSpPr>
          <p:cNvPr id="72" name="TextBox 71">
            <a:extLst>
              <a:ext uri="{FF2B5EF4-FFF2-40B4-BE49-F238E27FC236}">
                <a16:creationId xmlns:a16="http://schemas.microsoft.com/office/drawing/2014/main" id="{E0CC1278-C482-1D8D-8F03-9F3DBFEAE53C}"/>
              </a:ext>
            </a:extLst>
          </p:cNvPr>
          <p:cNvSpPr txBox="1"/>
          <p:nvPr/>
        </p:nvSpPr>
        <p:spPr>
          <a:xfrm>
            <a:off x="12839504" y="8741021"/>
            <a:ext cx="242215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600">
                <a:solidFill>
                  <a:schemeClr val="bg1"/>
                </a:solidFill>
                <a:latin typeface="Avenir Next Medium" panose="020B0503020202020204" pitchFamily="34" charset="0"/>
              </a:rPr>
              <a:t>Fertilizer Plan</a:t>
            </a:r>
          </a:p>
          <a:p>
            <a:pPr marL="285750" indent="-285750" hangingPunct="1">
              <a:spcBef>
                <a:spcPts val="0"/>
              </a:spcBef>
              <a:buFont typeface="Arial" panose="020B0604020202020204" pitchFamily="34" charset="0"/>
              <a:buChar char="•"/>
            </a:pPr>
            <a:r>
              <a:rPr lang="en-US" sz="1600">
                <a:solidFill>
                  <a:schemeClr val="bg1"/>
                </a:solidFill>
                <a:latin typeface="Avenir Next Medium" panose="020B0503020202020204" pitchFamily="34" charset="0"/>
              </a:rPr>
              <a:t>Soil Correction Plan</a:t>
            </a:r>
            <a:endParaRPr lang="en-US" sz="1600">
              <a:solidFill>
                <a:srgbClr val="FFC002"/>
              </a:solidFill>
              <a:latin typeface="Avenir Next Medium" panose="020B0503020202020204" pitchFamily="34" charset="0"/>
            </a:endParaRPr>
          </a:p>
        </p:txBody>
      </p:sp>
      <p:cxnSp>
        <p:nvCxnSpPr>
          <p:cNvPr id="73" name="Straight Connector 72">
            <a:extLst>
              <a:ext uri="{FF2B5EF4-FFF2-40B4-BE49-F238E27FC236}">
                <a16:creationId xmlns:a16="http://schemas.microsoft.com/office/drawing/2014/main" id="{CE386604-8EE0-B1B6-D0B7-4CEBD5919A15}"/>
              </a:ext>
            </a:extLst>
          </p:cNvPr>
          <p:cNvCxnSpPr>
            <a:cxnSpLocks/>
          </p:cNvCxnSpPr>
          <p:nvPr/>
        </p:nvCxnSpPr>
        <p:spPr>
          <a:xfrm>
            <a:off x="10024642" y="8783256"/>
            <a:ext cx="962091" cy="0"/>
          </a:xfrm>
          <a:prstGeom prst="line">
            <a:avLst/>
          </a:prstGeom>
          <a:noFill/>
          <a:ln w="98425" cap="flat">
            <a:solidFill>
              <a:srgbClr val="FFC002"/>
            </a:solidFill>
            <a:prstDash val="solid"/>
            <a:miter lim="400000"/>
            <a:headEnd type="stealth" w="sm"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60632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22" presetClass="entr" presetSubtype="8" fill="hold" nodeType="withEffect">
                                  <p:stCondLst>
                                    <p:cond delay="200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22" presetClass="entr" presetSubtype="8" fill="hold" nodeType="withEffect">
                                  <p:stCondLst>
                                    <p:cond delay="350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1000"/>
                                        <p:tgtEl>
                                          <p:spTgt spid="40"/>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childTnLst>
                                </p:cTn>
                              </p:par>
                              <p:par>
                                <p:cTn id="44" presetID="21" presetClass="entr" presetSubtype="1" fill="hold" grpId="0" nodeType="withEffect">
                                  <p:stCondLst>
                                    <p:cond delay="500"/>
                                  </p:stCondLst>
                                  <p:childTnLst>
                                    <p:set>
                                      <p:cBhvr>
                                        <p:cTn id="45" dur="1" fill="hold">
                                          <p:stCondLst>
                                            <p:cond delay="0"/>
                                          </p:stCondLst>
                                        </p:cTn>
                                        <p:tgtEl>
                                          <p:spTgt spid="58"/>
                                        </p:tgtEl>
                                        <p:attrNameLst>
                                          <p:attrName>style.visibility</p:attrName>
                                        </p:attrNameLst>
                                      </p:cBhvr>
                                      <p:to>
                                        <p:strVal val="visible"/>
                                      </p:to>
                                    </p:set>
                                    <p:animEffect transition="in" filter="wheel(1)">
                                      <p:cBhvr>
                                        <p:cTn id="46" dur="2000"/>
                                        <p:tgtEl>
                                          <p:spTgt spid="58"/>
                                        </p:tgtEl>
                                      </p:cBhvr>
                                    </p:animEffect>
                                  </p:childTnLst>
                                </p:cTn>
                              </p:par>
                              <p:par>
                                <p:cTn id="47" presetID="22" presetClass="entr" presetSubtype="1" fill="hold" nodeType="withEffect">
                                  <p:stCondLst>
                                    <p:cond delay="2500"/>
                                  </p:stCondLst>
                                  <p:childTnLst>
                                    <p:set>
                                      <p:cBhvr>
                                        <p:cTn id="48" dur="1" fill="hold">
                                          <p:stCondLst>
                                            <p:cond delay="0"/>
                                          </p:stCondLst>
                                        </p:cTn>
                                        <p:tgtEl>
                                          <p:spTgt spid="64"/>
                                        </p:tgtEl>
                                        <p:attrNameLst>
                                          <p:attrName>style.visibility</p:attrName>
                                        </p:attrNameLst>
                                      </p:cBhvr>
                                      <p:to>
                                        <p:strVal val="visible"/>
                                      </p:to>
                                    </p:set>
                                    <p:animEffect transition="in" filter="wipe(up)">
                                      <p:cBhvr>
                                        <p:cTn id="49" dur="1000"/>
                                        <p:tgtEl>
                                          <p:spTgt spid="64"/>
                                        </p:tgtEl>
                                      </p:cBhvr>
                                    </p:animEffect>
                                  </p:childTnLst>
                                </p:cTn>
                              </p:par>
                              <p:par>
                                <p:cTn id="50" presetID="21" presetClass="entr" presetSubtype="1" fill="hold" grpId="0" nodeType="withEffect">
                                  <p:stCondLst>
                                    <p:cond delay="4000"/>
                                  </p:stCondLst>
                                  <p:childTnLst>
                                    <p:set>
                                      <p:cBhvr>
                                        <p:cTn id="51" dur="1" fill="hold">
                                          <p:stCondLst>
                                            <p:cond delay="0"/>
                                          </p:stCondLst>
                                        </p:cTn>
                                        <p:tgtEl>
                                          <p:spTgt spid="62"/>
                                        </p:tgtEl>
                                        <p:attrNameLst>
                                          <p:attrName>style.visibility</p:attrName>
                                        </p:attrNameLst>
                                      </p:cBhvr>
                                      <p:to>
                                        <p:strVal val="visible"/>
                                      </p:to>
                                    </p:set>
                                    <p:animEffect transition="in" filter="wheel(1)">
                                      <p:cBhvr>
                                        <p:cTn id="52" dur="1500"/>
                                        <p:tgtEl>
                                          <p:spTgt spid="62"/>
                                        </p:tgtEl>
                                      </p:cBhvr>
                                    </p:animEffect>
                                  </p:childTnLst>
                                </p:cTn>
                              </p:par>
                              <p:par>
                                <p:cTn id="53" presetID="10" presetClass="entr" presetSubtype="0" fill="hold" grpId="0" nodeType="withEffect">
                                  <p:stCondLst>
                                    <p:cond delay="400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par>
                                <p:cTn id="56" presetID="22" presetClass="entr" presetSubtype="1" fill="hold" grpId="1" nodeType="withEffect">
                                  <p:stCondLst>
                                    <p:cond delay="5000"/>
                                  </p:stCondLst>
                                  <p:childTnLst>
                                    <p:set>
                                      <p:cBhvr>
                                        <p:cTn id="57" dur="1" fill="hold">
                                          <p:stCondLst>
                                            <p:cond delay="0"/>
                                          </p:stCondLst>
                                        </p:cTn>
                                        <p:tgtEl>
                                          <p:spTgt spid="72"/>
                                        </p:tgtEl>
                                        <p:attrNameLst>
                                          <p:attrName>style.visibility</p:attrName>
                                        </p:attrNameLst>
                                      </p:cBhvr>
                                      <p:to>
                                        <p:strVal val="visible"/>
                                      </p:to>
                                    </p:set>
                                    <p:animEffect transition="in" filter="wipe(up)">
                                      <p:cBhvr>
                                        <p:cTn id="58" dur="2000"/>
                                        <p:tgtEl>
                                          <p:spTgt spid="72"/>
                                        </p:tgtEl>
                                      </p:cBhvr>
                                    </p:animEffect>
                                  </p:childTnLst>
                                </p:cTn>
                              </p:par>
                              <p:par>
                                <p:cTn id="59" presetID="22" presetClass="entr" presetSubtype="2" fill="hold" nodeType="withEffect">
                                  <p:stCondLst>
                                    <p:cond delay="7000"/>
                                  </p:stCondLst>
                                  <p:childTnLst>
                                    <p:set>
                                      <p:cBhvr>
                                        <p:cTn id="60" dur="1" fill="hold">
                                          <p:stCondLst>
                                            <p:cond delay="0"/>
                                          </p:stCondLst>
                                        </p:cTn>
                                        <p:tgtEl>
                                          <p:spTgt spid="73"/>
                                        </p:tgtEl>
                                        <p:attrNameLst>
                                          <p:attrName>style.visibility</p:attrName>
                                        </p:attrNameLst>
                                      </p:cBhvr>
                                      <p:to>
                                        <p:strVal val="visible"/>
                                      </p:to>
                                    </p:set>
                                    <p:animEffect transition="in" filter="wipe(right)">
                                      <p:cBhvr>
                                        <p:cTn id="61" dur="1000"/>
                                        <p:tgtEl>
                                          <p:spTgt spid="73"/>
                                        </p:tgtEl>
                                      </p:cBhvr>
                                    </p:animEffect>
                                  </p:childTnLst>
                                </p:cTn>
                              </p:par>
                              <p:par>
                                <p:cTn id="62" presetID="10" presetClass="entr" presetSubtype="0" fill="hold" grpId="0" nodeType="withEffect">
                                  <p:stCondLst>
                                    <p:cond delay="850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childTnLst>
                                </p:cTn>
                              </p:par>
                              <p:par>
                                <p:cTn id="65" presetID="22" presetClass="entr" presetSubtype="1" fill="hold" grpId="0" nodeType="withEffect">
                                  <p:stCondLst>
                                    <p:cond delay="9500"/>
                                  </p:stCondLst>
                                  <p:childTnLst>
                                    <p:set>
                                      <p:cBhvr>
                                        <p:cTn id="66" dur="1" fill="hold">
                                          <p:stCondLst>
                                            <p:cond delay="0"/>
                                          </p:stCondLst>
                                        </p:cTn>
                                        <p:tgtEl>
                                          <p:spTgt spid="71"/>
                                        </p:tgtEl>
                                        <p:attrNameLst>
                                          <p:attrName>style.visibility</p:attrName>
                                        </p:attrNameLst>
                                      </p:cBhvr>
                                      <p:to>
                                        <p:strVal val="visible"/>
                                      </p:to>
                                    </p:set>
                                    <p:animEffect transition="in" filter="wipe(up)">
                                      <p:cBhvr>
                                        <p:cTn id="67" dur="2000"/>
                                        <p:tgtEl>
                                          <p:spTgt spid="71"/>
                                        </p:tgtEl>
                                      </p:cBhvr>
                                    </p:animEffect>
                                  </p:childTnLst>
                                </p:cTn>
                              </p:par>
                              <p:par>
                                <p:cTn id="68" presetID="21" presetClass="entr" presetSubtype="1" fill="hold" grpId="0" nodeType="withEffect">
                                  <p:stCondLst>
                                    <p:cond delay="9500"/>
                                  </p:stCondLst>
                                  <p:childTnLst>
                                    <p:set>
                                      <p:cBhvr>
                                        <p:cTn id="69" dur="1" fill="hold">
                                          <p:stCondLst>
                                            <p:cond delay="0"/>
                                          </p:stCondLst>
                                        </p:cTn>
                                        <p:tgtEl>
                                          <p:spTgt spid="67"/>
                                        </p:tgtEl>
                                        <p:attrNameLst>
                                          <p:attrName>style.visibility</p:attrName>
                                        </p:attrNameLst>
                                      </p:cBhvr>
                                      <p:to>
                                        <p:strVal val="visible"/>
                                      </p:to>
                                    </p:set>
                                    <p:animEffect transition="in" filter="wheel(1)">
                                      <p:cBhvr>
                                        <p:cTn id="70" dur="1500"/>
                                        <p:tgtEl>
                                          <p:spTgt spid="67"/>
                                        </p:tgtEl>
                                      </p:cBhvr>
                                    </p:animEffect>
                                  </p:childTnLst>
                                </p:cTn>
                              </p:par>
                              <p:par>
                                <p:cTn id="71" presetID="22" presetClass="entr" presetSubtype="4" fill="hold" nodeType="withEffect">
                                  <p:stCondLst>
                                    <p:cond delay="11000"/>
                                  </p:stCondLst>
                                  <p:childTnLst>
                                    <p:set>
                                      <p:cBhvr>
                                        <p:cTn id="72" dur="1" fill="hold">
                                          <p:stCondLst>
                                            <p:cond delay="0"/>
                                          </p:stCondLst>
                                        </p:cTn>
                                        <p:tgtEl>
                                          <p:spTgt spid="61"/>
                                        </p:tgtEl>
                                        <p:attrNameLst>
                                          <p:attrName>style.visibility</p:attrName>
                                        </p:attrNameLst>
                                      </p:cBhvr>
                                      <p:to>
                                        <p:strVal val="visible"/>
                                      </p:to>
                                    </p:set>
                                    <p:animEffect transition="in" filter="wipe(down)">
                                      <p:cBhvr>
                                        <p:cTn id="73" dur="1000"/>
                                        <p:tgtEl>
                                          <p:spTgt spid="61"/>
                                        </p:tgtEl>
                                      </p:cBhvr>
                                    </p:animEffect>
                                  </p:childTnLst>
                                </p:cTn>
                              </p:par>
                              <p:par>
                                <p:cTn id="74" presetID="10" presetClass="entr" presetSubtype="0" fill="hold" grpId="0" nodeType="withEffect">
                                  <p:stCondLst>
                                    <p:cond delay="1150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1" grpId="0"/>
      <p:bldP spid="22" grpId="0"/>
      <p:bldP spid="27" grpId="0"/>
      <p:bldP spid="29" grpId="0"/>
      <p:bldP spid="38" grpId="0"/>
      <p:bldP spid="58" grpId="0" animBg="1"/>
      <p:bldP spid="59" grpId="0"/>
      <p:bldP spid="62" grpId="0" animBg="1"/>
      <p:bldP spid="63" grpId="0"/>
      <p:bldP spid="67" grpId="0" animBg="1"/>
      <p:bldP spid="68" grpId="0"/>
      <p:bldP spid="70" grpId="0"/>
      <p:bldP spid="71" grpId="0"/>
      <p:bldP spid="7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1959B-840A-98A7-13EF-8D0430A87356}"/>
            </a:ext>
          </a:extLst>
        </p:cNvPr>
        <p:cNvGrpSpPr/>
        <p:nvPr/>
      </p:nvGrpSpPr>
      <p:grpSpPr>
        <a:xfrm>
          <a:off x="0" y="0"/>
          <a:ext cx="0" cy="0"/>
          <a:chOff x="0" y="0"/>
          <a:chExt cx="0" cy="0"/>
        </a:xfrm>
      </p:grpSpPr>
      <p:pic>
        <p:nvPicPr>
          <p:cNvPr id="7" name="Picture 6" descr="A green and black background&#10;&#10;AI-generated content may be incorrect.">
            <a:extLst>
              <a:ext uri="{FF2B5EF4-FFF2-40B4-BE49-F238E27FC236}">
                <a16:creationId xmlns:a16="http://schemas.microsoft.com/office/drawing/2014/main" id="{E199E9AB-9730-14E0-4482-F30A68A307A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4DCCBD5B-FBA5-019D-C1C3-DA13D3F008B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5E94A62-233F-9673-CB91-620FEEAA679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E87D857-B7D6-A5BC-F059-800091DF6273}"/>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F90F7FCB-8FDE-30A6-9DB6-A801074BDA49}"/>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E63718E7-4067-BD0B-2E51-02F7BE691751}"/>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0C0A47E7-B0AE-CE2A-6E3A-6227C328DB18}"/>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8301D5CB-E7ED-6EB3-7440-095AED16B4C1}"/>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BBA1AC73-98EC-3CA7-B1CA-C355A8978B51}"/>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6B8E5C44-D94C-9B26-0253-498EADBB13CD}"/>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65" name="TextBox 64">
            <a:extLst>
              <a:ext uri="{FF2B5EF4-FFF2-40B4-BE49-F238E27FC236}">
                <a16:creationId xmlns:a16="http://schemas.microsoft.com/office/drawing/2014/main" id="{15E241B9-3EF1-1775-313F-07CC094C3AF9}"/>
              </a:ext>
            </a:extLst>
          </p:cNvPr>
          <p:cNvSpPr txBox="1"/>
          <p:nvPr/>
        </p:nvSpPr>
        <p:spPr>
          <a:xfrm>
            <a:off x="5073105" y="3661358"/>
            <a:ext cx="9105702"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a:lnSpc>
                <a:spcPts val="2760"/>
              </a:lnSpc>
              <a:spcBef>
                <a:spcPts val="0"/>
              </a:spcBef>
              <a:buFont typeface="Arial" panose="020B0604020202020204" pitchFamily="34" charset="0"/>
              <a:buChar char="•"/>
            </a:pPr>
            <a:r>
              <a:rPr lang="en-US" sz="2000" b="1">
                <a:solidFill>
                  <a:srgbClr val="FFC002"/>
                </a:solidFill>
                <a:latin typeface="Avenir Next Demi Bold" panose="020B0503020202020204" pitchFamily="34" charset="0"/>
              </a:rPr>
              <a:t>Ph 6.5-8.0</a:t>
            </a:r>
            <a:r>
              <a:rPr lang="en-US" sz="2000">
                <a:solidFill>
                  <a:schemeClr val="bg1"/>
                </a:solidFill>
                <a:latin typeface="Avenir Next" panose="020B0503020202020204" pitchFamily="34" charset="0"/>
              </a:rPr>
              <a:t> </a:t>
            </a:r>
          </a:p>
          <a:p>
            <a:pPr marL="285750" indent="-285750">
              <a:lnSpc>
                <a:spcPts val="2760"/>
              </a:lnSpc>
              <a:spcBef>
                <a:spcPts val="0"/>
              </a:spcBef>
              <a:buFont typeface="Arial" panose="020B0604020202020204" pitchFamily="34" charset="0"/>
              <a:buChar char="•"/>
            </a:pPr>
            <a:r>
              <a:rPr lang="en-US" sz="2000">
                <a:solidFill>
                  <a:schemeClr val="bg1"/>
                </a:solidFill>
                <a:latin typeface="Avenir Next" panose="020B0503020202020204" pitchFamily="34" charset="0"/>
              </a:rPr>
              <a:t>Beware of </a:t>
            </a:r>
            <a:r>
              <a:rPr lang="en-US" sz="2000" b="1">
                <a:solidFill>
                  <a:srgbClr val="FFC002"/>
                </a:solidFill>
                <a:latin typeface="Avenir Next Demi Bold" panose="020B0503020202020204" pitchFamily="34" charset="0"/>
              </a:rPr>
              <a:t>deep free lime</a:t>
            </a:r>
            <a:r>
              <a:rPr lang="en-US" sz="2000">
                <a:solidFill>
                  <a:schemeClr val="bg1"/>
                </a:solidFill>
                <a:latin typeface="Avenir Next" panose="020B0503020202020204" pitchFamily="34" charset="0"/>
              </a:rPr>
              <a:t>. Take some tests 1-1.5 meters deep and test for high free lime. In these cases walnuts will grow well for a few years but once roots get into high lime area will get sick and die depending on how concentrated the lime is. </a:t>
            </a:r>
          </a:p>
          <a:p>
            <a:pPr marL="285750" indent="-285750">
              <a:lnSpc>
                <a:spcPts val="2760"/>
              </a:lnSpc>
              <a:spcBef>
                <a:spcPts val="0"/>
              </a:spcBef>
              <a:buFont typeface="Arial" panose="020B0604020202020204" pitchFamily="34" charset="0"/>
              <a:buChar char="•"/>
            </a:pPr>
            <a:r>
              <a:rPr lang="en-US" sz="2000">
                <a:solidFill>
                  <a:schemeClr val="bg1"/>
                </a:solidFill>
                <a:latin typeface="Avenir Next" panose="020B0503020202020204" pitchFamily="34" charset="0"/>
              </a:rPr>
              <a:t>Must be </a:t>
            </a:r>
            <a:r>
              <a:rPr lang="en-US" sz="2000" b="1">
                <a:solidFill>
                  <a:srgbClr val="FFC002"/>
                </a:solidFill>
                <a:latin typeface="Avenir Next Demi Bold" panose="020B0503020202020204" pitchFamily="34" charset="0"/>
              </a:rPr>
              <a:t>well drained</a:t>
            </a:r>
            <a:r>
              <a:rPr lang="en-US" sz="2000">
                <a:solidFill>
                  <a:schemeClr val="bg1"/>
                </a:solidFill>
                <a:latin typeface="Avenir Next" panose="020B0503020202020204" pitchFamily="34" charset="0"/>
              </a:rPr>
              <a:t>, high water tables can cause same issue as high free lime in lower rot zone. </a:t>
            </a:r>
          </a:p>
          <a:p>
            <a:pPr marL="285750" indent="-285750">
              <a:lnSpc>
                <a:spcPts val="2760"/>
              </a:lnSpc>
              <a:spcBef>
                <a:spcPts val="0"/>
              </a:spcBef>
              <a:buFont typeface="Arial" panose="020B0604020202020204" pitchFamily="34" charset="0"/>
              <a:buChar char="•"/>
            </a:pPr>
            <a:r>
              <a:rPr lang="en-US" sz="2000" b="1">
                <a:solidFill>
                  <a:srgbClr val="FFC002"/>
                </a:solidFill>
                <a:latin typeface="Avenir Next Demi Bold" panose="020B0503020202020204" pitchFamily="34" charset="0"/>
              </a:rPr>
              <a:t>Structure:  </a:t>
            </a:r>
            <a:r>
              <a:rPr lang="en-US" sz="2000">
                <a:solidFill>
                  <a:schemeClr val="bg1"/>
                </a:solidFill>
                <a:latin typeface="Avenir Next" panose="020B0503020202020204" pitchFamily="34" charset="0"/>
              </a:rPr>
              <a:t>Sandy loam, loam,  clayey loam are all excellent </a:t>
            </a:r>
          </a:p>
          <a:p>
            <a:pPr marL="285750" indent="-285750">
              <a:lnSpc>
                <a:spcPts val="2760"/>
              </a:lnSpc>
              <a:spcBef>
                <a:spcPts val="0"/>
              </a:spcBef>
              <a:buFont typeface="Arial" panose="020B0604020202020204" pitchFamily="34" charset="0"/>
              <a:buChar char="•"/>
            </a:pPr>
            <a:r>
              <a:rPr lang="en-US" sz="2000">
                <a:solidFill>
                  <a:schemeClr val="bg1"/>
                </a:solidFill>
                <a:latin typeface="Avenir Next" panose="020B0503020202020204" pitchFamily="34" charset="0"/>
              </a:rPr>
              <a:t>Also check for </a:t>
            </a:r>
            <a:r>
              <a:rPr lang="en-US" sz="2000" b="1">
                <a:solidFill>
                  <a:srgbClr val="FFC002"/>
                </a:solidFill>
                <a:latin typeface="Avenir Next Demi Bold" panose="020B0503020202020204" pitchFamily="34" charset="0"/>
              </a:rPr>
              <a:t>Boron toxicity </a:t>
            </a:r>
            <a:r>
              <a:rPr lang="en-US" sz="2000">
                <a:solidFill>
                  <a:schemeClr val="bg1"/>
                </a:solidFill>
                <a:latin typeface="Avenir Next" panose="020B0503020202020204" pitchFamily="34" charset="0"/>
              </a:rPr>
              <a:t>issues if have high boron levels. </a:t>
            </a:r>
            <a:endParaRPr lang="en-US" sz="1800">
              <a:solidFill>
                <a:schemeClr val="bg1"/>
              </a:solidFill>
              <a:latin typeface="Avenir Next" panose="020B0503020202020204" pitchFamily="34" charset="0"/>
            </a:endParaRPr>
          </a:p>
        </p:txBody>
      </p:sp>
      <p:sp>
        <p:nvSpPr>
          <p:cNvPr id="2" name="TextBox 1">
            <a:extLst>
              <a:ext uri="{FF2B5EF4-FFF2-40B4-BE49-F238E27FC236}">
                <a16:creationId xmlns:a16="http://schemas.microsoft.com/office/drawing/2014/main" id="{0A568496-61DA-E4C0-0636-E7497A8A71F7}"/>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sp>
        <p:nvSpPr>
          <p:cNvPr id="5" name="TextBox 4">
            <a:extLst>
              <a:ext uri="{FF2B5EF4-FFF2-40B4-BE49-F238E27FC236}">
                <a16:creationId xmlns:a16="http://schemas.microsoft.com/office/drawing/2014/main" id="{1DD43B4E-2427-0127-6C2E-7B912E76059E}"/>
              </a:ext>
            </a:extLst>
          </p:cNvPr>
          <p:cNvSpPr txBox="1"/>
          <p:nvPr/>
        </p:nvSpPr>
        <p:spPr>
          <a:xfrm>
            <a:off x="2208798" y="4619586"/>
            <a:ext cx="227682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8000">
                <a:solidFill>
                  <a:schemeClr val="bg1"/>
                </a:solidFill>
                <a:latin typeface="Avenir Next Medium" panose="020B0503020202020204" pitchFamily="34" charset="0"/>
              </a:rPr>
              <a:t>S</a:t>
            </a:r>
            <a:r>
              <a:rPr lang="en-US">
                <a:solidFill>
                  <a:schemeClr val="bg1"/>
                </a:solidFill>
                <a:latin typeface="Avenir Next Medium" panose="020B0503020202020204" pitchFamily="34" charset="0"/>
              </a:rPr>
              <a:t>oil:</a:t>
            </a:r>
          </a:p>
        </p:txBody>
      </p:sp>
      <p:cxnSp>
        <p:nvCxnSpPr>
          <p:cNvPr id="6" name="Straight Connector 5">
            <a:extLst>
              <a:ext uri="{FF2B5EF4-FFF2-40B4-BE49-F238E27FC236}">
                <a16:creationId xmlns:a16="http://schemas.microsoft.com/office/drawing/2014/main" id="{4DFBE9FF-4105-092B-7D80-7A456556910E}"/>
              </a:ext>
            </a:extLst>
          </p:cNvPr>
          <p:cNvCxnSpPr>
            <a:cxnSpLocks/>
          </p:cNvCxnSpPr>
          <p:nvPr/>
        </p:nvCxnSpPr>
        <p:spPr>
          <a:xfrm>
            <a:off x="4779361" y="3987988"/>
            <a:ext cx="0" cy="268153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162D5A3F-2670-919C-D401-3A0748F76260}"/>
              </a:ext>
            </a:extLst>
          </p:cNvPr>
          <p:cNvSpPr txBox="1"/>
          <p:nvPr/>
        </p:nvSpPr>
        <p:spPr>
          <a:xfrm>
            <a:off x="13560436" y="7760272"/>
            <a:ext cx="169470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3600" b="1">
                <a:solidFill>
                  <a:srgbClr val="FFC002"/>
                </a:solidFill>
                <a:latin typeface="Avenir Next Demi Bold" panose="020B0503020202020204" pitchFamily="34" charset="0"/>
              </a:rPr>
              <a:t>Why ?</a:t>
            </a:r>
            <a:endParaRPr lang="en-US" sz="3600">
              <a:solidFill>
                <a:srgbClr val="FFC002"/>
              </a:solidFill>
              <a:latin typeface="Avenir Next Medium" panose="020B0503020202020204" pitchFamily="34" charset="0"/>
            </a:endParaRPr>
          </a:p>
        </p:txBody>
      </p:sp>
      <p:pic>
        <p:nvPicPr>
          <p:cNvPr id="4" name="Picture 3" descr="A logo with text and a tree&#10;&#10;AI-generated content may be incorrect.">
            <a:extLst>
              <a:ext uri="{FF2B5EF4-FFF2-40B4-BE49-F238E27FC236}">
                <a16:creationId xmlns:a16="http://schemas.microsoft.com/office/drawing/2014/main" id="{EAD707FC-F503-3A60-86E4-D065D579130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0" name="Nisão-NutVision">
            <a:extLst>
              <a:ext uri="{FF2B5EF4-FFF2-40B4-BE49-F238E27FC236}">
                <a16:creationId xmlns:a16="http://schemas.microsoft.com/office/drawing/2014/main" id="{9A579AC5-7EE0-56C5-C28B-F1DC4B8ACA75}"/>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11" name="TextBox 10">
            <a:extLst>
              <a:ext uri="{FF2B5EF4-FFF2-40B4-BE49-F238E27FC236}">
                <a16:creationId xmlns:a16="http://schemas.microsoft.com/office/drawing/2014/main" id="{6A6F11FC-E8B3-1818-29C4-6F1E107A6A82}"/>
              </a:ext>
            </a:extLst>
          </p:cNvPr>
          <p:cNvSpPr txBox="1"/>
          <p:nvPr/>
        </p:nvSpPr>
        <p:spPr>
          <a:xfrm>
            <a:off x="5319813" y="8043343"/>
            <a:ext cx="600133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spcBef>
                <a:spcPts val="0"/>
              </a:spcBef>
            </a:pPr>
            <a:r>
              <a:rPr lang="en-US" sz="2000">
                <a:solidFill>
                  <a:schemeClr val="bg1"/>
                </a:solidFill>
                <a:latin typeface="Avenir Next Medium" panose="020B0503020202020204" pitchFamily="34" charset="0"/>
              </a:rPr>
              <a:t>By doing so, you can Improve </a:t>
            </a:r>
            <a:r>
              <a:rPr lang="en-US" sz="2000" b="1">
                <a:solidFill>
                  <a:srgbClr val="FFC002"/>
                </a:solidFill>
                <a:latin typeface="Avenir Next Demi Bold" panose="020B0503020202020204" pitchFamily="34" charset="0"/>
              </a:rPr>
              <a:t>Nutrient Availability </a:t>
            </a:r>
            <a:r>
              <a:rPr lang="en-US" sz="2000">
                <a:solidFill>
                  <a:schemeClr val="bg1"/>
                </a:solidFill>
                <a:latin typeface="Avenir Next Medium" panose="020B0503020202020204" pitchFamily="34" charset="0"/>
              </a:rPr>
              <a:t>and </a:t>
            </a:r>
            <a:r>
              <a:rPr lang="en-US" sz="2000" b="1">
                <a:solidFill>
                  <a:srgbClr val="FFC002"/>
                </a:solidFill>
                <a:latin typeface="Avenir Next Demi Bold" panose="020B0503020202020204" pitchFamily="34" charset="0"/>
              </a:rPr>
              <a:t>Efficiency of Fertilizer</a:t>
            </a:r>
            <a:r>
              <a:rPr lang="en-US" sz="2000">
                <a:solidFill>
                  <a:schemeClr val="bg1"/>
                </a:solidFill>
                <a:latin typeface="Avenir Next Medium" panose="020B0503020202020204" pitchFamily="34" charset="0"/>
              </a:rPr>
              <a:t> use. </a:t>
            </a:r>
          </a:p>
        </p:txBody>
      </p:sp>
      <p:sp>
        <p:nvSpPr>
          <p:cNvPr id="12" name="TextBox 11">
            <a:extLst>
              <a:ext uri="{FF2B5EF4-FFF2-40B4-BE49-F238E27FC236}">
                <a16:creationId xmlns:a16="http://schemas.microsoft.com/office/drawing/2014/main" id="{9528B14B-7519-65D3-119E-E6C532322289}"/>
              </a:ext>
            </a:extLst>
          </p:cNvPr>
          <p:cNvSpPr txBox="1"/>
          <p:nvPr/>
        </p:nvSpPr>
        <p:spPr>
          <a:xfrm>
            <a:off x="5439759" y="9164525"/>
            <a:ext cx="6876796"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hangingPunct="1">
              <a:spcBef>
                <a:spcPts val="0"/>
              </a:spcBef>
              <a:buFont typeface="Arial" panose="020B0604020202020204" pitchFamily="34" charset="0"/>
              <a:buChar char="•"/>
            </a:pPr>
            <a:r>
              <a:rPr lang="en-US" sz="1800">
                <a:solidFill>
                  <a:schemeClr val="bg1"/>
                </a:solidFill>
                <a:latin typeface="Avenir Next" panose="020B0503020202020204" pitchFamily="34" charset="0"/>
              </a:rPr>
              <a:t>Improve </a:t>
            </a:r>
            <a:r>
              <a:rPr lang="en-US" sz="1800" b="1">
                <a:solidFill>
                  <a:srgbClr val="FFC002"/>
                </a:solidFill>
                <a:latin typeface="Avenir Next Demi Bold" panose="020B0503020202020204" pitchFamily="34" charset="0"/>
              </a:rPr>
              <a:t>pH levels,</a:t>
            </a:r>
          </a:p>
          <a:p>
            <a:pPr marL="285750" indent="-285750" hangingPunct="1">
              <a:spcBef>
                <a:spcPts val="0"/>
              </a:spcBef>
              <a:buFont typeface="Arial" panose="020B0604020202020204" pitchFamily="34" charset="0"/>
              <a:buChar char="•"/>
            </a:pPr>
            <a:r>
              <a:rPr lang="en-US" sz="1800">
                <a:solidFill>
                  <a:schemeClr val="bg1"/>
                </a:solidFill>
                <a:latin typeface="Avenir Next" panose="020B0503020202020204" pitchFamily="34" charset="0"/>
              </a:rPr>
              <a:t>Improve </a:t>
            </a:r>
            <a:r>
              <a:rPr lang="en-US" sz="1800" b="1">
                <a:solidFill>
                  <a:srgbClr val="FFC002"/>
                </a:solidFill>
                <a:latin typeface="Avenir Next Demi Bold" panose="020B0503020202020204" pitchFamily="34" charset="0"/>
              </a:rPr>
              <a:t>Organic Material</a:t>
            </a:r>
            <a:r>
              <a:rPr lang="en-US" sz="1800">
                <a:solidFill>
                  <a:schemeClr val="bg1"/>
                </a:solidFill>
                <a:latin typeface="Avenir Next" panose="020B0503020202020204" pitchFamily="34" charset="0"/>
              </a:rPr>
              <a:t> levels,</a:t>
            </a:r>
          </a:p>
          <a:p>
            <a:pPr marL="285750" indent="-285750" hangingPunct="1">
              <a:spcBef>
                <a:spcPts val="0"/>
              </a:spcBef>
              <a:buFont typeface="Arial" panose="020B0604020202020204" pitchFamily="34" charset="0"/>
              <a:buChar char="•"/>
            </a:pPr>
            <a:r>
              <a:rPr lang="en-US" sz="1800">
                <a:solidFill>
                  <a:schemeClr val="bg1"/>
                </a:solidFill>
                <a:latin typeface="Avenir Next" panose="020B0503020202020204" pitchFamily="34" charset="0"/>
              </a:rPr>
              <a:t>Improve CEC </a:t>
            </a:r>
            <a:r>
              <a:rPr lang="en-US" sz="1800" b="1">
                <a:solidFill>
                  <a:srgbClr val="FFC002"/>
                </a:solidFill>
                <a:latin typeface="Avenir Next Demi Bold" panose="020B0503020202020204" pitchFamily="34" charset="0"/>
              </a:rPr>
              <a:t>(Cation Exchange Capacity),</a:t>
            </a:r>
            <a:endParaRPr lang="en-US" sz="1800">
              <a:solidFill>
                <a:schemeClr val="bg1"/>
              </a:solidFill>
              <a:latin typeface="Avenir Next" panose="020B0503020202020204" pitchFamily="34" charset="0"/>
            </a:endParaRPr>
          </a:p>
          <a:p>
            <a:pPr marL="285750" indent="-285750" hangingPunct="1">
              <a:spcBef>
                <a:spcPts val="0"/>
              </a:spcBef>
              <a:buFont typeface="Arial" panose="020B0604020202020204" pitchFamily="34" charset="0"/>
              <a:buChar char="•"/>
            </a:pPr>
            <a:r>
              <a:rPr lang="en-US" sz="1800">
                <a:solidFill>
                  <a:schemeClr val="bg1"/>
                </a:solidFill>
                <a:latin typeface="Avenir Next" panose="020B0503020202020204" pitchFamily="34" charset="0"/>
              </a:rPr>
              <a:t>Use of </a:t>
            </a:r>
            <a:r>
              <a:rPr lang="en-US" sz="1800" b="1">
                <a:solidFill>
                  <a:srgbClr val="FFC002"/>
                </a:solidFill>
                <a:latin typeface="Avenir Next Demi Bold" panose="020B0503020202020204" pitchFamily="34" charset="0"/>
              </a:rPr>
              <a:t>Mycorrhizal Fungus,</a:t>
            </a:r>
          </a:p>
          <a:p>
            <a:pPr marL="285750" indent="-285750" hangingPunct="1">
              <a:spcBef>
                <a:spcPts val="0"/>
              </a:spcBef>
              <a:buFont typeface="Arial" panose="020B0604020202020204" pitchFamily="34" charset="0"/>
              <a:buChar char="•"/>
            </a:pPr>
            <a:r>
              <a:rPr lang="en-US" sz="1800">
                <a:solidFill>
                  <a:schemeClr val="bg1"/>
                </a:solidFill>
                <a:latin typeface="Avenir Next" panose="020B0503020202020204" pitchFamily="34" charset="0"/>
              </a:rPr>
              <a:t>Implement an effective </a:t>
            </a:r>
            <a:r>
              <a:rPr lang="en-US" sz="1800" b="1">
                <a:solidFill>
                  <a:srgbClr val="FFC002"/>
                </a:solidFill>
                <a:latin typeface="Avenir Next Demi Bold" panose="020B0503020202020204" pitchFamily="34" charset="0"/>
              </a:rPr>
              <a:t>Cover Crop </a:t>
            </a:r>
            <a:r>
              <a:rPr lang="en-US" sz="1800">
                <a:solidFill>
                  <a:schemeClr val="bg1"/>
                </a:solidFill>
                <a:latin typeface="Avenir Next" panose="020B0503020202020204" pitchFamily="34" charset="0"/>
              </a:rPr>
              <a:t>strategy</a:t>
            </a:r>
          </a:p>
        </p:txBody>
      </p:sp>
      <p:cxnSp>
        <p:nvCxnSpPr>
          <p:cNvPr id="14" name="Straight Connector 13">
            <a:extLst>
              <a:ext uri="{FF2B5EF4-FFF2-40B4-BE49-F238E27FC236}">
                <a16:creationId xmlns:a16="http://schemas.microsoft.com/office/drawing/2014/main" id="{BB1D236E-5AAF-BC76-7393-899B982C4374}"/>
              </a:ext>
            </a:extLst>
          </p:cNvPr>
          <p:cNvCxnSpPr>
            <a:cxnSpLocks/>
          </p:cNvCxnSpPr>
          <p:nvPr/>
        </p:nvCxnSpPr>
        <p:spPr>
          <a:xfrm>
            <a:off x="10456291" y="9309453"/>
            <a:ext cx="0" cy="1235571"/>
          </a:xfrm>
          <a:prstGeom prst="line">
            <a:avLst/>
          </a:prstGeom>
          <a:noFill/>
          <a:ln w="28575"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6FAB0E79-73BB-B5F5-1A7B-AA356FC56D5E}"/>
              </a:ext>
            </a:extLst>
          </p:cNvPr>
          <p:cNvSpPr txBox="1"/>
          <p:nvPr/>
        </p:nvSpPr>
        <p:spPr>
          <a:xfrm>
            <a:off x="10735794" y="9309149"/>
            <a:ext cx="344301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400">
                <a:solidFill>
                  <a:schemeClr val="bg1"/>
                </a:solidFill>
                <a:latin typeface="Avenir Next Medium" panose="020B0503020202020204" pitchFamily="34" charset="0"/>
              </a:rPr>
              <a:t>Helps you use less inorganic fertilizers, with higher efficiency</a:t>
            </a:r>
          </a:p>
        </p:txBody>
      </p:sp>
      <p:sp>
        <p:nvSpPr>
          <p:cNvPr id="23" name="TextBox 22">
            <a:extLst>
              <a:ext uri="{FF2B5EF4-FFF2-40B4-BE49-F238E27FC236}">
                <a16:creationId xmlns:a16="http://schemas.microsoft.com/office/drawing/2014/main" id="{49D35DDD-22D7-1881-9D81-C7C95C205A87}"/>
              </a:ext>
            </a:extLst>
          </p:cNvPr>
          <p:cNvSpPr txBox="1"/>
          <p:nvPr/>
        </p:nvSpPr>
        <p:spPr>
          <a:xfrm>
            <a:off x="17302738" y="5570850"/>
            <a:ext cx="4424922" cy="1118255"/>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6600">
                <a:solidFill>
                  <a:schemeClr val="bg1"/>
                </a:solidFill>
                <a:latin typeface="Avenir Next Medium" panose="020B0503020202020204" pitchFamily="34" charset="0"/>
              </a:rPr>
              <a:t>C</a:t>
            </a:r>
            <a:r>
              <a:rPr lang="en-US" spc="300">
                <a:solidFill>
                  <a:schemeClr val="bg1"/>
                </a:solidFill>
                <a:latin typeface="Avenir Next Medium" panose="020B0503020202020204" pitchFamily="34" charset="0"/>
              </a:rPr>
              <a:t>over</a:t>
            </a:r>
            <a:r>
              <a:rPr lang="en-US" sz="6600">
                <a:solidFill>
                  <a:schemeClr val="bg1"/>
                </a:solidFill>
                <a:latin typeface="Avenir Next Medium" panose="020B0503020202020204" pitchFamily="34" charset="0"/>
              </a:rPr>
              <a:t>  C</a:t>
            </a:r>
            <a:r>
              <a:rPr lang="en-US" spc="300">
                <a:solidFill>
                  <a:schemeClr val="bg1"/>
                </a:solidFill>
                <a:latin typeface="Avenir Next Medium" panose="020B0503020202020204" pitchFamily="34" charset="0"/>
              </a:rPr>
              <a:t>rop</a:t>
            </a:r>
          </a:p>
        </p:txBody>
      </p:sp>
      <p:sp>
        <p:nvSpPr>
          <p:cNvPr id="36" name="TextBox 35">
            <a:extLst>
              <a:ext uri="{FF2B5EF4-FFF2-40B4-BE49-F238E27FC236}">
                <a16:creationId xmlns:a16="http://schemas.microsoft.com/office/drawing/2014/main" id="{7B57AF38-5811-B246-90CB-49B92411955B}"/>
              </a:ext>
            </a:extLst>
          </p:cNvPr>
          <p:cNvSpPr txBox="1"/>
          <p:nvPr/>
        </p:nvSpPr>
        <p:spPr>
          <a:xfrm>
            <a:off x="-2287634" y="5622802"/>
            <a:ext cx="227682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400">
                <a:solidFill>
                  <a:srgbClr val="FFC002"/>
                </a:solidFill>
                <a:latin typeface="Avenir Next Medium" panose="020B0503020202020204" pitchFamily="34" charset="0"/>
              </a:rPr>
              <a:t>PREPARATION</a:t>
            </a:r>
          </a:p>
          <a:p>
            <a:pPr marL="0" indent="0" hangingPunct="1">
              <a:spcBef>
                <a:spcPts val="0"/>
              </a:spcBef>
              <a:buNone/>
            </a:pPr>
            <a:r>
              <a:rPr lang="en-US" sz="2400">
                <a:solidFill>
                  <a:srgbClr val="FFC002"/>
                </a:solidFill>
                <a:latin typeface="Avenir Next" panose="020B0503020202020204" pitchFamily="34" charset="0"/>
              </a:rPr>
              <a:t>&amp; ORCHARD</a:t>
            </a:r>
          </a:p>
          <a:p>
            <a:pPr marL="0" indent="0" hangingPunct="1">
              <a:spcBef>
                <a:spcPts val="0"/>
              </a:spcBef>
              <a:buNone/>
            </a:pPr>
            <a:r>
              <a:rPr lang="en-US" sz="2400">
                <a:solidFill>
                  <a:srgbClr val="FFC002"/>
                </a:solidFill>
                <a:latin typeface="Avenir Next Medium" panose="020B0503020202020204" pitchFamily="34" charset="0"/>
              </a:rPr>
              <a:t>DESIGN</a:t>
            </a:r>
          </a:p>
        </p:txBody>
      </p:sp>
      <p:sp>
        <p:nvSpPr>
          <p:cNvPr id="37" name="TextBox 36">
            <a:extLst>
              <a:ext uri="{FF2B5EF4-FFF2-40B4-BE49-F238E27FC236}">
                <a16:creationId xmlns:a16="http://schemas.microsoft.com/office/drawing/2014/main" id="{69416118-40ED-071E-0D45-10FF0061E1D0}"/>
              </a:ext>
            </a:extLst>
          </p:cNvPr>
          <p:cNvSpPr txBox="1"/>
          <p:nvPr/>
        </p:nvSpPr>
        <p:spPr>
          <a:xfrm>
            <a:off x="5319813" y="7191610"/>
            <a:ext cx="74104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spcBef>
                <a:spcPts val="0"/>
              </a:spcBef>
            </a:pPr>
            <a:r>
              <a:rPr lang="en-US" sz="2400">
                <a:solidFill>
                  <a:schemeClr val="bg1"/>
                </a:solidFill>
                <a:latin typeface="Avenir Next Medium" panose="020B0503020202020204" pitchFamily="34" charset="0"/>
              </a:rPr>
              <a:t>IMPROVE YOUR SOIL &amp; ITS BIOLOGICAL ACTIVITY</a:t>
            </a:r>
          </a:p>
        </p:txBody>
      </p:sp>
      <p:grpSp>
        <p:nvGrpSpPr>
          <p:cNvPr id="43" name="Group 42">
            <a:extLst>
              <a:ext uri="{FF2B5EF4-FFF2-40B4-BE49-F238E27FC236}">
                <a16:creationId xmlns:a16="http://schemas.microsoft.com/office/drawing/2014/main" id="{C7B0FDEA-6CE3-760A-B85C-3294C1243B59}"/>
              </a:ext>
            </a:extLst>
          </p:cNvPr>
          <p:cNvGrpSpPr/>
          <p:nvPr/>
        </p:nvGrpSpPr>
        <p:grpSpPr>
          <a:xfrm>
            <a:off x="5265799" y="7138093"/>
            <a:ext cx="7374322" cy="499759"/>
            <a:chOff x="5265799" y="6934897"/>
            <a:chExt cx="7374322" cy="499759"/>
          </a:xfrm>
        </p:grpSpPr>
        <p:cxnSp>
          <p:nvCxnSpPr>
            <p:cNvPr id="39" name="Straight Connector 38">
              <a:extLst>
                <a:ext uri="{FF2B5EF4-FFF2-40B4-BE49-F238E27FC236}">
                  <a16:creationId xmlns:a16="http://schemas.microsoft.com/office/drawing/2014/main" id="{ED14354C-A149-9535-73C5-554512A0E69A}"/>
                </a:ext>
              </a:extLst>
            </p:cNvPr>
            <p:cNvCxnSpPr>
              <a:cxnSpLocks/>
            </p:cNvCxnSpPr>
            <p:nvPr/>
          </p:nvCxnSpPr>
          <p:spPr>
            <a:xfrm flipH="1" flipV="1">
              <a:off x="5265799" y="7434401"/>
              <a:ext cx="7374322" cy="255"/>
            </a:xfrm>
            <a:prstGeom prst="line">
              <a:avLst/>
            </a:prstGeom>
            <a:no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C2A76F2F-0CE1-3C05-5C93-A99DF61A0ABF}"/>
                </a:ext>
              </a:extLst>
            </p:cNvPr>
            <p:cNvCxnSpPr>
              <a:cxnSpLocks/>
            </p:cNvCxnSpPr>
            <p:nvPr/>
          </p:nvCxnSpPr>
          <p:spPr>
            <a:xfrm flipH="1" flipV="1">
              <a:off x="5265799" y="6934897"/>
              <a:ext cx="7374322" cy="255"/>
            </a:xfrm>
            <a:prstGeom prst="line">
              <a:avLst/>
            </a:prstGeom>
            <a:no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cxnSp>
      </p:grpSp>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EE1E309C-3ABD-CE8B-63A6-85A4275900E9}"/>
                  </a:ext>
                </a:extLst>
              </p14:cNvPr>
              <p14:cNvContentPartPr/>
              <p14:nvPr/>
            </p14:nvContentPartPr>
            <p14:xfrm>
              <a:off x="10949297" y="7682127"/>
              <a:ext cx="2491560" cy="406440"/>
            </p14:xfrm>
          </p:contentPart>
        </mc:Choice>
        <mc:Fallback xmlns="">
          <p:pic>
            <p:nvPicPr>
              <p:cNvPr id="44" name="Ink 43">
                <a:extLst>
                  <a:ext uri="{FF2B5EF4-FFF2-40B4-BE49-F238E27FC236}">
                    <a16:creationId xmlns:a16="http://schemas.microsoft.com/office/drawing/2014/main" id="{EE1E309C-3ABD-CE8B-63A6-85A4275900E9}"/>
                  </a:ext>
                </a:extLst>
              </p:cNvPr>
              <p:cNvPicPr/>
              <p:nvPr/>
            </p:nvPicPr>
            <p:blipFill>
              <a:blip r:embed="rId11"/>
              <a:stretch>
                <a:fillRect/>
              </a:stretch>
            </p:blipFill>
            <p:spPr>
              <a:xfrm>
                <a:off x="10931660" y="7664487"/>
                <a:ext cx="2526115" cy="441000"/>
              </a:xfrm>
              <a:prstGeom prst="rect">
                <a:avLst/>
              </a:prstGeom>
            </p:spPr>
          </p:pic>
        </mc:Fallback>
      </mc:AlternateContent>
      <p:sp>
        <p:nvSpPr>
          <p:cNvPr id="45" name="TextBox 44">
            <a:extLst>
              <a:ext uri="{FF2B5EF4-FFF2-40B4-BE49-F238E27FC236}">
                <a16:creationId xmlns:a16="http://schemas.microsoft.com/office/drawing/2014/main" id="{37E015EC-3056-0D4B-043A-CA2CAD33E0A1}"/>
              </a:ext>
            </a:extLst>
          </p:cNvPr>
          <p:cNvSpPr txBox="1"/>
          <p:nvPr/>
        </p:nvSpPr>
        <p:spPr>
          <a:xfrm>
            <a:off x="5317880" y="8799047"/>
            <a:ext cx="16947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spcBef>
                <a:spcPts val="0"/>
              </a:spcBef>
            </a:pPr>
            <a:r>
              <a:rPr lang="en-US" sz="2000">
                <a:solidFill>
                  <a:schemeClr val="bg1"/>
                </a:solidFill>
                <a:latin typeface="Avenir Next Medium" panose="020B0503020202020204" pitchFamily="34" charset="0"/>
              </a:rPr>
              <a:t>Focus on:</a:t>
            </a:r>
          </a:p>
        </p:txBody>
      </p:sp>
      <p:cxnSp>
        <p:nvCxnSpPr>
          <p:cNvPr id="46" name="Straight Connector 45">
            <a:extLst>
              <a:ext uri="{FF2B5EF4-FFF2-40B4-BE49-F238E27FC236}">
                <a16:creationId xmlns:a16="http://schemas.microsoft.com/office/drawing/2014/main" id="{C0479206-3D2A-1DC4-E1D3-7F5F59D1F309}"/>
              </a:ext>
            </a:extLst>
          </p:cNvPr>
          <p:cNvCxnSpPr>
            <a:cxnSpLocks/>
          </p:cNvCxnSpPr>
          <p:nvPr/>
        </p:nvCxnSpPr>
        <p:spPr>
          <a:xfrm>
            <a:off x="15790290" y="3902435"/>
            <a:ext cx="0" cy="6949792"/>
          </a:xfrm>
          <a:prstGeom prst="line">
            <a:avLst/>
          </a:prstGeom>
          <a:noFill/>
          <a:ln w="15875"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sp>
        <p:nvSpPr>
          <p:cNvPr id="48" name="TextBox 47">
            <a:extLst>
              <a:ext uri="{FF2B5EF4-FFF2-40B4-BE49-F238E27FC236}">
                <a16:creationId xmlns:a16="http://schemas.microsoft.com/office/drawing/2014/main" id="{FA6FDAA4-E4A1-2B55-0CAC-666506A76B42}"/>
              </a:ext>
            </a:extLst>
          </p:cNvPr>
          <p:cNvSpPr txBox="1"/>
          <p:nvPr/>
        </p:nvSpPr>
        <p:spPr>
          <a:xfrm>
            <a:off x="17238788" y="6832537"/>
            <a:ext cx="41027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ctr" hangingPunct="1">
              <a:spcBef>
                <a:spcPts val="0"/>
              </a:spcBef>
              <a:buNone/>
            </a:pPr>
            <a:r>
              <a:rPr lang="en-US" sz="2000">
                <a:solidFill>
                  <a:schemeClr val="bg1"/>
                </a:solidFill>
                <a:latin typeface="Avenir Next Medium" panose="020B0503020202020204" pitchFamily="34" charset="0"/>
              </a:rPr>
              <a:t>An effective cover crop strategy can produce many benefits.</a:t>
            </a:r>
          </a:p>
        </p:txBody>
      </p:sp>
    </p:spTree>
    <p:extLst>
      <p:ext uri="{BB962C8B-B14F-4D97-AF65-F5344CB8AC3E}">
        <p14:creationId xmlns:p14="http://schemas.microsoft.com/office/powerpoint/2010/main" val="3113441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grpId="0" nodeType="afterEffect">
                                  <p:stCondLst>
                                    <p:cond delay="100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22" presetClass="entr" presetSubtype="8" fill="hold" nodeType="withEffect">
                                  <p:stCondLst>
                                    <p:cond delay="150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3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par>
                                <p:cTn id="25" presetID="10" presetClass="entr" presetSubtype="0" fill="hold" grpId="0" nodeType="withEffect">
                                  <p:stCondLst>
                                    <p:cond delay="500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childTnLst>
                                </p:cTn>
                              </p:par>
                              <p:par>
                                <p:cTn id="28" presetID="22" presetClass="entr" presetSubtype="1" fill="hold" grpId="0" nodeType="withEffect">
                                  <p:stCondLst>
                                    <p:cond delay="600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0"/>
                                        <p:tgtEl>
                                          <p:spTgt spid="12"/>
                                        </p:tgtEl>
                                      </p:cBhvr>
                                    </p:animEffect>
                                  </p:childTnLst>
                                </p:cTn>
                              </p:par>
                              <p:par>
                                <p:cTn id="31" presetID="22" presetClass="entr" presetSubtype="1" fill="hold" nodeType="withEffect">
                                  <p:stCondLst>
                                    <p:cond delay="1000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1000"/>
                                        <p:tgtEl>
                                          <p:spTgt spid="14"/>
                                        </p:tgtEl>
                                      </p:cBhvr>
                                    </p:animEffect>
                                  </p:childTnLst>
                                </p:cTn>
                              </p:par>
                              <p:par>
                                <p:cTn id="34" presetID="10" presetClass="entr" presetSubtype="0" fill="hold" grpId="0" nodeType="withEffect">
                                  <p:stCondLst>
                                    <p:cond delay="11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1500"/>
                                        <p:tgtEl>
                                          <p:spTgt spid="46"/>
                                        </p:tgtEl>
                                      </p:cBhvr>
                                    </p:animEffect>
                                  </p:childTnLst>
                                </p:cTn>
                              </p:par>
                              <p:par>
                                <p:cTn id="42" presetID="10" presetClass="entr" presetSubtype="0" fill="hold" grpId="0" nodeType="withEffect">
                                  <p:stCondLst>
                                    <p:cond delay="200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childTnLst>
                                </p:cTn>
                              </p:par>
                              <p:par>
                                <p:cTn id="45" presetID="10" presetClass="entr" presetSubtype="0" fill="hold" grpId="0" nodeType="withEffect">
                                  <p:stCondLst>
                                    <p:cond delay="350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8" grpId="0"/>
      <p:bldP spid="11" grpId="0"/>
      <p:bldP spid="12" grpId="0"/>
      <p:bldP spid="19" grpId="0"/>
      <p:bldP spid="23" grpId="0"/>
      <p:bldP spid="37" grpId="0"/>
      <p:bldP spid="4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6D513-A311-AF03-8A80-97F463D327FF}"/>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F12A1BCF-3EFB-8333-0C2E-C31001977DB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8D248E75-FA8D-2AED-D13A-5BB2DBE08FE2}"/>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205F9B66-A8B0-71F3-443B-62B215BAB292}"/>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44A10A0-F8C0-300F-868B-88B906B6EC9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52A410AA-DD9E-60A4-565F-C6FDAFFAAE5D}"/>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grpSp>
        <p:nvGrpSpPr>
          <p:cNvPr id="26" name="Presentation Title">
            <a:extLst>
              <a:ext uri="{FF2B5EF4-FFF2-40B4-BE49-F238E27FC236}">
                <a16:creationId xmlns:a16="http://schemas.microsoft.com/office/drawing/2014/main" id="{73E700C8-F79C-E616-3C26-14283E22124A}"/>
              </a:ext>
            </a:extLst>
          </p:cNvPr>
          <p:cNvGrpSpPr/>
          <p:nvPr/>
        </p:nvGrpSpPr>
        <p:grpSpPr>
          <a:xfrm>
            <a:off x="781415" y="11118981"/>
            <a:ext cx="6487899" cy="674922"/>
            <a:chOff x="-3195829" y="10132510"/>
            <a:chExt cx="6487899" cy="674922"/>
          </a:xfrm>
        </p:grpSpPr>
        <p:sp>
          <p:nvSpPr>
            <p:cNvPr id="28" name="TextBox 27">
              <a:extLst>
                <a:ext uri="{FF2B5EF4-FFF2-40B4-BE49-F238E27FC236}">
                  <a16:creationId xmlns:a16="http://schemas.microsoft.com/office/drawing/2014/main" id="{6806016E-89CE-4CD0-07D7-82E4B52ACF58}"/>
                </a:ext>
              </a:extLst>
            </p:cNvPr>
            <p:cNvSpPr txBox="1"/>
            <p:nvPr/>
          </p:nvSpPr>
          <p:spPr>
            <a:xfrm>
              <a:off x="-319645" y="10407322"/>
              <a:ext cx="3036469" cy="400110"/>
            </a:xfrm>
            <a:prstGeom prst="rect">
              <a:avLst/>
            </a:prstGeom>
            <a:noFill/>
            <a:effectLst>
              <a:softEdge rad="65707"/>
            </a:effectLst>
          </p:spPr>
          <p:txBody>
            <a:bodyPr wrap="square" rtlCol="0">
              <a:spAutoFit/>
            </a:bodyPr>
            <a:lstStyle/>
            <a:p>
              <a:pPr algn="ctr"/>
              <a:r>
                <a:rPr lang="en-US" sz="2000" spc="1500" dirty="0">
                  <a:solidFill>
                    <a:schemeClr val="bg1"/>
                  </a:solidFill>
                  <a:latin typeface="Avenir Next Medium" panose="020B0503020202020204" pitchFamily="34" charset="0"/>
                </a:rPr>
                <a:t>ORCHARD</a:t>
              </a:r>
            </a:p>
          </p:txBody>
        </p:sp>
        <p:sp>
          <p:nvSpPr>
            <p:cNvPr id="31" name="TextBox 30">
              <a:extLst>
                <a:ext uri="{FF2B5EF4-FFF2-40B4-BE49-F238E27FC236}">
                  <a16:creationId xmlns:a16="http://schemas.microsoft.com/office/drawing/2014/main" id="{565EC8D0-9AA2-1D90-9181-D7B7DD7A450A}"/>
                </a:ext>
              </a:extLst>
            </p:cNvPr>
            <p:cNvSpPr txBox="1"/>
            <p:nvPr/>
          </p:nvSpPr>
          <p:spPr>
            <a:xfrm>
              <a:off x="-2723079" y="10407322"/>
              <a:ext cx="2428835" cy="400110"/>
            </a:xfrm>
            <a:prstGeom prst="rect">
              <a:avLst/>
            </a:prstGeom>
            <a:noFill/>
            <a:effectLst>
              <a:softEdge rad="65707"/>
            </a:effectLst>
          </p:spPr>
          <p:txBody>
            <a:bodyPr wrap="square" rtlCol="0">
              <a:spAutoFit/>
            </a:bodyPr>
            <a:lstStyle/>
            <a:p>
              <a:r>
                <a:rPr lang="en-US" sz="2000" spc="1500" dirty="0">
                  <a:solidFill>
                    <a:schemeClr val="bg1"/>
                  </a:solidFill>
                  <a:latin typeface="Avenir Next Medium" panose="020B0503020202020204" pitchFamily="34" charset="0"/>
                </a:rPr>
                <a:t>WALNUT</a:t>
              </a:r>
            </a:p>
          </p:txBody>
        </p:sp>
        <p:sp>
          <p:nvSpPr>
            <p:cNvPr id="32" name="TextBox 31">
              <a:extLst>
                <a:ext uri="{FF2B5EF4-FFF2-40B4-BE49-F238E27FC236}">
                  <a16:creationId xmlns:a16="http://schemas.microsoft.com/office/drawing/2014/main" id="{5764AF75-6EDC-C9AA-D184-98538E467CC5}"/>
                </a:ext>
              </a:extLst>
            </p:cNvPr>
            <p:cNvSpPr txBox="1"/>
            <p:nvPr/>
          </p:nvSpPr>
          <p:spPr>
            <a:xfrm>
              <a:off x="-606932" y="10132510"/>
              <a:ext cx="3899002" cy="400110"/>
            </a:xfrm>
            <a:prstGeom prst="rect">
              <a:avLst/>
            </a:prstGeom>
            <a:noFill/>
            <a:effectLst>
              <a:softEdge rad="65707"/>
            </a:effectLst>
          </p:spPr>
          <p:txBody>
            <a:bodyPr wrap="square" rtlCol="0">
              <a:spAutoFit/>
            </a:bodyPr>
            <a:lstStyle/>
            <a:p>
              <a:pPr algn="ctr"/>
              <a:r>
                <a:rPr lang="en-US" sz="2000" spc="600" dirty="0">
                  <a:solidFill>
                    <a:schemeClr val="bg1"/>
                  </a:solidFill>
                  <a:latin typeface="Avenir Next" panose="020B0503020202020204" pitchFamily="34" charset="0"/>
                </a:rPr>
                <a:t>A </a:t>
              </a:r>
              <a:r>
                <a:rPr lang="en-US" sz="2000" spc="700" dirty="0">
                  <a:solidFill>
                    <a:schemeClr val="bg1"/>
                  </a:solidFill>
                  <a:latin typeface="Avenir Next Medium" panose="020B0503020202020204" pitchFamily="34" charset="0"/>
                </a:rPr>
                <a:t>MODERN </a:t>
              </a:r>
            </a:p>
          </p:txBody>
        </p:sp>
        <p:sp>
          <p:nvSpPr>
            <p:cNvPr id="33" name="TextBox 32">
              <a:extLst>
                <a:ext uri="{FF2B5EF4-FFF2-40B4-BE49-F238E27FC236}">
                  <a16:creationId xmlns:a16="http://schemas.microsoft.com/office/drawing/2014/main" id="{0D361380-EC52-C6B3-5671-1D2022A95F64}"/>
                </a:ext>
              </a:extLst>
            </p:cNvPr>
            <p:cNvSpPr txBox="1"/>
            <p:nvPr/>
          </p:nvSpPr>
          <p:spPr>
            <a:xfrm>
              <a:off x="-3195829" y="10132510"/>
              <a:ext cx="3899002" cy="400110"/>
            </a:xfrm>
            <a:prstGeom prst="rect">
              <a:avLst/>
            </a:prstGeom>
            <a:noFill/>
            <a:effectLst>
              <a:softEdge rad="65707"/>
            </a:effectLst>
          </p:spPr>
          <p:txBody>
            <a:bodyPr wrap="square" rtlCol="0">
              <a:spAutoFit/>
            </a:bodyPr>
            <a:lstStyle/>
            <a:p>
              <a:pPr algn="ctr"/>
              <a:r>
                <a:rPr lang="en-US" sz="2000" spc="700" dirty="0">
                  <a:solidFill>
                    <a:schemeClr val="bg1"/>
                  </a:solidFill>
                  <a:latin typeface="Avenir Next Medium" panose="020B0503020202020204" pitchFamily="34" charset="0"/>
                </a:rPr>
                <a:t>ESTABLISHING</a:t>
              </a:r>
            </a:p>
          </p:txBody>
        </p:sp>
      </p:grpSp>
      <p:sp>
        <p:nvSpPr>
          <p:cNvPr id="2" name="TextBox 1">
            <a:extLst>
              <a:ext uri="{FF2B5EF4-FFF2-40B4-BE49-F238E27FC236}">
                <a16:creationId xmlns:a16="http://schemas.microsoft.com/office/drawing/2014/main" id="{35C912C5-5B93-9256-7737-A1E79C063631}"/>
              </a:ext>
            </a:extLst>
          </p:cNvPr>
          <p:cNvSpPr txBox="1"/>
          <p:nvPr/>
        </p:nvSpPr>
        <p:spPr>
          <a:xfrm>
            <a:off x="1127603" y="1684070"/>
            <a:ext cx="1171190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1800" b="1">
                <a:solidFill>
                  <a:schemeClr val="bg1"/>
                </a:solidFill>
                <a:latin typeface="Avenir Next Demi Bold" panose="020B0503020202020204" pitchFamily="34" charset="0"/>
              </a:rPr>
              <a:t>Resources </a:t>
            </a:r>
            <a:r>
              <a:rPr lang="en-US" sz="1800">
                <a:solidFill>
                  <a:schemeClr val="bg1"/>
                </a:solidFill>
                <a:latin typeface="Avenir Next Medium" panose="020B0503020202020204" pitchFamily="34" charset="0"/>
              </a:rPr>
              <a:t>that needs to be secured in a long term perspective:</a:t>
            </a:r>
          </a:p>
        </p:txBody>
      </p:sp>
      <p:sp>
        <p:nvSpPr>
          <p:cNvPr id="3" name="TextBox 2">
            <a:extLst>
              <a:ext uri="{FF2B5EF4-FFF2-40B4-BE49-F238E27FC236}">
                <a16:creationId xmlns:a16="http://schemas.microsoft.com/office/drawing/2014/main" id="{582B004B-243D-310E-A422-C33F5956DDFA}"/>
              </a:ext>
            </a:extLst>
          </p:cNvPr>
          <p:cNvSpPr txBox="1"/>
          <p:nvPr/>
        </p:nvSpPr>
        <p:spPr>
          <a:xfrm>
            <a:off x="2269853" y="5621591"/>
            <a:ext cx="24105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2400">
                <a:solidFill>
                  <a:srgbClr val="FFC002"/>
                </a:solidFill>
                <a:latin typeface="Avenir Next Medium" panose="020B0503020202020204" pitchFamily="34" charset="0"/>
              </a:rPr>
              <a:t>Preparation &amp; Orchard Design</a:t>
            </a:r>
          </a:p>
        </p:txBody>
      </p:sp>
      <p:sp>
        <p:nvSpPr>
          <p:cNvPr id="4" name="TextBox 3">
            <a:extLst>
              <a:ext uri="{FF2B5EF4-FFF2-40B4-BE49-F238E27FC236}">
                <a16:creationId xmlns:a16="http://schemas.microsoft.com/office/drawing/2014/main" id="{3B186140-263C-9349-D8C1-B3EE1CB78217}"/>
              </a:ext>
            </a:extLst>
          </p:cNvPr>
          <p:cNvSpPr txBox="1"/>
          <p:nvPr/>
        </p:nvSpPr>
        <p:spPr>
          <a:xfrm>
            <a:off x="5328117" y="4121844"/>
            <a:ext cx="14164567" cy="25263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355600" rtl="0" fontAlgn="auto" latinLnBrk="0" hangingPunct="0">
              <a:lnSpc>
                <a:spcPts val="2660"/>
              </a:lnSpc>
              <a:spcBef>
                <a:spcPts val="0"/>
              </a:spcBef>
              <a:spcAft>
                <a:spcPts val="0"/>
              </a:spcAft>
              <a:buClrTx/>
              <a:buSzTx/>
              <a:buFont typeface="Arial" panose="020B0604020202020204" pitchFamily="34" charset="0"/>
              <a:buChar char="•"/>
              <a:tabLst/>
            </a:pP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Correct compactation of the top meter or so with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subsoiling</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  </a:t>
            </a:r>
          </a:p>
          <a:p>
            <a:pPr marL="285750" marR="0" indent="-285750" algn="l" defTabSz="355600" rtl="0" fontAlgn="auto" latinLnBrk="0" hangingPunct="0">
              <a:lnSpc>
                <a:spcPts val="2660"/>
              </a:lnSpc>
              <a:spcBef>
                <a:spcPts val="0"/>
              </a:spcBef>
              <a:spcAft>
                <a:spcPts val="0"/>
              </a:spcAft>
              <a:buClrTx/>
              <a:buSzTx/>
              <a:buFont typeface="Arial" panose="020B0604020202020204" pitchFamily="34" charset="0"/>
              <a:buChar char="•"/>
              <a:tabLst/>
            </a:pP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If leveling of soil is helpful,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level ground</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  </a:t>
            </a:r>
          </a:p>
          <a:p>
            <a:pPr marL="285750" marR="0" indent="-285750" algn="l" defTabSz="355600" rtl="0" fontAlgn="auto" latinLnBrk="0" hangingPunct="0">
              <a:lnSpc>
                <a:spcPts val="2660"/>
              </a:lnSpc>
              <a:spcBef>
                <a:spcPts val="0"/>
              </a:spcBef>
              <a:spcAft>
                <a:spcPts val="0"/>
              </a:spcAft>
              <a:buClrTx/>
              <a:buSzTx/>
              <a:buFont typeface="Arial" panose="020B0604020202020204" pitchFamily="34" charset="0"/>
              <a:buChar char="•"/>
              <a:tabLst/>
            </a:pP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Spacing</a:t>
            </a:r>
            <a:r>
              <a:rPr lang="en-US" sz="2000">
                <a:solidFill>
                  <a:schemeClr val="bg1"/>
                </a:solidFill>
                <a:latin typeface="Avenir Next Medium" panose="020B0503020202020204" pitchFamily="34" charset="0"/>
              </a:rPr>
              <a:t>:  </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this should be determined by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variety &amp; rootstock and soil</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 </a:t>
            </a:r>
          </a:p>
          <a:p>
            <a:pPr marR="0" algn="l" defTabSz="355600" rtl="0" fontAlgn="auto" latinLnBrk="0" hangingPunct="0">
              <a:lnSpc>
                <a:spcPts val="2660"/>
              </a:lnSpc>
              <a:spcBef>
                <a:spcPts val="0"/>
              </a:spcBef>
              <a:spcAft>
                <a:spcPts val="0"/>
              </a:spcAft>
              <a:buClrTx/>
              <a:buSzTx/>
              <a:tabLst>
                <a:tab pos="301625" algn="l"/>
              </a:tabLst>
            </a:pP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	Start</a:t>
            </a:r>
            <a:r>
              <a:rPr kumimoji="0" lang="en-US" sz="2000" u="none" strike="noStrike" cap="none" spc="0" normalizeH="0">
                <a:ln>
                  <a:noFill/>
                </a:ln>
                <a:solidFill>
                  <a:schemeClr val="bg1"/>
                </a:solidFill>
                <a:effectLst/>
                <a:uFillTx/>
                <a:latin typeface="Avenir Next Medium" panose="020B0503020202020204" pitchFamily="34" charset="0"/>
                <a:sym typeface="Graphik Light"/>
              </a:rPr>
              <a:t> with a r</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eference point</a:t>
            </a:r>
            <a:r>
              <a:rPr kumimoji="0" lang="en-US" sz="2000" u="none" strike="noStrike" cap="none" spc="0" normalizeH="0">
                <a:ln>
                  <a:noFill/>
                </a:ln>
                <a:solidFill>
                  <a:schemeClr val="bg1"/>
                </a:solidFill>
                <a:effectLst/>
                <a:uFillTx/>
                <a:latin typeface="Avenir Next Medium" panose="020B0503020202020204" pitchFamily="34" charset="0"/>
                <a:sym typeface="Graphik Light"/>
              </a:rPr>
              <a:t> of </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6-7 meters between lines and 3 to 7 m  between trees.  Avoid extremes (in either side)</a:t>
            </a:r>
          </a:p>
          <a:p>
            <a:pPr marL="285750" marR="0" indent="-285750" algn="l" defTabSz="355600" rtl="0" fontAlgn="auto" latinLnBrk="0" hangingPunct="0">
              <a:lnSpc>
                <a:spcPts val="2660"/>
              </a:lnSpc>
              <a:spcBef>
                <a:spcPts val="0"/>
              </a:spcBef>
              <a:spcAft>
                <a:spcPts val="0"/>
              </a:spcAft>
              <a:buClrTx/>
              <a:buSzTx/>
              <a:buFont typeface="Arial" panose="020B0604020202020204" pitchFamily="34" charset="0"/>
              <a:buChar char="•"/>
              <a:tabLst/>
            </a:pP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The more vigorous the rootstock and variety and the stronger the ground the wider the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spacing</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 </a:t>
            </a:r>
          </a:p>
          <a:p>
            <a:pPr marL="285750" marR="0" indent="-285750" algn="l" defTabSz="355600" rtl="0" fontAlgn="auto" latinLnBrk="0" hangingPunct="0">
              <a:lnSpc>
                <a:spcPts val="2660"/>
              </a:lnSpc>
              <a:spcBef>
                <a:spcPts val="0"/>
              </a:spcBef>
              <a:spcAft>
                <a:spcPts val="0"/>
              </a:spcAft>
              <a:buClrTx/>
              <a:buSzTx/>
              <a:buFont typeface="Arial" panose="020B0604020202020204" pitchFamily="34" charset="0"/>
              <a:buChar char="•"/>
              <a:tabLst/>
            </a:pP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For weaker ground, and less vigorous trees plant closer together.  </a:t>
            </a:r>
          </a:p>
          <a:p>
            <a:pPr marL="285750" marR="0" indent="-285750" algn="l" defTabSz="355600" rtl="0" fontAlgn="auto" latinLnBrk="0" hangingPunct="0">
              <a:lnSpc>
                <a:spcPts val="2660"/>
              </a:lnSpc>
              <a:spcBef>
                <a:spcPts val="0"/>
              </a:spcBef>
              <a:spcAft>
                <a:spcPts val="0"/>
              </a:spcAft>
              <a:buClrTx/>
              <a:buSzTx/>
              <a:buFont typeface="Arial" panose="020B0604020202020204" pitchFamily="34" charset="0"/>
              <a:buChar char="•"/>
              <a:tabLst/>
            </a:pP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Put in </a:t>
            </a:r>
            <a:r>
              <a:rPr kumimoji="0" lang="en-US" sz="2000" u="none" strike="noStrike" cap="none" spc="0" normalizeH="0" baseline="0">
                <a:ln>
                  <a:noFill/>
                </a:ln>
                <a:solidFill>
                  <a:srgbClr val="FFC002"/>
                </a:solidFill>
                <a:effectLst/>
                <a:uFillTx/>
                <a:latin typeface="Avenir Next Medium" panose="020B0503020202020204" pitchFamily="34" charset="0"/>
                <a:sym typeface="Graphik Light"/>
              </a:rPr>
              <a:t>berms</a:t>
            </a:r>
            <a:r>
              <a:rPr kumimoji="0" lang="en-US" sz="2000" u="none" strike="noStrike" cap="none" spc="0" normalizeH="0" baseline="0">
                <a:ln>
                  <a:noFill/>
                </a:ln>
                <a:solidFill>
                  <a:schemeClr val="bg1"/>
                </a:solidFill>
                <a:effectLst/>
                <a:uFillTx/>
                <a:latin typeface="Avenir Next Medium" panose="020B0503020202020204" pitchFamily="34" charset="0"/>
                <a:sym typeface="Graphik Light"/>
              </a:rPr>
              <a:t> if advantageous to plant on borders</a:t>
            </a:r>
            <a:r>
              <a:rPr kumimoji="0" lang="en-US" sz="1800" u="none" strike="noStrike" cap="none" spc="0" normalizeH="0" baseline="0">
                <a:ln>
                  <a:noFill/>
                </a:ln>
                <a:solidFill>
                  <a:schemeClr val="bg1"/>
                </a:solidFill>
                <a:effectLst/>
                <a:uFillTx/>
                <a:latin typeface="Avenir Next Medium" panose="020B0503020202020204" pitchFamily="34" charset="0"/>
                <a:sym typeface="Graphik Light"/>
              </a:rPr>
              <a:t>.  </a:t>
            </a:r>
          </a:p>
        </p:txBody>
      </p:sp>
      <p:pic>
        <p:nvPicPr>
          <p:cNvPr id="8" name="Picture 7" descr="A logo with text and a tree&#10;&#10;AI-generated content may be incorrect.">
            <a:extLst>
              <a:ext uri="{FF2B5EF4-FFF2-40B4-BE49-F238E27FC236}">
                <a16:creationId xmlns:a16="http://schemas.microsoft.com/office/drawing/2014/main" id="{5F7DFD18-D2BB-5C4A-895C-0CAC240D9B06}"/>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1" name="Nisão-NutVision">
            <a:extLst>
              <a:ext uri="{FF2B5EF4-FFF2-40B4-BE49-F238E27FC236}">
                <a16:creationId xmlns:a16="http://schemas.microsoft.com/office/drawing/2014/main" id="{AE3DB129-962F-E903-9F4E-88E10F23C14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7" name="TextBox 6">
            <a:extLst>
              <a:ext uri="{FF2B5EF4-FFF2-40B4-BE49-F238E27FC236}">
                <a16:creationId xmlns:a16="http://schemas.microsoft.com/office/drawing/2014/main" id="{3D901779-E24A-5257-6436-BB2710ECB11F}"/>
              </a:ext>
            </a:extLst>
          </p:cNvPr>
          <p:cNvSpPr txBox="1"/>
          <p:nvPr/>
        </p:nvSpPr>
        <p:spPr>
          <a:xfrm>
            <a:off x="2208798" y="4619586"/>
            <a:ext cx="227682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hangingPunct="1">
              <a:spcBef>
                <a:spcPts val="0"/>
              </a:spcBef>
              <a:buNone/>
            </a:pPr>
            <a:r>
              <a:rPr lang="en-US" sz="8000">
                <a:solidFill>
                  <a:schemeClr val="bg1"/>
                </a:solidFill>
                <a:latin typeface="Avenir Next Medium" panose="020B0503020202020204" pitchFamily="34" charset="0"/>
              </a:rPr>
              <a:t>S</a:t>
            </a:r>
            <a:r>
              <a:rPr lang="en-US">
                <a:solidFill>
                  <a:schemeClr val="bg1"/>
                </a:solidFill>
                <a:latin typeface="Avenir Next Medium" panose="020B0503020202020204" pitchFamily="34" charset="0"/>
              </a:rPr>
              <a:t>oil:</a:t>
            </a:r>
          </a:p>
        </p:txBody>
      </p:sp>
      <p:cxnSp>
        <p:nvCxnSpPr>
          <p:cNvPr id="14" name="Straight Connector 13">
            <a:extLst>
              <a:ext uri="{FF2B5EF4-FFF2-40B4-BE49-F238E27FC236}">
                <a16:creationId xmlns:a16="http://schemas.microsoft.com/office/drawing/2014/main" id="{F1CFDCB8-3BF6-C463-70EE-FFEB2CFE7193}"/>
              </a:ext>
            </a:extLst>
          </p:cNvPr>
          <p:cNvCxnSpPr>
            <a:cxnSpLocks/>
          </p:cNvCxnSpPr>
          <p:nvPr/>
        </p:nvCxnSpPr>
        <p:spPr>
          <a:xfrm>
            <a:off x="4779361" y="3853911"/>
            <a:ext cx="0" cy="294969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24" name="Picture 23" descr="A row of trees in a field&#10;&#10;AI-generated content may be incorrect.">
            <a:extLst>
              <a:ext uri="{FF2B5EF4-FFF2-40B4-BE49-F238E27FC236}">
                <a16:creationId xmlns:a16="http://schemas.microsoft.com/office/drawing/2014/main" id="{44C31B70-2F7B-7C18-7D90-2168BA57B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8800" y="6762152"/>
            <a:ext cx="7190758" cy="5393069"/>
          </a:xfrm>
          <a:prstGeom prst="rect">
            <a:avLst/>
          </a:prstGeom>
          <a:ln>
            <a:solidFill>
              <a:schemeClr val="bg1"/>
            </a:solidFill>
          </a:ln>
        </p:spPr>
      </p:pic>
      <p:sp>
        <p:nvSpPr>
          <p:cNvPr id="25" name="TextBox 24">
            <a:extLst>
              <a:ext uri="{FF2B5EF4-FFF2-40B4-BE49-F238E27FC236}">
                <a16:creationId xmlns:a16="http://schemas.microsoft.com/office/drawing/2014/main" id="{03F3AE72-B13D-6BF2-54F3-767C60351E78}"/>
              </a:ext>
            </a:extLst>
          </p:cNvPr>
          <p:cNvSpPr txBox="1"/>
          <p:nvPr/>
        </p:nvSpPr>
        <p:spPr>
          <a:xfrm>
            <a:off x="12426211" y="12107359"/>
            <a:ext cx="6523926" cy="4231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4288" marR="0" algn="l" defTabSz="355600" rtl="0" fontAlgn="auto" latinLnBrk="0" hangingPunct="0">
              <a:lnSpc>
                <a:spcPts val="2460"/>
              </a:lnSpc>
              <a:spcBef>
                <a:spcPts val="0"/>
              </a:spcBef>
              <a:spcAft>
                <a:spcPts val="0"/>
              </a:spcAft>
              <a:buClrTx/>
              <a:buSzTx/>
              <a:tabLst>
                <a:tab pos="258763" algn="l"/>
              </a:tabLst>
            </a:pPr>
            <a:r>
              <a:rPr lang="en-US" sz="1600">
                <a:solidFill>
                  <a:schemeClr val="bg1"/>
                </a:solidFill>
                <a:latin typeface="Avenir Next Medium" panose="020B0503020202020204" pitchFamily="34" charset="0"/>
              </a:rPr>
              <a:t>	</a:t>
            </a:r>
            <a:r>
              <a:rPr kumimoji="0" lang="en-US" sz="1600" u="none" strike="noStrike" cap="none" spc="0" normalizeH="0" baseline="0">
                <a:ln>
                  <a:noFill/>
                </a:ln>
                <a:solidFill>
                  <a:schemeClr val="bg1"/>
                </a:solidFill>
                <a:effectLst/>
                <a:uFillTx/>
                <a:latin typeface="Avenir Next Medium" panose="020B0503020202020204" pitchFamily="34" charset="0"/>
                <a:sym typeface="Graphik Light"/>
              </a:rPr>
              <a:t>Planting in berms can be advantageous if have overly wet areas.</a:t>
            </a:r>
          </a:p>
        </p:txBody>
      </p:sp>
      <p:sp>
        <p:nvSpPr>
          <p:cNvPr id="29" name="TextBox 28">
            <a:extLst>
              <a:ext uri="{FF2B5EF4-FFF2-40B4-BE49-F238E27FC236}">
                <a16:creationId xmlns:a16="http://schemas.microsoft.com/office/drawing/2014/main" id="{02B27982-FAA0-E7B9-5A94-DCC32EC64205}"/>
              </a:ext>
            </a:extLst>
          </p:cNvPr>
          <p:cNvSpPr txBox="1"/>
          <p:nvPr/>
        </p:nvSpPr>
        <p:spPr>
          <a:xfrm>
            <a:off x="-2989939" y="5061432"/>
            <a:ext cx="2713790"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r" hangingPunct="1">
              <a:lnSpc>
                <a:spcPts val="4500"/>
              </a:lnSpc>
              <a:spcBef>
                <a:spcPts val="0"/>
              </a:spcBef>
              <a:buNone/>
            </a:pPr>
            <a:r>
              <a:rPr lang="en-US" sz="8000">
                <a:solidFill>
                  <a:schemeClr val="bg1"/>
                </a:solidFill>
                <a:latin typeface="Avenir Next Medium" panose="020B0503020202020204" pitchFamily="34" charset="0"/>
              </a:rPr>
              <a:t>I</a:t>
            </a:r>
            <a:r>
              <a:rPr lang="en-US" sz="4400">
                <a:solidFill>
                  <a:schemeClr val="bg1"/>
                </a:solidFill>
                <a:latin typeface="Avenir Next Medium" panose="020B0503020202020204" pitchFamily="34" charset="0"/>
              </a:rPr>
              <a:t>rrigation system</a:t>
            </a:r>
            <a:r>
              <a:rPr lang="en-US" sz="1600">
                <a:solidFill>
                  <a:schemeClr val="bg1"/>
                </a:solidFill>
                <a:latin typeface="Avenir Next Medium" panose="020B0503020202020204" pitchFamily="34" charset="0"/>
              </a:rPr>
              <a:t>:</a:t>
            </a:r>
          </a:p>
        </p:txBody>
      </p:sp>
    </p:spTree>
    <p:extLst>
      <p:ext uri="{BB962C8B-B14F-4D97-AF65-F5344CB8AC3E}">
        <p14:creationId xmlns:p14="http://schemas.microsoft.com/office/powerpoint/2010/main" val="2017660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par>
                          <p:cTn id="8" fill="hold">
                            <p:stCondLst>
                              <p:cond delay="6500"/>
                            </p:stCondLst>
                            <p:childTnLst>
                              <p:par>
                                <p:cTn id="9" presetID="10" presetClass="entr" presetSubtype="0" fill="hold" nodeType="after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par>
                          <p:cTn id="12" fill="hold">
                            <p:stCondLst>
                              <p:cond delay="9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2080</TotalTime>
  <Words>3165</Words>
  <Application>Microsoft Macintosh PowerPoint</Application>
  <PresentationFormat>Custom</PresentationFormat>
  <Paragraphs>454</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Avenir Next</vt:lpstr>
      <vt:lpstr>Avenir Next Demi Bold</vt:lpstr>
      <vt:lpstr>Avenir Next Medium</vt:lpstr>
      <vt:lpstr>Graphik</vt:lpstr>
      <vt:lpstr>Graphik Light</vt:lpstr>
      <vt:lpstr>Helvetica Neue</vt:lpstr>
      <vt:lpstr>Poppins SemiBold</vt:lpstr>
      <vt:lpstr>Produkt Extralight</vt:lpstr>
      <vt:lpstr>Produkt Light</vt:lpstr>
      <vt:lpstr>38_MinimalistLight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During the preparations, we cause intense disturbance to the ground.  To ensure a long term sustainable production in your orchard:</vt:lpstr>
      <vt:lpstr>Young orchards (1–3 years old) have limited root development, making them more vulnerable to water deficits. Therefore, irrigation sceduling, and correct placement of the dripper lines is essential.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 B</cp:lastModifiedBy>
  <cp:revision>22</cp:revision>
  <cp:lastPrinted>2025-03-13T07:45:18Z</cp:lastPrinted>
  <dcterms:modified xsi:type="dcterms:W3CDTF">2025-05-05T11:06:38Z</dcterms:modified>
</cp:coreProperties>
</file>