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5"/>
  </p:notesMasterIdLst>
  <p:sldIdLst>
    <p:sldId id="284" r:id="rId2"/>
    <p:sldId id="297" r:id="rId3"/>
    <p:sldId id="293" r:id="rId4"/>
    <p:sldId id="298" r:id="rId5"/>
    <p:sldId id="287" r:id="rId6"/>
    <p:sldId id="299" r:id="rId7"/>
    <p:sldId id="300" r:id="rId8"/>
    <p:sldId id="301" r:id="rId9"/>
    <p:sldId id="302" r:id="rId10"/>
    <p:sldId id="303" r:id="rId11"/>
    <p:sldId id="306" r:id="rId12"/>
    <p:sldId id="304" r:id="rId13"/>
    <p:sldId id="305" r:id="rId1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355600" rtl="0" fontAlgn="auto" latinLnBrk="0" hangingPunct="0">
      <a:lnSpc>
        <a:spcPct val="100000"/>
      </a:lnSpc>
      <a:spcBef>
        <a:spcPts val="4700"/>
      </a:spcBef>
      <a:spcAft>
        <a:spcPts val="0"/>
      </a:spcAft>
      <a:buClrTx/>
      <a:buSzTx/>
      <a:buFontTx/>
      <a:buNone/>
      <a:tabLst/>
      <a:defRPr kumimoji="0" sz="4000" b="0" i="0" u="none" strike="noStrike" cap="none" spc="0" normalizeH="0" baseline="0">
        <a:ln>
          <a:noFill/>
        </a:ln>
        <a:solidFill>
          <a:schemeClr val="accent1">
            <a:satOff val="-9155"/>
            <a:lumOff val="-32673"/>
          </a:schemeClr>
        </a:solidFill>
        <a:effectLst/>
        <a:uFillTx/>
        <a:latin typeface="Graphik Light"/>
        <a:ea typeface="Graphik Light"/>
        <a:cs typeface="Graphik Light"/>
        <a:sym typeface="Graphik Light"/>
      </a:defRPr>
    </a:lvl1pPr>
    <a:lvl2pPr marL="0" marR="0" indent="457200" algn="l" defTabSz="355600" rtl="0" fontAlgn="auto" latinLnBrk="0" hangingPunct="0">
      <a:lnSpc>
        <a:spcPct val="100000"/>
      </a:lnSpc>
      <a:spcBef>
        <a:spcPts val="4700"/>
      </a:spcBef>
      <a:spcAft>
        <a:spcPts val="0"/>
      </a:spcAft>
      <a:buClrTx/>
      <a:buSzTx/>
      <a:buFontTx/>
      <a:buNone/>
      <a:tabLst/>
      <a:defRPr kumimoji="0" sz="4000" b="0" i="0" u="none" strike="noStrike" cap="none" spc="0" normalizeH="0" baseline="0">
        <a:ln>
          <a:noFill/>
        </a:ln>
        <a:solidFill>
          <a:schemeClr val="accent1">
            <a:satOff val="-9155"/>
            <a:lumOff val="-32673"/>
          </a:schemeClr>
        </a:solidFill>
        <a:effectLst/>
        <a:uFillTx/>
        <a:latin typeface="Graphik Light"/>
        <a:ea typeface="Graphik Light"/>
        <a:cs typeface="Graphik Light"/>
        <a:sym typeface="Graphik Light"/>
      </a:defRPr>
    </a:lvl2pPr>
    <a:lvl3pPr marL="0" marR="0" indent="914400" algn="l" defTabSz="355600" rtl="0" fontAlgn="auto" latinLnBrk="0" hangingPunct="0">
      <a:lnSpc>
        <a:spcPct val="100000"/>
      </a:lnSpc>
      <a:spcBef>
        <a:spcPts val="4700"/>
      </a:spcBef>
      <a:spcAft>
        <a:spcPts val="0"/>
      </a:spcAft>
      <a:buClrTx/>
      <a:buSzTx/>
      <a:buFontTx/>
      <a:buNone/>
      <a:tabLst/>
      <a:defRPr kumimoji="0" sz="4000" b="0" i="0" u="none" strike="noStrike" cap="none" spc="0" normalizeH="0" baseline="0">
        <a:ln>
          <a:noFill/>
        </a:ln>
        <a:solidFill>
          <a:schemeClr val="accent1">
            <a:satOff val="-9155"/>
            <a:lumOff val="-32673"/>
          </a:schemeClr>
        </a:solidFill>
        <a:effectLst/>
        <a:uFillTx/>
        <a:latin typeface="Graphik Light"/>
        <a:ea typeface="Graphik Light"/>
        <a:cs typeface="Graphik Light"/>
        <a:sym typeface="Graphik Light"/>
      </a:defRPr>
    </a:lvl3pPr>
    <a:lvl4pPr marL="0" marR="0" indent="1371600" algn="l" defTabSz="355600" rtl="0" fontAlgn="auto" latinLnBrk="0" hangingPunct="0">
      <a:lnSpc>
        <a:spcPct val="100000"/>
      </a:lnSpc>
      <a:spcBef>
        <a:spcPts val="4700"/>
      </a:spcBef>
      <a:spcAft>
        <a:spcPts val="0"/>
      </a:spcAft>
      <a:buClrTx/>
      <a:buSzTx/>
      <a:buFontTx/>
      <a:buNone/>
      <a:tabLst/>
      <a:defRPr kumimoji="0" sz="4000" b="0" i="0" u="none" strike="noStrike" cap="none" spc="0" normalizeH="0" baseline="0">
        <a:ln>
          <a:noFill/>
        </a:ln>
        <a:solidFill>
          <a:schemeClr val="accent1">
            <a:satOff val="-9155"/>
            <a:lumOff val="-32673"/>
          </a:schemeClr>
        </a:solidFill>
        <a:effectLst/>
        <a:uFillTx/>
        <a:latin typeface="Graphik Light"/>
        <a:ea typeface="Graphik Light"/>
        <a:cs typeface="Graphik Light"/>
        <a:sym typeface="Graphik Light"/>
      </a:defRPr>
    </a:lvl4pPr>
    <a:lvl5pPr marL="0" marR="0" indent="1828800" algn="l" defTabSz="355600" rtl="0" fontAlgn="auto" latinLnBrk="0" hangingPunct="0">
      <a:lnSpc>
        <a:spcPct val="100000"/>
      </a:lnSpc>
      <a:spcBef>
        <a:spcPts val="4700"/>
      </a:spcBef>
      <a:spcAft>
        <a:spcPts val="0"/>
      </a:spcAft>
      <a:buClrTx/>
      <a:buSzTx/>
      <a:buFontTx/>
      <a:buNone/>
      <a:tabLst/>
      <a:defRPr kumimoji="0" sz="4000" b="0" i="0" u="none" strike="noStrike" cap="none" spc="0" normalizeH="0" baseline="0">
        <a:ln>
          <a:noFill/>
        </a:ln>
        <a:solidFill>
          <a:schemeClr val="accent1">
            <a:satOff val="-9155"/>
            <a:lumOff val="-32673"/>
          </a:schemeClr>
        </a:solidFill>
        <a:effectLst/>
        <a:uFillTx/>
        <a:latin typeface="Graphik Light"/>
        <a:ea typeface="Graphik Light"/>
        <a:cs typeface="Graphik Light"/>
        <a:sym typeface="Graphik Light"/>
      </a:defRPr>
    </a:lvl5pPr>
    <a:lvl6pPr marL="0" marR="0" indent="2286000" algn="l" defTabSz="355600" rtl="0" fontAlgn="auto" latinLnBrk="0" hangingPunct="0">
      <a:lnSpc>
        <a:spcPct val="100000"/>
      </a:lnSpc>
      <a:spcBef>
        <a:spcPts val="4700"/>
      </a:spcBef>
      <a:spcAft>
        <a:spcPts val="0"/>
      </a:spcAft>
      <a:buClrTx/>
      <a:buSzTx/>
      <a:buFontTx/>
      <a:buNone/>
      <a:tabLst/>
      <a:defRPr kumimoji="0" sz="4000" b="0" i="0" u="none" strike="noStrike" cap="none" spc="0" normalizeH="0" baseline="0">
        <a:ln>
          <a:noFill/>
        </a:ln>
        <a:solidFill>
          <a:schemeClr val="accent1">
            <a:satOff val="-9155"/>
            <a:lumOff val="-32673"/>
          </a:schemeClr>
        </a:solidFill>
        <a:effectLst/>
        <a:uFillTx/>
        <a:latin typeface="Graphik Light"/>
        <a:ea typeface="Graphik Light"/>
        <a:cs typeface="Graphik Light"/>
        <a:sym typeface="Graphik Light"/>
      </a:defRPr>
    </a:lvl6pPr>
    <a:lvl7pPr marL="0" marR="0" indent="2743200" algn="l" defTabSz="355600" rtl="0" fontAlgn="auto" latinLnBrk="0" hangingPunct="0">
      <a:lnSpc>
        <a:spcPct val="100000"/>
      </a:lnSpc>
      <a:spcBef>
        <a:spcPts val="4700"/>
      </a:spcBef>
      <a:spcAft>
        <a:spcPts val="0"/>
      </a:spcAft>
      <a:buClrTx/>
      <a:buSzTx/>
      <a:buFontTx/>
      <a:buNone/>
      <a:tabLst/>
      <a:defRPr kumimoji="0" sz="4000" b="0" i="0" u="none" strike="noStrike" cap="none" spc="0" normalizeH="0" baseline="0">
        <a:ln>
          <a:noFill/>
        </a:ln>
        <a:solidFill>
          <a:schemeClr val="accent1">
            <a:satOff val="-9155"/>
            <a:lumOff val="-32673"/>
          </a:schemeClr>
        </a:solidFill>
        <a:effectLst/>
        <a:uFillTx/>
        <a:latin typeface="Graphik Light"/>
        <a:ea typeface="Graphik Light"/>
        <a:cs typeface="Graphik Light"/>
        <a:sym typeface="Graphik Light"/>
      </a:defRPr>
    </a:lvl7pPr>
    <a:lvl8pPr marL="0" marR="0" indent="3200400" algn="l" defTabSz="355600" rtl="0" fontAlgn="auto" latinLnBrk="0" hangingPunct="0">
      <a:lnSpc>
        <a:spcPct val="100000"/>
      </a:lnSpc>
      <a:spcBef>
        <a:spcPts val="4700"/>
      </a:spcBef>
      <a:spcAft>
        <a:spcPts val="0"/>
      </a:spcAft>
      <a:buClrTx/>
      <a:buSzTx/>
      <a:buFontTx/>
      <a:buNone/>
      <a:tabLst/>
      <a:defRPr kumimoji="0" sz="4000" b="0" i="0" u="none" strike="noStrike" cap="none" spc="0" normalizeH="0" baseline="0">
        <a:ln>
          <a:noFill/>
        </a:ln>
        <a:solidFill>
          <a:schemeClr val="accent1">
            <a:satOff val="-9155"/>
            <a:lumOff val="-32673"/>
          </a:schemeClr>
        </a:solidFill>
        <a:effectLst/>
        <a:uFillTx/>
        <a:latin typeface="Graphik Light"/>
        <a:ea typeface="Graphik Light"/>
        <a:cs typeface="Graphik Light"/>
        <a:sym typeface="Graphik Light"/>
      </a:defRPr>
    </a:lvl8pPr>
    <a:lvl9pPr marL="0" marR="0" indent="3657600" algn="l" defTabSz="355600" rtl="0" fontAlgn="auto" latinLnBrk="0" hangingPunct="0">
      <a:lnSpc>
        <a:spcPct val="100000"/>
      </a:lnSpc>
      <a:spcBef>
        <a:spcPts val="4700"/>
      </a:spcBef>
      <a:spcAft>
        <a:spcPts val="0"/>
      </a:spcAft>
      <a:buClrTx/>
      <a:buSzTx/>
      <a:buFontTx/>
      <a:buNone/>
      <a:tabLst/>
      <a:defRPr kumimoji="0" sz="4000" b="0" i="0" u="none" strike="noStrike" cap="none" spc="0" normalizeH="0" baseline="0">
        <a:ln>
          <a:noFill/>
        </a:ln>
        <a:solidFill>
          <a:schemeClr val="accent1">
            <a:satOff val="-9155"/>
            <a:lumOff val="-32673"/>
          </a:schemeClr>
        </a:solidFill>
        <a:effectLst/>
        <a:uFillTx/>
        <a:latin typeface="Graphik Light"/>
        <a:ea typeface="Graphik Light"/>
        <a:cs typeface="Graphik Light"/>
        <a:sym typeface="Graphik Ligh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2"/>
    <a:srgbClr val="D9DEE4"/>
    <a:srgbClr val="535760"/>
    <a:srgbClr val="3D3C3B"/>
    <a:srgbClr val="4F3C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wholeTbl>
    <a:band2H>
      <a:tcTxStyle/>
      <a:tcStyle>
        <a:tcBdr/>
        <a:fill>
          <a:solidFill>
            <a:srgbClr val="D5D5D5"/>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firstRow>
  </a:tblStyle>
  <a:tblStyle styleId="{C7B018BB-80A7-4F77-B60F-C8B233D01FF8}"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wholeTbl>
    <a:band2H>
      <a:tcTxStyle/>
      <a:tcStyle>
        <a:tcBdr/>
        <a:fill>
          <a:solidFill>
            <a:srgbClr val="D5D5D5"/>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firstCol>
    <a:lastRow>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chemeClr val="accent2">
              <a:hueOff val="-357243"/>
              <a:satOff val="7293"/>
              <a:lumOff val="8906"/>
            </a:schemeClr>
          </a:solidFill>
        </a:fill>
      </a:tcStyle>
    </a:firstRow>
  </a:tblStyle>
  <a:tblStyle styleId="{EEE7283C-3CF3-47DC-8721-378D4A62B228}"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wholeTbl>
    <a:band2H>
      <a:tcTxStyle/>
      <a:tcStyle>
        <a:tcBdr/>
        <a:fill>
          <a:solidFill>
            <a:srgbClr val="D5D5D5"/>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chemeClr val="accent3">
              <a:satOff val="1412"/>
              <a:lumOff val="16412"/>
            </a:schemeClr>
          </a:solidFill>
        </a:fill>
      </a:tcStyle>
    </a:firstCol>
    <a:lastRow>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atOff val="1412"/>
                  <a:lumOff val="16412"/>
                </a:schemeClr>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6E937E"/>
          </a:solidFill>
        </a:fill>
      </a:tcStyle>
    </a:firstRow>
  </a:tblStyle>
  <a:tblStyle styleId="{CF821DB8-F4EB-4A41-A1BA-3FCAFE7338EE}"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AF7E9"/>
          </a:solidFill>
        </a:fill>
      </a:tcStyle>
    </a:wholeTbl>
    <a:band2H>
      <a:tcTxStyle/>
      <a:tcStyle>
        <a:tcBdr/>
        <a:fill>
          <a:solidFill>
            <a:srgbClr val="FFF171"/>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A51B"/>
          </a:solid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E1A84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AF7E9"/>
          </a:solid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chemeClr val="accent4">
              <a:hueOff val="103425"/>
              <a:satOff val="-7243"/>
              <a:lumOff val="9921"/>
            </a:schemeClr>
          </a:solidFill>
        </a:fill>
      </a:tcStyle>
    </a:firstRow>
  </a:tblStyle>
  <a:tblStyle styleId="{33BA23B1-9221-436E-865A-0063620EA4FD}"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wholeTbl>
    <a:band2H>
      <a:tcTxStyle/>
      <a:tcStyle>
        <a:tcBdr/>
        <a:fill>
          <a:solidFill>
            <a:schemeClr val="accent5"/>
          </a:solidFill>
        </a:fill>
      </a:tcStyle>
    </a:band2H>
    <a:firstCol>
      <a:tcTxStyle b="on" i="off">
        <a:font>
          <a:latin typeface="Graphik Semibold"/>
          <a:ea typeface="Graphik Semibold"/>
          <a:cs typeface="Graphik Semibold"/>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chemeClr val="accent5">
              <a:lumOff val="-14283"/>
            </a:schemeClr>
          </a:solid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5">
                  <a:lumOff val="-14283"/>
                </a:schemeClr>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lastRow>
    <a:firstRow>
      <a:tcTxStyle b="on" i="off">
        <a:font>
          <a:latin typeface="Graphik Semibold"/>
          <a:ea typeface="Graphik Semibold"/>
          <a:cs typeface="Graphik Semibold"/>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chemeClr val="accent5">
              <a:satOff val="-6299"/>
              <a:lumOff val="-32309"/>
            </a:schemeClr>
          </a:solidFill>
        </a:fill>
      </a:tcStyle>
    </a:firstRow>
  </a:tblStyle>
  <a:tblStyle styleId="{2708684C-4D16-4618-839F-0558EEFCDFE6}"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wholeTbl>
    <a:band2H>
      <a:tcTxStyle/>
      <a:tcStyle>
        <a:tcBdr/>
        <a:fill>
          <a:solidFill>
            <a:srgbClr val="EDEEEE"/>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5D5D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266"/>
    <p:restoredTop sz="94932"/>
  </p:normalViewPr>
  <p:slideViewPr>
    <p:cSldViewPr snapToGrid="0">
      <p:cViewPr varScale="1">
        <p:scale>
          <a:sx n="51" d="100"/>
          <a:sy n="51" d="100"/>
        </p:scale>
        <p:origin x="2104" y="5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8" name="Shape 168"/>
          <p:cNvSpPr>
            <a:spLocks noGrp="1" noRot="1" noChangeAspect="1"/>
          </p:cNvSpPr>
          <p:nvPr>
            <p:ph type="sldImg"/>
          </p:nvPr>
        </p:nvSpPr>
        <p:spPr>
          <a:xfrm>
            <a:off x="1143000" y="685800"/>
            <a:ext cx="4572000" cy="3429000"/>
          </a:xfrm>
          <a:prstGeom prst="rect">
            <a:avLst/>
          </a:prstGeom>
        </p:spPr>
        <p:txBody>
          <a:bodyPr/>
          <a:lstStyle/>
          <a:p>
            <a:endParaRPr/>
          </a:p>
        </p:txBody>
      </p:sp>
      <p:sp>
        <p:nvSpPr>
          <p:cNvPr id="169" name="Shape 16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726C1B-DE5E-1285-8CFA-48226590F5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10B0D4-E88E-DA6D-C445-93198661014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4960540-43A8-32EA-831D-D8D0E88BF906}"/>
              </a:ext>
            </a:extLst>
          </p:cNvPr>
          <p:cNvSpPr>
            <a:spLocks noGrp="1"/>
          </p:cNvSpPr>
          <p:nvPr>
            <p:ph type="body" idx="1"/>
          </p:nvPr>
        </p:nvSpPr>
        <p:spPr/>
        <p:txBody>
          <a:bodyPr/>
          <a:lstStyle/>
          <a:p>
            <a:r>
              <a:rPr lang="en-US" dirty="0"/>
              <a:t> </a:t>
            </a:r>
          </a:p>
        </p:txBody>
      </p:sp>
      <p:sp>
        <p:nvSpPr>
          <p:cNvPr id="4" name="Slide Number Placeholder 3">
            <a:extLst>
              <a:ext uri="{FF2B5EF4-FFF2-40B4-BE49-F238E27FC236}">
                <a16:creationId xmlns:a16="http://schemas.microsoft.com/office/drawing/2014/main" id="{D027AA03-767C-3A16-2B4A-2105D1D87694}"/>
              </a:ext>
            </a:extLst>
          </p:cNvPr>
          <p:cNvSpPr>
            <a:spLocks noGrp="1"/>
          </p:cNvSpPr>
          <p:nvPr>
            <p:ph type="sldNum" sz="quarter" idx="5"/>
          </p:nvPr>
        </p:nvSpPr>
        <p:spPr/>
        <p:txBody>
          <a:bodyPr/>
          <a:lstStyle/>
          <a:p>
            <a:fld id="{DE821173-6A9D-BE4B-9873-FD2A46963CCA}" type="slidenum">
              <a:rPr lang="en-US"/>
              <a:t>1</a:t>
            </a:fld>
            <a:endParaRPr lang="en-US" dirty="0"/>
          </a:p>
        </p:txBody>
      </p:sp>
    </p:spTree>
    <p:extLst>
      <p:ext uri="{BB962C8B-B14F-4D97-AF65-F5344CB8AC3E}">
        <p14:creationId xmlns:p14="http://schemas.microsoft.com/office/powerpoint/2010/main" val="17625196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01469D-0CFA-CB33-DCF8-CDD6B8B693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73B430-1BF5-A674-BB3A-1165CF1505C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4356AB2-68BC-3EC9-5EFD-FC4B87CE953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2620388-4A2B-B35D-DB91-7EC48C8852DA}"/>
              </a:ext>
            </a:extLst>
          </p:cNvPr>
          <p:cNvSpPr>
            <a:spLocks noGrp="1"/>
          </p:cNvSpPr>
          <p:nvPr>
            <p:ph type="sldNum" sz="quarter" idx="5"/>
          </p:nvPr>
        </p:nvSpPr>
        <p:spPr/>
        <p:txBody>
          <a:bodyPr/>
          <a:lstStyle/>
          <a:p>
            <a:fld id="{DE821173-6A9D-BE4B-9873-FD2A46963CCA}" type="slidenum">
              <a:rPr lang="en-US"/>
              <a:t>10</a:t>
            </a:fld>
            <a:endParaRPr lang="en-US" dirty="0"/>
          </a:p>
        </p:txBody>
      </p:sp>
    </p:spTree>
    <p:extLst>
      <p:ext uri="{BB962C8B-B14F-4D97-AF65-F5344CB8AC3E}">
        <p14:creationId xmlns:p14="http://schemas.microsoft.com/office/powerpoint/2010/main" val="35009604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222AB9-9517-C412-AA3D-E74288529F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2662E1-8744-E263-C92A-6659186EC08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83D7103-FA70-6C5D-9622-75AB29D3B33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933C298-E2F8-5038-99E2-F8FF4C1C6473}"/>
              </a:ext>
            </a:extLst>
          </p:cNvPr>
          <p:cNvSpPr>
            <a:spLocks noGrp="1"/>
          </p:cNvSpPr>
          <p:nvPr>
            <p:ph type="sldNum" sz="quarter" idx="5"/>
          </p:nvPr>
        </p:nvSpPr>
        <p:spPr/>
        <p:txBody>
          <a:bodyPr/>
          <a:lstStyle/>
          <a:p>
            <a:fld id="{DE821173-6A9D-BE4B-9873-FD2A46963CCA}" type="slidenum">
              <a:rPr lang="en-US"/>
              <a:t>11</a:t>
            </a:fld>
            <a:endParaRPr lang="en-US" dirty="0"/>
          </a:p>
        </p:txBody>
      </p:sp>
    </p:spTree>
    <p:extLst>
      <p:ext uri="{BB962C8B-B14F-4D97-AF65-F5344CB8AC3E}">
        <p14:creationId xmlns:p14="http://schemas.microsoft.com/office/powerpoint/2010/main" val="466900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7A0467-9613-C971-8756-80DF52E5E7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63CA31-4F90-62C0-646A-C2210F8E82F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F1F689B-235F-647E-BC47-0102BF6D237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A80CE9D-0F05-17AD-8DEE-D5D295B646E4}"/>
              </a:ext>
            </a:extLst>
          </p:cNvPr>
          <p:cNvSpPr>
            <a:spLocks noGrp="1"/>
          </p:cNvSpPr>
          <p:nvPr>
            <p:ph type="sldNum" sz="quarter" idx="5"/>
          </p:nvPr>
        </p:nvSpPr>
        <p:spPr/>
        <p:txBody>
          <a:bodyPr/>
          <a:lstStyle/>
          <a:p>
            <a:fld id="{DE821173-6A9D-BE4B-9873-FD2A46963CCA}" type="slidenum">
              <a:rPr lang="en-US"/>
              <a:t>12</a:t>
            </a:fld>
            <a:endParaRPr lang="en-US" dirty="0"/>
          </a:p>
        </p:txBody>
      </p:sp>
    </p:spTree>
    <p:extLst>
      <p:ext uri="{BB962C8B-B14F-4D97-AF65-F5344CB8AC3E}">
        <p14:creationId xmlns:p14="http://schemas.microsoft.com/office/powerpoint/2010/main" val="20265572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DAFCE-B7ED-ADDD-6767-C3402994C7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ED5DD6-8830-72E1-8E54-05DD6F9DA78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E94E70E-FFF4-F730-9220-9497CADC3F2F}"/>
              </a:ext>
            </a:extLst>
          </p:cNvPr>
          <p:cNvSpPr>
            <a:spLocks noGrp="1"/>
          </p:cNvSpPr>
          <p:nvPr>
            <p:ph type="body" idx="1"/>
          </p:nvPr>
        </p:nvSpPr>
        <p:spPr/>
        <p:txBody>
          <a:bodyPr/>
          <a:lstStyle/>
          <a:p>
            <a:r>
              <a:rPr lang="en-US" dirty="0"/>
              <a:t> </a:t>
            </a:r>
          </a:p>
        </p:txBody>
      </p:sp>
      <p:sp>
        <p:nvSpPr>
          <p:cNvPr id="4" name="Slide Number Placeholder 3">
            <a:extLst>
              <a:ext uri="{FF2B5EF4-FFF2-40B4-BE49-F238E27FC236}">
                <a16:creationId xmlns:a16="http://schemas.microsoft.com/office/drawing/2014/main" id="{99A1C9EB-0CC4-B61E-A2B3-A7323CF91584}"/>
              </a:ext>
            </a:extLst>
          </p:cNvPr>
          <p:cNvSpPr>
            <a:spLocks noGrp="1"/>
          </p:cNvSpPr>
          <p:nvPr>
            <p:ph type="sldNum" sz="quarter" idx="5"/>
          </p:nvPr>
        </p:nvSpPr>
        <p:spPr/>
        <p:txBody>
          <a:bodyPr/>
          <a:lstStyle/>
          <a:p>
            <a:fld id="{DE821173-6A9D-BE4B-9873-FD2A46963CCA}" type="slidenum">
              <a:rPr lang="en-US"/>
              <a:t>13</a:t>
            </a:fld>
            <a:endParaRPr lang="en-US" dirty="0"/>
          </a:p>
        </p:txBody>
      </p:sp>
    </p:spTree>
    <p:extLst>
      <p:ext uri="{BB962C8B-B14F-4D97-AF65-F5344CB8AC3E}">
        <p14:creationId xmlns:p14="http://schemas.microsoft.com/office/powerpoint/2010/main" val="439692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A6D57B-0BD1-9A79-1B0D-41D3C5633C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6872A9-FE83-3A13-9264-93641E61A19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F4C96FE-B630-80DE-E00B-213C204226D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661E93-1008-B9B3-DC50-D574D0323CC4}"/>
              </a:ext>
            </a:extLst>
          </p:cNvPr>
          <p:cNvSpPr>
            <a:spLocks noGrp="1"/>
          </p:cNvSpPr>
          <p:nvPr>
            <p:ph type="sldNum" sz="quarter" idx="5"/>
          </p:nvPr>
        </p:nvSpPr>
        <p:spPr/>
        <p:txBody>
          <a:bodyPr/>
          <a:lstStyle/>
          <a:p>
            <a:fld id="{DE821173-6A9D-BE4B-9873-FD2A46963CCA}" type="slidenum">
              <a:rPr lang="en-US"/>
              <a:t>2</a:t>
            </a:fld>
            <a:endParaRPr lang="en-US" dirty="0"/>
          </a:p>
        </p:txBody>
      </p:sp>
    </p:spTree>
    <p:extLst>
      <p:ext uri="{BB962C8B-B14F-4D97-AF65-F5344CB8AC3E}">
        <p14:creationId xmlns:p14="http://schemas.microsoft.com/office/powerpoint/2010/main" val="852994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8F0B82-2867-BC4D-16CD-94CFFE19D5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E93CB8-E0F3-A338-E2D4-F1205740534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F061A09-9717-2F63-70E8-230BB21D2EB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7F9B669-95D0-5E2B-4C7A-49405F7C6CFD}"/>
              </a:ext>
            </a:extLst>
          </p:cNvPr>
          <p:cNvSpPr>
            <a:spLocks noGrp="1"/>
          </p:cNvSpPr>
          <p:nvPr>
            <p:ph type="sldNum" sz="quarter" idx="5"/>
          </p:nvPr>
        </p:nvSpPr>
        <p:spPr/>
        <p:txBody>
          <a:bodyPr/>
          <a:lstStyle/>
          <a:p>
            <a:fld id="{DE821173-6A9D-BE4B-9873-FD2A46963CCA}" type="slidenum">
              <a:rPr lang="en-US"/>
              <a:t>3</a:t>
            </a:fld>
            <a:endParaRPr lang="en-US" dirty="0"/>
          </a:p>
        </p:txBody>
      </p:sp>
    </p:spTree>
    <p:extLst>
      <p:ext uri="{BB962C8B-B14F-4D97-AF65-F5344CB8AC3E}">
        <p14:creationId xmlns:p14="http://schemas.microsoft.com/office/powerpoint/2010/main" val="827448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77CD81-0B24-7862-5D38-CF1F4F23C0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171DA9-D235-B43A-7C30-F7ADDCC2D5E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7B4EDFA-2DBD-B594-B7F1-E97D1004EE6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40B7EA8-FCD2-8049-325C-9115AD3EE3E0}"/>
              </a:ext>
            </a:extLst>
          </p:cNvPr>
          <p:cNvSpPr>
            <a:spLocks noGrp="1"/>
          </p:cNvSpPr>
          <p:nvPr>
            <p:ph type="sldNum" sz="quarter" idx="5"/>
          </p:nvPr>
        </p:nvSpPr>
        <p:spPr/>
        <p:txBody>
          <a:bodyPr/>
          <a:lstStyle/>
          <a:p>
            <a:fld id="{DE821173-6A9D-BE4B-9873-FD2A46963CCA}" type="slidenum">
              <a:rPr lang="en-US"/>
              <a:t>4</a:t>
            </a:fld>
            <a:endParaRPr lang="en-US" dirty="0"/>
          </a:p>
        </p:txBody>
      </p:sp>
    </p:spTree>
    <p:extLst>
      <p:ext uri="{BB962C8B-B14F-4D97-AF65-F5344CB8AC3E}">
        <p14:creationId xmlns:p14="http://schemas.microsoft.com/office/powerpoint/2010/main" val="4153339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86CAF3-8F88-E3CA-6D53-49390E6235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F82E07-4D93-C923-96DE-408E3E83BAA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66E43FE-99A0-C356-4548-871234FBAFF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3328C5F-0AB2-B39F-A9B4-CB37E650CC2F}"/>
              </a:ext>
            </a:extLst>
          </p:cNvPr>
          <p:cNvSpPr>
            <a:spLocks noGrp="1"/>
          </p:cNvSpPr>
          <p:nvPr>
            <p:ph type="sldNum" sz="quarter" idx="5"/>
          </p:nvPr>
        </p:nvSpPr>
        <p:spPr/>
        <p:txBody>
          <a:bodyPr/>
          <a:lstStyle/>
          <a:p>
            <a:fld id="{DE821173-6A9D-BE4B-9873-FD2A46963CCA}" type="slidenum">
              <a:rPr lang="en-US"/>
              <a:t>5</a:t>
            </a:fld>
            <a:endParaRPr lang="en-US" dirty="0"/>
          </a:p>
        </p:txBody>
      </p:sp>
    </p:spTree>
    <p:extLst>
      <p:ext uri="{BB962C8B-B14F-4D97-AF65-F5344CB8AC3E}">
        <p14:creationId xmlns:p14="http://schemas.microsoft.com/office/powerpoint/2010/main" val="3211729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55228-649F-9390-0627-C7799F031B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2D322D-F396-4FE8-312F-226E25B875A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7CDA2F0-45BA-7A93-03F6-9424C1D6642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EED269A-87F8-5011-427B-85EA6840BBAF}"/>
              </a:ext>
            </a:extLst>
          </p:cNvPr>
          <p:cNvSpPr>
            <a:spLocks noGrp="1"/>
          </p:cNvSpPr>
          <p:nvPr>
            <p:ph type="sldNum" sz="quarter" idx="5"/>
          </p:nvPr>
        </p:nvSpPr>
        <p:spPr/>
        <p:txBody>
          <a:bodyPr/>
          <a:lstStyle/>
          <a:p>
            <a:fld id="{DE821173-6A9D-BE4B-9873-FD2A46963CCA}" type="slidenum">
              <a:rPr lang="en-US"/>
              <a:t>6</a:t>
            </a:fld>
            <a:endParaRPr lang="en-US" dirty="0"/>
          </a:p>
        </p:txBody>
      </p:sp>
    </p:spTree>
    <p:extLst>
      <p:ext uri="{BB962C8B-B14F-4D97-AF65-F5344CB8AC3E}">
        <p14:creationId xmlns:p14="http://schemas.microsoft.com/office/powerpoint/2010/main" val="19910142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6A4C89-A1AF-D1C5-5B2D-F45FE652AF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7AAAFF-208A-EAFD-53DD-4FB2BA586D7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778DBED-1234-53E2-8F71-392BC79B815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DD44824-46F5-85DE-BBC1-E1B1F920ED92}"/>
              </a:ext>
            </a:extLst>
          </p:cNvPr>
          <p:cNvSpPr>
            <a:spLocks noGrp="1"/>
          </p:cNvSpPr>
          <p:nvPr>
            <p:ph type="sldNum" sz="quarter" idx="5"/>
          </p:nvPr>
        </p:nvSpPr>
        <p:spPr/>
        <p:txBody>
          <a:bodyPr/>
          <a:lstStyle/>
          <a:p>
            <a:fld id="{DE821173-6A9D-BE4B-9873-FD2A46963CCA}" type="slidenum">
              <a:rPr lang="en-US"/>
              <a:t>7</a:t>
            </a:fld>
            <a:endParaRPr lang="en-US" dirty="0"/>
          </a:p>
        </p:txBody>
      </p:sp>
    </p:spTree>
    <p:extLst>
      <p:ext uri="{BB962C8B-B14F-4D97-AF65-F5344CB8AC3E}">
        <p14:creationId xmlns:p14="http://schemas.microsoft.com/office/powerpoint/2010/main" val="19733911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E879FE-F611-E022-4AA6-B296B52C78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2E955F-2A24-162C-4BB7-7D54CE534C4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39D9A7C-3FBD-6A9F-2E94-68BE09D445B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231C011-8C56-7378-A142-95DF67EC2528}"/>
              </a:ext>
            </a:extLst>
          </p:cNvPr>
          <p:cNvSpPr>
            <a:spLocks noGrp="1"/>
          </p:cNvSpPr>
          <p:nvPr>
            <p:ph type="sldNum" sz="quarter" idx="5"/>
          </p:nvPr>
        </p:nvSpPr>
        <p:spPr/>
        <p:txBody>
          <a:bodyPr/>
          <a:lstStyle/>
          <a:p>
            <a:fld id="{DE821173-6A9D-BE4B-9873-FD2A46963CCA}" type="slidenum">
              <a:rPr lang="en-US"/>
              <a:t>8</a:t>
            </a:fld>
            <a:endParaRPr lang="en-US" dirty="0"/>
          </a:p>
        </p:txBody>
      </p:sp>
    </p:spTree>
    <p:extLst>
      <p:ext uri="{BB962C8B-B14F-4D97-AF65-F5344CB8AC3E}">
        <p14:creationId xmlns:p14="http://schemas.microsoft.com/office/powerpoint/2010/main" val="26876045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A9D805-8DE2-B583-F9D4-DED86F8BB4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C4DB3F-3C92-484E-5A9F-EA728094875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106BA1D-1E73-CE9A-878D-93858481C34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DF84C75-FF0B-D27E-CC6D-374FA2C2CDD8}"/>
              </a:ext>
            </a:extLst>
          </p:cNvPr>
          <p:cNvSpPr>
            <a:spLocks noGrp="1"/>
          </p:cNvSpPr>
          <p:nvPr>
            <p:ph type="sldNum" sz="quarter" idx="5"/>
          </p:nvPr>
        </p:nvSpPr>
        <p:spPr/>
        <p:txBody>
          <a:bodyPr/>
          <a:lstStyle/>
          <a:p>
            <a:fld id="{DE821173-6A9D-BE4B-9873-FD2A46963CCA}" type="slidenum">
              <a:rPr lang="en-US"/>
              <a:t>9</a:t>
            </a:fld>
            <a:endParaRPr lang="en-US" dirty="0"/>
          </a:p>
        </p:txBody>
      </p:sp>
    </p:spTree>
    <p:extLst>
      <p:ext uri="{BB962C8B-B14F-4D97-AF65-F5344CB8AC3E}">
        <p14:creationId xmlns:p14="http://schemas.microsoft.com/office/powerpoint/2010/main" val="885680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Futuristic, curved, white structure"/>
          <p:cNvSpPr>
            <a:spLocks noGrp="1"/>
          </p:cNvSpPr>
          <p:nvPr>
            <p:ph type="pic" idx="21"/>
          </p:nvPr>
        </p:nvSpPr>
        <p:spPr>
          <a:xfrm>
            <a:off x="0" y="-5397500"/>
            <a:ext cx="27190700" cy="20393025"/>
          </a:xfrm>
          <a:prstGeom prst="rect">
            <a:avLst/>
          </a:prstGeom>
        </p:spPr>
        <p:txBody>
          <a:bodyPr lIns="91439" tIns="45719" rIns="91439" bIns="45719">
            <a:noAutofit/>
          </a:bodyPr>
          <a:lstStyle/>
          <a:p>
            <a:endParaRPr/>
          </a:p>
        </p:txBody>
      </p:sp>
      <p:sp>
        <p:nvSpPr>
          <p:cNvPr id="22" name="Author and Date"/>
          <p:cNvSpPr txBox="1">
            <a:spLocks noGrp="1"/>
          </p:cNvSpPr>
          <p:nvPr>
            <p:ph type="body" sz="quarter" idx="22" hasCustomPrompt="1"/>
          </p:nvPr>
        </p:nvSpPr>
        <p:spPr>
          <a:xfrm>
            <a:off x="1206500" y="12268200"/>
            <a:ext cx="21971000" cy="660400"/>
          </a:xfrm>
          <a:prstGeom prst="rect">
            <a:avLst/>
          </a:prstGeom>
        </p:spPr>
        <p:txBody>
          <a:bodyPr lIns="45719" tIns="45719" rIns="45719" bIns="45719" anchor="b"/>
          <a:lstStyle>
            <a:lvl1pPr marL="0" indent="0" defTabSz="825500">
              <a:spcBef>
                <a:spcPts val="0"/>
              </a:spcBef>
              <a:buSzTx/>
              <a:buNone/>
              <a:defRPr sz="3300">
                <a:latin typeface="Produkt Light"/>
                <a:ea typeface="Produkt Light"/>
                <a:cs typeface="Produkt Light"/>
                <a:sym typeface="Produkt Light"/>
              </a:defRPr>
            </a:lvl1pPr>
          </a:lstStyle>
          <a:p>
            <a:r>
              <a:t>Author and Date</a:t>
            </a:r>
          </a:p>
        </p:txBody>
      </p:sp>
      <p:sp>
        <p:nvSpPr>
          <p:cNvPr id="23" name="Body Level One…"/>
          <p:cNvSpPr txBox="1">
            <a:spLocks noGrp="1"/>
          </p:cNvSpPr>
          <p:nvPr>
            <p:ph type="body" sz="quarter" idx="1" hasCustomPrompt="1"/>
          </p:nvPr>
        </p:nvSpPr>
        <p:spPr>
          <a:xfrm>
            <a:off x="1206500" y="7353300"/>
            <a:ext cx="21971000" cy="2006600"/>
          </a:xfrm>
          <a:prstGeom prst="rect">
            <a:avLst/>
          </a:prstGeom>
        </p:spPr>
        <p:txBody>
          <a:bodyPr/>
          <a:lstStyle>
            <a:lvl1pPr marL="0" indent="0" defTabSz="825500">
              <a:spcBef>
                <a:spcPts val="0"/>
              </a:spcBef>
              <a:buSzTx/>
              <a:buNone/>
              <a:defRPr sz="5500">
                <a:latin typeface="+mn-lt"/>
                <a:ea typeface="+mn-ea"/>
                <a:cs typeface="+mn-cs"/>
                <a:sym typeface="Produkt Extralight"/>
              </a:defRPr>
            </a:lvl1pPr>
            <a:lvl2pPr marL="0" indent="457200" defTabSz="825500">
              <a:spcBef>
                <a:spcPts val="0"/>
              </a:spcBef>
              <a:buSzTx/>
              <a:buNone/>
              <a:defRPr sz="5500">
                <a:latin typeface="+mn-lt"/>
                <a:ea typeface="+mn-ea"/>
                <a:cs typeface="+mn-cs"/>
                <a:sym typeface="Produkt Extralight"/>
              </a:defRPr>
            </a:lvl2pPr>
            <a:lvl3pPr marL="0" indent="914400" defTabSz="825500">
              <a:spcBef>
                <a:spcPts val="0"/>
              </a:spcBef>
              <a:buSzTx/>
              <a:buNone/>
              <a:defRPr sz="5500">
                <a:latin typeface="+mn-lt"/>
                <a:ea typeface="+mn-ea"/>
                <a:cs typeface="+mn-cs"/>
                <a:sym typeface="Produkt Extralight"/>
              </a:defRPr>
            </a:lvl3pPr>
            <a:lvl4pPr marL="0" indent="1371600" defTabSz="825500">
              <a:spcBef>
                <a:spcPts val="0"/>
              </a:spcBef>
              <a:buSzTx/>
              <a:buNone/>
              <a:defRPr sz="5500">
                <a:latin typeface="+mn-lt"/>
                <a:ea typeface="+mn-ea"/>
                <a:cs typeface="+mn-cs"/>
                <a:sym typeface="Produkt Extralight"/>
              </a:defRPr>
            </a:lvl4pPr>
            <a:lvl5pPr marL="0" indent="1828800" defTabSz="825500">
              <a:spcBef>
                <a:spcPts val="0"/>
              </a:spcBef>
              <a:buSzTx/>
              <a:buNone/>
              <a:defRPr sz="5500">
                <a:latin typeface="+mn-lt"/>
                <a:ea typeface="+mn-ea"/>
                <a:cs typeface="+mn-cs"/>
                <a:sym typeface="Produkt Extralight"/>
              </a:defRPr>
            </a:lvl5pPr>
          </a:lstStyle>
          <a:p>
            <a:r>
              <a:t>Presentation Subtitle</a:t>
            </a:r>
          </a:p>
          <a:p>
            <a:pPr lvl="1"/>
            <a:endParaRPr/>
          </a:p>
          <a:p>
            <a:pPr lvl="2"/>
            <a:endParaRPr/>
          </a:p>
          <a:p>
            <a:pPr lvl="3"/>
            <a:endParaRPr/>
          </a:p>
          <a:p>
            <a:pPr lvl="4"/>
            <a:endParaRPr/>
          </a:p>
        </p:txBody>
      </p:sp>
      <p:sp>
        <p:nvSpPr>
          <p:cNvPr id="24" name="Presentation Title"/>
          <p:cNvSpPr txBox="1">
            <a:spLocks noGrp="1"/>
          </p:cNvSpPr>
          <p:nvPr>
            <p:ph type="title" hasCustomPrompt="1"/>
          </p:nvPr>
        </p:nvSpPr>
        <p:spPr>
          <a:xfrm>
            <a:off x="1206500" y="2616200"/>
            <a:ext cx="21971004" cy="4648200"/>
          </a:xfrm>
          <a:prstGeom prst="rect">
            <a:avLst/>
          </a:prstGeom>
        </p:spPr>
        <p:txBody>
          <a:bodyPr anchor="b"/>
          <a:lstStyle>
            <a:lvl1pPr defTabSz="355600">
              <a:defRPr sz="12000" spc="-119"/>
            </a:lvl1pPr>
          </a:lstStyle>
          <a:p>
            <a:r>
              <a:t>Presentation Title</a:t>
            </a:r>
          </a:p>
        </p:txBody>
      </p:sp>
      <p:sp>
        <p:nvSpPr>
          <p:cNvPr id="25"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118" name="Body Level One…"/>
          <p:cNvSpPr txBox="1">
            <a:spLocks noGrp="1"/>
          </p:cNvSpPr>
          <p:nvPr>
            <p:ph type="body" sz="half" idx="1" hasCustomPrompt="1"/>
          </p:nvPr>
        </p:nvSpPr>
        <p:spPr>
          <a:xfrm>
            <a:off x="1206500" y="4191000"/>
            <a:ext cx="21971000" cy="4089400"/>
          </a:xfrm>
          <a:prstGeom prst="rect">
            <a:avLst/>
          </a:prstGeom>
        </p:spPr>
        <p:txBody>
          <a:bodyPr anchor="ctr"/>
          <a:lstStyle>
            <a:lvl1pPr marL="0" indent="0" algn="ctr" defTabSz="2438400">
              <a:lnSpc>
                <a:spcPct val="90000"/>
              </a:lnSpc>
              <a:spcBef>
                <a:spcPts val="0"/>
              </a:spcBef>
              <a:buSzTx/>
              <a:buNone/>
              <a:defRPr sz="12000" spc="-119">
                <a:latin typeface="+mn-lt"/>
                <a:ea typeface="+mn-ea"/>
                <a:cs typeface="+mn-cs"/>
                <a:sym typeface="Produkt Extralight"/>
              </a:defRPr>
            </a:lvl1pPr>
            <a:lvl2pPr marL="0" indent="457200" algn="ctr" defTabSz="2438400">
              <a:lnSpc>
                <a:spcPct val="90000"/>
              </a:lnSpc>
              <a:spcBef>
                <a:spcPts val="0"/>
              </a:spcBef>
              <a:buSzTx/>
              <a:buNone/>
              <a:defRPr sz="12000" spc="-119">
                <a:latin typeface="+mn-lt"/>
                <a:ea typeface="+mn-ea"/>
                <a:cs typeface="+mn-cs"/>
                <a:sym typeface="Produkt Extralight"/>
              </a:defRPr>
            </a:lvl2pPr>
            <a:lvl3pPr marL="0" indent="914400" algn="ctr" defTabSz="2438400">
              <a:lnSpc>
                <a:spcPct val="90000"/>
              </a:lnSpc>
              <a:spcBef>
                <a:spcPts val="0"/>
              </a:spcBef>
              <a:buSzTx/>
              <a:buNone/>
              <a:defRPr sz="12000" spc="-119">
                <a:latin typeface="+mn-lt"/>
                <a:ea typeface="+mn-ea"/>
                <a:cs typeface="+mn-cs"/>
                <a:sym typeface="Produkt Extralight"/>
              </a:defRPr>
            </a:lvl3pPr>
            <a:lvl4pPr marL="0" indent="1371600" algn="ctr" defTabSz="2438400">
              <a:lnSpc>
                <a:spcPct val="90000"/>
              </a:lnSpc>
              <a:spcBef>
                <a:spcPts val="0"/>
              </a:spcBef>
              <a:buSzTx/>
              <a:buNone/>
              <a:defRPr sz="12000" spc="-119">
                <a:latin typeface="+mn-lt"/>
                <a:ea typeface="+mn-ea"/>
                <a:cs typeface="+mn-cs"/>
                <a:sym typeface="Produkt Extralight"/>
              </a:defRPr>
            </a:lvl4pPr>
            <a:lvl5pPr marL="0" indent="1828800" algn="ctr" defTabSz="2438400">
              <a:lnSpc>
                <a:spcPct val="90000"/>
              </a:lnSpc>
              <a:spcBef>
                <a:spcPts val="0"/>
              </a:spcBef>
              <a:buSzTx/>
              <a:buNone/>
              <a:defRPr sz="12000" spc="-119">
                <a:latin typeface="+mn-lt"/>
                <a:ea typeface="+mn-ea"/>
                <a:cs typeface="+mn-cs"/>
                <a:sym typeface="Produkt Extralight"/>
              </a:defRPr>
            </a:lvl5pPr>
          </a:lstStyle>
          <a:p>
            <a:r>
              <a:t>Statement</a:t>
            </a:r>
          </a:p>
          <a:p>
            <a:pPr lvl="1"/>
            <a:endParaRPr/>
          </a:p>
          <a:p>
            <a:pPr lvl="2"/>
            <a:endParaRPr/>
          </a:p>
          <a:p>
            <a:pPr lvl="3"/>
            <a:endParaRPr/>
          </a:p>
          <a:p>
            <a:pPr lvl="4"/>
            <a:endParaRPr/>
          </a:p>
        </p:txBody>
      </p:sp>
      <p:sp>
        <p:nvSpPr>
          <p:cNvPr id="119"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26" name="Body Level One…"/>
          <p:cNvSpPr txBox="1">
            <a:spLocks noGrp="1"/>
          </p:cNvSpPr>
          <p:nvPr>
            <p:ph type="body" idx="1" hasCustomPrompt="1"/>
          </p:nvPr>
        </p:nvSpPr>
        <p:spPr>
          <a:xfrm>
            <a:off x="1206500" y="1206500"/>
            <a:ext cx="21971000" cy="7353300"/>
          </a:xfrm>
          <a:prstGeom prst="rect">
            <a:avLst/>
          </a:prstGeom>
        </p:spPr>
        <p:txBody>
          <a:bodyPr anchor="b"/>
          <a:lstStyle>
            <a:lvl1pPr marL="0" indent="0" algn="ctr" defTabSz="2438400">
              <a:lnSpc>
                <a:spcPct val="90000"/>
              </a:lnSpc>
              <a:spcBef>
                <a:spcPts val="0"/>
              </a:spcBef>
              <a:buSzTx/>
              <a:buNone/>
              <a:defRPr sz="35000" spc="-1750">
                <a:latin typeface="+mn-lt"/>
                <a:ea typeface="+mn-ea"/>
                <a:cs typeface="+mn-cs"/>
                <a:sym typeface="Produkt Extralight"/>
              </a:defRPr>
            </a:lvl1pPr>
            <a:lvl2pPr marL="0" indent="457200" algn="ctr" defTabSz="2438400">
              <a:lnSpc>
                <a:spcPct val="90000"/>
              </a:lnSpc>
              <a:spcBef>
                <a:spcPts val="0"/>
              </a:spcBef>
              <a:buSzTx/>
              <a:buNone/>
              <a:defRPr sz="35000" spc="-1750">
                <a:latin typeface="+mn-lt"/>
                <a:ea typeface="+mn-ea"/>
                <a:cs typeface="+mn-cs"/>
                <a:sym typeface="Produkt Extralight"/>
              </a:defRPr>
            </a:lvl2pPr>
            <a:lvl3pPr marL="0" indent="914400" algn="ctr" defTabSz="2438400">
              <a:lnSpc>
                <a:spcPct val="90000"/>
              </a:lnSpc>
              <a:spcBef>
                <a:spcPts val="0"/>
              </a:spcBef>
              <a:buSzTx/>
              <a:buNone/>
              <a:defRPr sz="35000" spc="-1750">
                <a:latin typeface="+mn-lt"/>
                <a:ea typeface="+mn-ea"/>
                <a:cs typeface="+mn-cs"/>
                <a:sym typeface="Produkt Extralight"/>
              </a:defRPr>
            </a:lvl3pPr>
            <a:lvl4pPr marL="0" indent="1371600" algn="ctr" defTabSz="2438400">
              <a:lnSpc>
                <a:spcPct val="90000"/>
              </a:lnSpc>
              <a:spcBef>
                <a:spcPts val="0"/>
              </a:spcBef>
              <a:buSzTx/>
              <a:buNone/>
              <a:defRPr sz="35000" spc="-1750">
                <a:latin typeface="+mn-lt"/>
                <a:ea typeface="+mn-ea"/>
                <a:cs typeface="+mn-cs"/>
                <a:sym typeface="Produkt Extralight"/>
              </a:defRPr>
            </a:lvl4pPr>
            <a:lvl5pPr marL="0" indent="1828800" algn="ctr" defTabSz="2438400">
              <a:lnSpc>
                <a:spcPct val="90000"/>
              </a:lnSpc>
              <a:spcBef>
                <a:spcPts val="0"/>
              </a:spcBef>
              <a:buSzTx/>
              <a:buNone/>
              <a:defRPr sz="35000" spc="-1750">
                <a:latin typeface="+mn-lt"/>
                <a:ea typeface="+mn-ea"/>
                <a:cs typeface="+mn-cs"/>
                <a:sym typeface="Produkt Extralight"/>
              </a:defRPr>
            </a:lvl5pPr>
          </a:lstStyle>
          <a:p>
            <a:r>
              <a:t>100%</a:t>
            </a:r>
          </a:p>
          <a:p>
            <a:pPr lvl="1"/>
            <a:endParaRPr/>
          </a:p>
          <a:p>
            <a:pPr lvl="2"/>
            <a:endParaRPr/>
          </a:p>
          <a:p>
            <a:pPr lvl="3"/>
            <a:endParaRPr/>
          </a:p>
          <a:p>
            <a:pPr lvl="4"/>
            <a:endParaRPr/>
          </a:p>
        </p:txBody>
      </p:sp>
      <p:sp>
        <p:nvSpPr>
          <p:cNvPr id="127" name="Fact information"/>
          <p:cNvSpPr txBox="1">
            <a:spLocks noGrp="1"/>
          </p:cNvSpPr>
          <p:nvPr>
            <p:ph type="body" sz="quarter" idx="21" hasCustomPrompt="1"/>
          </p:nvPr>
        </p:nvSpPr>
        <p:spPr>
          <a:xfrm>
            <a:off x="1206500" y="8128000"/>
            <a:ext cx="21971000" cy="1079500"/>
          </a:xfrm>
          <a:prstGeom prst="rect">
            <a:avLst/>
          </a:prstGeom>
        </p:spPr>
        <p:txBody>
          <a:bodyPr lIns="45719" tIns="45719" rIns="45719" bIns="45719"/>
          <a:lstStyle>
            <a:lvl1pPr marL="0" indent="0" algn="ctr" defTabSz="825500">
              <a:lnSpc>
                <a:spcPct val="90000"/>
              </a:lnSpc>
              <a:spcBef>
                <a:spcPts val="0"/>
              </a:spcBef>
              <a:buSzTx/>
              <a:buNone/>
              <a:defRPr sz="5500" spc="-55">
                <a:latin typeface="+mn-lt"/>
                <a:ea typeface="+mn-ea"/>
                <a:cs typeface="+mn-cs"/>
                <a:sym typeface="Produkt Extralight"/>
              </a:defRPr>
            </a:lvl1pPr>
          </a:lstStyle>
          <a:p>
            <a:r>
              <a:t>Fact information</a:t>
            </a:r>
          </a:p>
        </p:txBody>
      </p:sp>
      <p:sp>
        <p:nvSpPr>
          <p:cNvPr id="128"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35" name="Attribution"/>
          <p:cNvSpPr txBox="1">
            <a:spLocks noGrp="1"/>
          </p:cNvSpPr>
          <p:nvPr>
            <p:ph type="body" sz="quarter" idx="21" hasCustomPrompt="1"/>
          </p:nvPr>
        </p:nvSpPr>
        <p:spPr>
          <a:xfrm>
            <a:off x="5461000" y="9563100"/>
            <a:ext cx="13728700" cy="698500"/>
          </a:xfrm>
          <a:prstGeom prst="rect">
            <a:avLst/>
          </a:prstGeom>
        </p:spPr>
        <p:txBody>
          <a:bodyPr lIns="45719" tIns="45719" rIns="45719" bIns="45719"/>
          <a:lstStyle>
            <a:lvl1pPr marL="0" indent="0" defTabSz="825500">
              <a:spcBef>
                <a:spcPts val="0"/>
              </a:spcBef>
              <a:buSzTx/>
              <a:buNone/>
              <a:defRPr sz="3600">
                <a:latin typeface="Produkt Light"/>
                <a:ea typeface="Produkt Light"/>
                <a:cs typeface="Produkt Light"/>
                <a:sym typeface="Produkt Light"/>
              </a:defRPr>
            </a:lvl1pPr>
          </a:lstStyle>
          <a:p>
            <a:r>
              <a:t>Attribution</a:t>
            </a:r>
          </a:p>
        </p:txBody>
      </p:sp>
      <p:sp>
        <p:nvSpPr>
          <p:cNvPr id="136" name="Body Level One…"/>
          <p:cNvSpPr txBox="1">
            <a:spLocks noGrp="1"/>
          </p:cNvSpPr>
          <p:nvPr>
            <p:ph type="body" sz="quarter" idx="1" hasCustomPrompt="1"/>
          </p:nvPr>
        </p:nvSpPr>
        <p:spPr>
          <a:xfrm>
            <a:off x="5194300" y="4165600"/>
            <a:ext cx="13995400" cy="4432300"/>
          </a:xfrm>
          <a:prstGeom prst="rect">
            <a:avLst/>
          </a:prstGeom>
        </p:spPr>
        <p:txBody>
          <a:bodyPr anchor="b"/>
          <a:lstStyle>
            <a:lvl1pPr marL="254000" indent="-254000" defTabSz="2438400">
              <a:lnSpc>
                <a:spcPct val="90000"/>
              </a:lnSpc>
              <a:spcBef>
                <a:spcPts val="0"/>
              </a:spcBef>
              <a:buSzTx/>
              <a:buNone/>
              <a:defRPr sz="9300" spc="-93">
                <a:latin typeface="+mn-lt"/>
                <a:ea typeface="+mn-ea"/>
                <a:cs typeface="+mn-cs"/>
                <a:sym typeface="Produkt Extralight"/>
              </a:defRPr>
            </a:lvl1pPr>
            <a:lvl2pPr marL="254000" indent="203200" defTabSz="2438400">
              <a:lnSpc>
                <a:spcPct val="90000"/>
              </a:lnSpc>
              <a:spcBef>
                <a:spcPts val="0"/>
              </a:spcBef>
              <a:buSzTx/>
              <a:buNone/>
              <a:defRPr sz="9300" spc="-93">
                <a:latin typeface="+mn-lt"/>
                <a:ea typeface="+mn-ea"/>
                <a:cs typeface="+mn-cs"/>
                <a:sym typeface="Produkt Extralight"/>
              </a:defRPr>
            </a:lvl2pPr>
            <a:lvl3pPr marL="254000" indent="660400" defTabSz="2438400">
              <a:lnSpc>
                <a:spcPct val="90000"/>
              </a:lnSpc>
              <a:spcBef>
                <a:spcPts val="0"/>
              </a:spcBef>
              <a:buSzTx/>
              <a:buNone/>
              <a:defRPr sz="9300" spc="-93">
                <a:latin typeface="+mn-lt"/>
                <a:ea typeface="+mn-ea"/>
                <a:cs typeface="+mn-cs"/>
                <a:sym typeface="Produkt Extralight"/>
              </a:defRPr>
            </a:lvl3pPr>
            <a:lvl4pPr marL="254000" indent="1117600" defTabSz="2438400">
              <a:lnSpc>
                <a:spcPct val="90000"/>
              </a:lnSpc>
              <a:spcBef>
                <a:spcPts val="0"/>
              </a:spcBef>
              <a:buSzTx/>
              <a:buNone/>
              <a:defRPr sz="9300" spc="-93">
                <a:latin typeface="+mn-lt"/>
                <a:ea typeface="+mn-ea"/>
                <a:cs typeface="+mn-cs"/>
                <a:sym typeface="Produkt Extralight"/>
              </a:defRPr>
            </a:lvl4pPr>
            <a:lvl5pPr marL="254000" indent="1574800" defTabSz="2438400">
              <a:lnSpc>
                <a:spcPct val="90000"/>
              </a:lnSpc>
              <a:spcBef>
                <a:spcPts val="0"/>
              </a:spcBef>
              <a:buSzTx/>
              <a:buNone/>
              <a:defRPr sz="9300" spc="-93">
                <a:latin typeface="+mn-lt"/>
                <a:ea typeface="+mn-ea"/>
                <a:cs typeface="+mn-cs"/>
                <a:sym typeface="Produkt Extralight"/>
              </a:defRPr>
            </a:lvl5pPr>
          </a:lstStyle>
          <a:p>
            <a:r>
              <a:t>“Notable Quote”</a:t>
            </a:r>
          </a:p>
          <a:p>
            <a:pPr lvl="1"/>
            <a:endParaRPr/>
          </a:p>
          <a:p>
            <a:pPr lvl="2"/>
            <a:endParaRPr/>
          </a:p>
          <a:p>
            <a:pPr lvl="3"/>
            <a:endParaRPr/>
          </a:p>
          <a:p>
            <a:pPr lvl="4"/>
            <a:endParaRPr/>
          </a:p>
        </p:txBody>
      </p:sp>
      <p:sp>
        <p:nvSpPr>
          <p:cNvPr id="137"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44" name="Close-up of a curved, white, layered pattern"/>
          <p:cNvSpPr>
            <a:spLocks noGrp="1"/>
          </p:cNvSpPr>
          <p:nvPr>
            <p:ph type="pic" sz="quarter" idx="21"/>
          </p:nvPr>
        </p:nvSpPr>
        <p:spPr>
          <a:xfrm>
            <a:off x="1257300" y="3213100"/>
            <a:ext cx="7289800" cy="7289800"/>
          </a:xfrm>
          <a:prstGeom prst="rect">
            <a:avLst/>
          </a:prstGeom>
        </p:spPr>
        <p:txBody>
          <a:bodyPr lIns="91439" tIns="45719" rIns="91439" bIns="45719">
            <a:noAutofit/>
          </a:bodyPr>
          <a:lstStyle/>
          <a:p>
            <a:endParaRPr/>
          </a:p>
        </p:txBody>
      </p:sp>
      <p:sp>
        <p:nvSpPr>
          <p:cNvPr id="145" name="Close-up of a layered pattern of gray stone"/>
          <p:cNvSpPr>
            <a:spLocks noGrp="1"/>
          </p:cNvSpPr>
          <p:nvPr>
            <p:ph type="pic" sz="quarter" idx="22"/>
          </p:nvPr>
        </p:nvSpPr>
        <p:spPr>
          <a:xfrm>
            <a:off x="7353300" y="3632200"/>
            <a:ext cx="9677400" cy="6451600"/>
          </a:xfrm>
          <a:prstGeom prst="rect">
            <a:avLst/>
          </a:prstGeom>
        </p:spPr>
        <p:txBody>
          <a:bodyPr lIns="91439" tIns="45719" rIns="91439" bIns="45719">
            <a:noAutofit/>
          </a:bodyPr>
          <a:lstStyle/>
          <a:p>
            <a:endParaRPr/>
          </a:p>
        </p:txBody>
      </p:sp>
      <p:sp>
        <p:nvSpPr>
          <p:cNvPr id="146" name="Close-up of a white ribbed pattern"/>
          <p:cNvSpPr>
            <a:spLocks noGrp="1"/>
          </p:cNvSpPr>
          <p:nvPr>
            <p:ph type="pic" sz="quarter" idx="23"/>
          </p:nvPr>
        </p:nvSpPr>
        <p:spPr>
          <a:xfrm>
            <a:off x="14621933" y="3632200"/>
            <a:ext cx="9677401" cy="6457250"/>
          </a:xfrm>
          <a:prstGeom prst="rect">
            <a:avLst/>
          </a:prstGeom>
        </p:spPr>
        <p:txBody>
          <a:bodyPr lIns="91439" tIns="45719" rIns="91439" bIns="45719">
            <a:noAutofit/>
          </a:bodyPr>
          <a:lstStyle/>
          <a:p>
            <a:endParaRPr/>
          </a:p>
        </p:txBody>
      </p:sp>
      <p:sp>
        <p:nvSpPr>
          <p:cNvPr id="147"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54" name="Angular, futuristic, white corridor with shadows"/>
          <p:cNvSpPr>
            <a:spLocks noGrp="1"/>
          </p:cNvSpPr>
          <p:nvPr>
            <p:ph type="pic" idx="21"/>
          </p:nvPr>
        </p:nvSpPr>
        <p:spPr>
          <a:xfrm>
            <a:off x="0" y="-1270000"/>
            <a:ext cx="24384000" cy="16256000"/>
          </a:xfrm>
          <a:prstGeom prst="rect">
            <a:avLst/>
          </a:prstGeom>
        </p:spPr>
        <p:txBody>
          <a:bodyPr lIns="91439" tIns="45719" rIns="91439" bIns="45719">
            <a:noAutofit/>
          </a:bodyPr>
          <a:lstStyle/>
          <a:p>
            <a:endParaRPr/>
          </a:p>
        </p:txBody>
      </p:sp>
      <p:sp>
        <p:nvSpPr>
          <p:cNvPr id="155"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62"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BED9E-386D-1D54-0C46-6DB623AA94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0F9CF5-BBC6-2266-4867-F35C1A56C9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1F2894-754C-141C-D898-079A9F66E6ED}"/>
              </a:ext>
            </a:extLst>
          </p:cNvPr>
          <p:cNvSpPr>
            <a:spLocks noGrp="1"/>
          </p:cNvSpPr>
          <p:nvPr>
            <p:ph type="dt" sz="half" idx="10"/>
          </p:nvPr>
        </p:nvSpPr>
        <p:spPr/>
        <p:txBody>
          <a:bodyPr/>
          <a:lstStyle/>
          <a:p>
            <a:fld id="{202660CD-6884-5345-B121-AE8C75EAC0E7}" type="datetimeFigureOut">
              <a:t>5/5/25</a:t>
            </a:fld>
            <a:endParaRPr lang="en-US"/>
          </a:p>
        </p:txBody>
      </p:sp>
      <p:sp>
        <p:nvSpPr>
          <p:cNvPr id="5" name="Footer Placeholder 4">
            <a:extLst>
              <a:ext uri="{FF2B5EF4-FFF2-40B4-BE49-F238E27FC236}">
                <a16:creationId xmlns:a16="http://schemas.microsoft.com/office/drawing/2014/main" id="{83DA3A69-A188-1EF2-6EB3-CF668A1B61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01CEFE-28FE-D9F4-CAF8-B4866BC575C4}"/>
              </a:ext>
            </a:extLst>
          </p:cNvPr>
          <p:cNvSpPr>
            <a:spLocks noGrp="1"/>
          </p:cNvSpPr>
          <p:nvPr>
            <p:ph type="sldNum" sz="quarter" idx="12"/>
          </p:nvPr>
        </p:nvSpPr>
        <p:spPr>
          <a:xfrm>
            <a:off x="23543163" y="12477591"/>
            <a:ext cx="403957" cy="410369"/>
          </a:xfrm>
        </p:spPr>
        <p:txBody>
          <a:bodyPr/>
          <a:lstStyle/>
          <a:p>
            <a:fld id="{8D9CDEFC-7509-044C-A46D-3BF25FCCE526}" type="slidenum">
              <a:t>‹#›</a:t>
            </a:fld>
            <a:endParaRPr lang="en-US"/>
          </a:p>
        </p:txBody>
      </p:sp>
    </p:spTree>
    <p:extLst>
      <p:ext uri="{BB962C8B-B14F-4D97-AF65-F5344CB8AC3E}">
        <p14:creationId xmlns:p14="http://schemas.microsoft.com/office/powerpoint/2010/main" val="852469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Close-up of a curved, white, layered pattern"/>
          <p:cNvSpPr>
            <a:spLocks noGrp="1"/>
          </p:cNvSpPr>
          <p:nvPr>
            <p:ph type="pic" idx="21"/>
          </p:nvPr>
        </p:nvSpPr>
        <p:spPr>
          <a:xfrm>
            <a:off x="11569700" y="0"/>
            <a:ext cx="13716000" cy="13716000"/>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1206500" y="1333500"/>
            <a:ext cx="9779000" cy="5882273"/>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1206500" y="7150100"/>
            <a:ext cx="9779000" cy="5385424"/>
          </a:xfrm>
          <a:prstGeom prst="rect">
            <a:avLst/>
          </a:prstGeom>
        </p:spPr>
        <p:txBody>
          <a:bodyPr/>
          <a:lstStyle>
            <a:lvl1pPr marL="0" indent="0" defTabSz="825500">
              <a:spcBef>
                <a:spcPts val="0"/>
              </a:spcBef>
              <a:buSzTx/>
              <a:buNone/>
              <a:defRPr sz="5500">
                <a:latin typeface="+mn-lt"/>
                <a:ea typeface="+mn-ea"/>
                <a:cs typeface="+mn-cs"/>
                <a:sym typeface="Produkt Extralight"/>
              </a:defRPr>
            </a:lvl1pPr>
            <a:lvl2pPr marL="0" indent="457200" defTabSz="825500">
              <a:spcBef>
                <a:spcPts val="0"/>
              </a:spcBef>
              <a:buSzTx/>
              <a:buNone/>
              <a:defRPr sz="5500">
                <a:latin typeface="+mn-lt"/>
                <a:ea typeface="+mn-ea"/>
                <a:cs typeface="+mn-cs"/>
                <a:sym typeface="Produkt Extralight"/>
              </a:defRPr>
            </a:lvl2pPr>
            <a:lvl3pPr marL="0" indent="914400" defTabSz="825500">
              <a:spcBef>
                <a:spcPts val="0"/>
              </a:spcBef>
              <a:buSzTx/>
              <a:buNone/>
              <a:defRPr sz="5500">
                <a:latin typeface="+mn-lt"/>
                <a:ea typeface="+mn-ea"/>
                <a:cs typeface="+mn-cs"/>
                <a:sym typeface="Produkt Extralight"/>
              </a:defRPr>
            </a:lvl3pPr>
            <a:lvl4pPr marL="0" indent="1371600" defTabSz="825500">
              <a:spcBef>
                <a:spcPts val="0"/>
              </a:spcBef>
              <a:buSzTx/>
              <a:buNone/>
              <a:defRPr sz="5500">
                <a:latin typeface="+mn-lt"/>
                <a:ea typeface="+mn-ea"/>
                <a:cs typeface="+mn-cs"/>
                <a:sym typeface="Produkt Extralight"/>
              </a:defRPr>
            </a:lvl4pPr>
            <a:lvl5pPr marL="0" indent="1828800" defTabSz="825500">
              <a:spcBef>
                <a:spcPts val="0"/>
              </a:spcBef>
              <a:buSzTx/>
              <a:buNone/>
              <a:defRPr sz="5500">
                <a:latin typeface="+mn-lt"/>
                <a:ea typeface="+mn-ea"/>
                <a:cs typeface="+mn-cs"/>
                <a:sym typeface="Produkt Extralight"/>
              </a:defRPr>
            </a:lvl5pPr>
          </a:lstStyle>
          <a:p>
            <a:r>
              <a:t>Slide Subtitle</a:t>
            </a:r>
          </a:p>
          <a:p>
            <a:pPr lvl="1"/>
            <a:endParaRPr/>
          </a:p>
          <a:p>
            <a:pPr lvl="2"/>
            <a:endParaRPr/>
          </a:p>
          <a:p>
            <a:pPr lvl="3"/>
            <a:endParaRPr/>
          </a:p>
          <a:p>
            <a:pPr lvl="4"/>
            <a:endParaRPr/>
          </a:p>
        </p:txBody>
      </p:sp>
      <p:sp>
        <p:nvSpPr>
          <p:cNvPr id="35"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53"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Close-up of the edge of white curved stone"/>
          <p:cNvSpPr>
            <a:spLocks noGrp="1"/>
          </p:cNvSpPr>
          <p:nvPr>
            <p:ph type="pic" idx="21"/>
          </p:nvPr>
        </p:nvSpPr>
        <p:spPr>
          <a:xfrm>
            <a:off x="12382500" y="-1206500"/>
            <a:ext cx="12103100" cy="16140313"/>
          </a:xfrm>
          <a:prstGeom prst="rect">
            <a:avLst/>
          </a:prstGeom>
        </p:spPr>
        <p:txBody>
          <a:bodyPr lIns="91439" tIns="45719" rIns="91439" bIns="45719">
            <a:noAutofit/>
          </a:bodyPr>
          <a:lstStyle/>
          <a:p>
            <a:endParaRPr/>
          </a:p>
        </p:txBody>
      </p:sp>
      <p:sp>
        <p:nvSpPr>
          <p:cNvPr id="61" name="Slide Subtitle"/>
          <p:cNvSpPr txBox="1">
            <a:spLocks noGrp="1"/>
          </p:cNvSpPr>
          <p:nvPr>
            <p:ph type="body" sz="quarter" idx="22" hasCustomPrompt="1"/>
          </p:nvPr>
        </p:nvSpPr>
        <p:spPr>
          <a:xfrm>
            <a:off x="1206500" y="2324100"/>
            <a:ext cx="9779000" cy="1003300"/>
          </a:xfrm>
          <a:prstGeom prst="rect">
            <a:avLst/>
          </a:prstGeom>
        </p:spPr>
        <p:txBody>
          <a:bodyPr lIns="45719" tIns="45719" rIns="45719" bIns="45719"/>
          <a:lstStyle>
            <a:lvl1pPr marL="0" indent="0" defTabSz="825500">
              <a:spcBef>
                <a:spcPts val="0"/>
              </a:spcBef>
              <a:buSzTx/>
              <a:buNone/>
              <a:defRPr sz="5500">
                <a:latin typeface="+mn-lt"/>
                <a:ea typeface="+mn-ea"/>
                <a:cs typeface="+mn-cs"/>
                <a:sym typeface="Produkt Extralight"/>
              </a:defRPr>
            </a:lvl1pPr>
          </a:lstStyle>
          <a:p>
            <a:r>
              <a:t>Slide Subtitle</a:t>
            </a:r>
          </a:p>
        </p:txBody>
      </p:sp>
      <p:sp>
        <p:nvSpPr>
          <p:cNvPr id="62" name="Slide Title"/>
          <p:cNvSpPr txBox="1">
            <a:spLocks noGrp="1"/>
          </p:cNvSpPr>
          <p:nvPr>
            <p:ph type="title" hasCustomPrompt="1"/>
          </p:nvPr>
        </p:nvSpPr>
        <p:spPr>
          <a:xfrm>
            <a:off x="1206500" y="635000"/>
            <a:ext cx="9779000" cy="1689100"/>
          </a:xfrm>
          <a:prstGeom prst="rect">
            <a:avLst/>
          </a:prstGeom>
        </p:spPr>
        <p:txBody>
          <a:bodyPr/>
          <a:lstStyle/>
          <a:p>
            <a:r>
              <a:t>Slide Title</a:t>
            </a:r>
          </a:p>
        </p:txBody>
      </p:sp>
      <p:sp>
        <p:nvSpPr>
          <p:cNvPr id="63" name="Body Level One…"/>
          <p:cNvSpPr txBox="1">
            <a:spLocks noGrp="1"/>
          </p:cNvSpPr>
          <p:nvPr>
            <p:ph type="body" sz="half" idx="1" hasCustomPrompt="1"/>
          </p:nvPr>
        </p:nvSpPr>
        <p:spPr>
          <a:xfrm>
            <a:off x="1206500" y="4248504"/>
            <a:ext cx="9779000" cy="8256012"/>
          </a:xfrm>
          <a:prstGeom prst="rect">
            <a:avLst/>
          </a:prstGeom>
        </p:spPr>
        <p:txBody>
          <a:bodyPr/>
          <a:lstStyle/>
          <a:p>
            <a:r>
              <a:t>Slide bullet text</a:t>
            </a:r>
          </a:p>
          <a:p>
            <a:pPr lvl="1"/>
            <a:endParaRPr/>
          </a:p>
          <a:p>
            <a:pPr lvl="2"/>
            <a:endParaRPr/>
          </a:p>
          <a:p>
            <a:pPr lvl="3"/>
            <a:endParaRPr/>
          </a:p>
          <a:p>
            <a:pPr lvl="4"/>
            <a:endParaRPr/>
          </a:p>
        </p:txBody>
      </p:sp>
      <p:sp>
        <p:nvSpPr>
          <p:cNvPr id="64"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Bullets &amp; Live Video Small">
    <p:spTree>
      <p:nvGrpSpPr>
        <p:cNvPr id="1" name=""/>
        <p:cNvGrpSpPr/>
        <p:nvPr/>
      </p:nvGrpSpPr>
      <p:grpSpPr>
        <a:xfrm>
          <a:off x="0" y="0"/>
          <a:ext cx="0" cy="0"/>
          <a:chOff x="0" y="0"/>
          <a:chExt cx="0" cy="0"/>
        </a:xfrm>
      </p:grpSpPr>
      <p:sp>
        <p:nvSpPr>
          <p:cNvPr id="71" name="Slide Subtitle"/>
          <p:cNvSpPr txBox="1">
            <a:spLocks noGrp="1"/>
          </p:cNvSpPr>
          <p:nvPr>
            <p:ph type="body" sz="quarter" idx="21" hasCustomPrompt="1"/>
          </p:nvPr>
        </p:nvSpPr>
        <p:spPr>
          <a:xfrm>
            <a:off x="1206500" y="2324100"/>
            <a:ext cx="21971000" cy="1003300"/>
          </a:xfrm>
          <a:prstGeom prst="rect">
            <a:avLst/>
          </a:prstGeom>
        </p:spPr>
        <p:txBody>
          <a:bodyPr lIns="45719" tIns="45719" rIns="45719" bIns="45719"/>
          <a:lstStyle>
            <a:lvl1pPr marL="0" indent="0" defTabSz="825500">
              <a:spcBef>
                <a:spcPts val="0"/>
              </a:spcBef>
              <a:buSzTx/>
              <a:buNone/>
              <a:defRPr sz="5500">
                <a:latin typeface="+mn-lt"/>
                <a:ea typeface="+mn-ea"/>
                <a:cs typeface="+mn-cs"/>
                <a:sym typeface="Produkt Extralight"/>
              </a:defRPr>
            </a:lvl1pPr>
          </a:lstStyle>
          <a:p>
            <a:r>
              <a:t>Slide Subtitle</a:t>
            </a:r>
          </a:p>
        </p:txBody>
      </p:sp>
      <p:sp>
        <p:nvSpPr>
          <p:cNvPr id="72" name="Slide Title"/>
          <p:cNvSpPr txBox="1">
            <a:spLocks noGrp="1"/>
          </p:cNvSpPr>
          <p:nvPr>
            <p:ph type="title" hasCustomPrompt="1"/>
          </p:nvPr>
        </p:nvSpPr>
        <p:spPr>
          <a:prstGeom prst="rect">
            <a:avLst/>
          </a:prstGeom>
        </p:spPr>
        <p:txBody>
          <a:bodyPr/>
          <a:lstStyle/>
          <a:p>
            <a:r>
              <a:t>Slide Title</a:t>
            </a:r>
          </a:p>
        </p:txBody>
      </p:sp>
      <p:sp>
        <p:nvSpPr>
          <p:cNvPr id="73" name="Body Level One…"/>
          <p:cNvSpPr txBox="1">
            <a:spLocks noGrp="1"/>
          </p:cNvSpPr>
          <p:nvPr>
            <p:ph type="body" sz="half" idx="1" hasCustomPrompt="1"/>
          </p:nvPr>
        </p:nvSpPr>
        <p:spPr>
          <a:xfrm>
            <a:off x="1206500" y="4248504"/>
            <a:ext cx="9779000" cy="8256012"/>
          </a:xfrm>
          <a:prstGeom prst="rect">
            <a:avLst/>
          </a:prstGeom>
        </p:spPr>
        <p:txBody>
          <a:bodyPr/>
          <a:lstStyle/>
          <a:p>
            <a:r>
              <a:t>Slide bullet text</a:t>
            </a:r>
          </a:p>
          <a:p>
            <a:pPr lvl="1"/>
            <a:endParaRPr/>
          </a:p>
          <a:p>
            <a:pPr lvl="2"/>
            <a:endParaRPr/>
          </a:p>
          <a:p>
            <a:pPr lvl="3"/>
            <a:endParaRPr/>
          </a:p>
          <a:p>
            <a:pPr lvl="4"/>
            <a:endParaRPr/>
          </a:p>
        </p:txBody>
      </p:sp>
      <p:sp>
        <p:nvSpPr>
          <p:cNvPr id="74"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Live Video Large">
    <p:spTree>
      <p:nvGrpSpPr>
        <p:cNvPr id="1" name=""/>
        <p:cNvGrpSpPr/>
        <p:nvPr/>
      </p:nvGrpSpPr>
      <p:grpSpPr>
        <a:xfrm>
          <a:off x="0" y="0"/>
          <a:ext cx="0" cy="0"/>
          <a:chOff x="0" y="0"/>
          <a:chExt cx="0" cy="0"/>
        </a:xfrm>
      </p:grpSpPr>
      <p:sp>
        <p:nvSpPr>
          <p:cNvPr id="81" name="Slide Subtitle"/>
          <p:cNvSpPr txBox="1">
            <a:spLocks noGrp="1"/>
          </p:cNvSpPr>
          <p:nvPr>
            <p:ph type="body" sz="quarter" idx="21" hasCustomPrompt="1"/>
          </p:nvPr>
        </p:nvSpPr>
        <p:spPr>
          <a:xfrm>
            <a:off x="1206500" y="2324100"/>
            <a:ext cx="9779000" cy="1003300"/>
          </a:xfrm>
          <a:prstGeom prst="rect">
            <a:avLst/>
          </a:prstGeom>
        </p:spPr>
        <p:txBody>
          <a:bodyPr lIns="45719" tIns="45719" rIns="45719" bIns="45719"/>
          <a:lstStyle>
            <a:lvl1pPr marL="0" indent="0" defTabSz="825500">
              <a:spcBef>
                <a:spcPts val="0"/>
              </a:spcBef>
              <a:buSzTx/>
              <a:buNone/>
              <a:defRPr sz="5500">
                <a:latin typeface="+mn-lt"/>
                <a:ea typeface="+mn-ea"/>
                <a:cs typeface="+mn-cs"/>
                <a:sym typeface="Produkt Extralight"/>
              </a:defRPr>
            </a:lvl1pPr>
          </a:lstStyle>
          <a:p>
            <a:r>
              <a:t>Slide Subtitle</a:t>
            </a:r>
          </a:p>
        </p:txBody>
      </p:sp>
      <p:sp>
        <p:nvSpPr>
          <p:cNvPr id="82" name="Slide Title"/>
          <p:cNvSpPr txBox="1">
            <a:spLocks noGrp="1"/>
          </p:cNvSpPr>
          <p:nvPr>
            <p:ph type="title" hasCustomPrompt="1"/>
          </p:nvPr>
        </p:nvSpPr>
        <p:spPr>
          <a:xfrm>
            <a:off x="1206500" y="635000"/>
            <a:ext cx="9779000" cy="1689100"/>
          </a:xfrm>
          <a:prstGeom prst="rect">
            <a:avLst/>
          </a:prstGeom>
        </p:spPr>
        <p:txBody>
          <a:bodyPr/>
          <a:lstStyle/>
          <a:p>
            <a:r>
              <a:t>Slide Title</a:t>
            </a:r>
          </a:p>
        </p:txBody>
      </p:sp>
      <p:sp>
        <p:nvSpPr>
          <p:cNvPr id="83" name="Body Level One…"/>
          <p:cNvSpPr txBox="1">
            <a:spLocks noGrp="1"/>
          </p:cNvSpPr>
          <p:nvPr>
            <p:ph type="body" sz="half" idx="1" hasCustomPrompt="1"/>
          </p:nvPr>
        </p:nvSpPr>
        <p:spPr>
          <a:xfrm>
            <a:off x="1206500" y="4248504"/>
            <a:ext cx="9779000" cy="8256012"/>
          </a:xfrm>
          <a:prstGeom prst="rect">
            <a:avLst/>
          </a:prstGeom>
        </p:spPr>
        <p:txBody>
          <a:bodyPr/>
          <a:lstStyle/>
          <a:p>
            <a:r>
              <a:t>Slide bullet text</a:t>
            </a:r>
          </a:p>
          <a:p>
            <a:pPr lvl="1"/>
            <a:endParaRPr/>
          </a:p>
          <a:p>
            <a:pPr lvl="2"/>
            <a:endParaRPr/>
          </a:p>
          <a:p>
            <a:pPr lvl="3"/>
            <a:endParaRPr/>
          </a:p>
          <a:p>
            <a:pPr lvl="4"/>
            <a:endParaRPr/>
          </a:p>
        </p:txBody>
      </p:sp>
      <p:sp>
        <p:nvSpPr>
          <p:cNvPr id="84"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91" name="Section Title"/>
          <p:cNvSpPr txBox="1">
            <a:spLocks noGrp="1"/>
          </p:cNvSpPr>
          <p:nvPr>
            <p:ph type="title" hasCustomPrompt="1"/>
          </p:nvPr>
        </p:nvSpPr>
        <p:spPr>
          <a:xfrm>
            <a:off x="1206496" y="3911600"/>
            <a:ext cx="21971004" cy="4648200"/>
          </a:xfrm>
          <a:prstGeom prst="rect">
            <a:avLst/>
          </a:prstGeom>
        </p:spPr>
        <p:txBody>
          <a:bodyPr anchor="ctr"/>
          <a:lstStyle>
            <a:lvl1pPr>
              <a:defRPr sz="12000" spc="-119"/>
            </a:lvl1pPr>
          </a:lstStyle>
          <a:p>
            <a:r>
              <a:t>Section Title</a:t>
            </a:r>
          </a:p>
        </p:txBody>
      </p:sp>
      <p:sp>
        <p:nvSpPr>
          <p:cNvPr id="92"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99" name="Slide Subtitle"/>
          <p:cNvSpPr txBox="1">
            <a:spLocks noGrp="1"/>
          </p:cNvSpPr>
          <p:nvPr>
            <p:ph type="body" sz="quarter" idx="21" hasCustomPrompt="1"/>
          </p:nvPr>
        </p:nvSpPr>
        <p:spPr>
          <a:xfrm>
            <a:off x="1206500" y="2324100"/>
            <a:ext cx="21971000" cy="1003300"/>
          </a:xfrm>
          <a:prstGeom prst="rect">
            <a:avLst/>
          </a:prstGeom>
        </p:spPr>
        <p:txBody>
          <a:bodyPr lIns="45719" tIns="45719" rIns="45719" bIns="45719"/>
          <a:lstStyle>
            <a:lvl1pPr marL="0" indent="0" defTabSz="825500">
              <a:spcBef>
                <a:spcPts val="0"/>
              </a:spcBef>
              <a:buSzTx/>
              <a:buNone/>
              <a:defRPr sz="5500">
                <a:latin typeface="+mn-lt"/>
                <a:ea typeface="+mn-ea"/>
                <a:cs typeface="+mn-cs"/>
                <a:sym typeface="Produkt Extralight"/>
              </a:defRPr>
            </a:lvl1pPr>
          </a:lstStyle>
          <a:p>
            <a:r>
              <a:t>Slide Subtitle</a:t>
            </a:r>
          </a:p>
        </p:txBody>
      </p:sp>
      <p:sp>
        <p:nvSpPr>
          <p:cNvPr id="100" name="Slide Title"/>
          <p:cNvSpPr txBox="1">
            <a:spLocks noGrp="1"/>
          </p:cNvSpPr>
          <p:nvPr>
            <p:ph type="title" hasCustomPrompt="1"/>
          </p:nvPr>
        </p:nvSpPr>
        <p:spPr>
          <a:prstGeom prst="rect">
            <a:avLst/>
          </a:prstGeom>
        </p:spPr>
        <p:txBody>
          <a:bodyPr/>
          <a:lstStyle/>
          <a:p>
            <a:r>
              <a:t>Slide Title</a:t>
            </a:r>
          </a:p>
        </p:txBody>
      </p:sp>
      <p:sp>
        <p:nvSpPr>
          <p:cNvPr id="101"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108" name="Agenda Subtitle"/>
          <p:cNvSpPr txBox="1">
            <a:spLocks noGrp="1"/>
          </p:cNvSpPr>
          <p:nvPr>
            <p:ph type="body" sz="quarter" idx="21" hasCustomPrompt="1"/>
          </p:nvPr>
        </p:nvSpPr>
        <p:spPr>
          <a:xfrm>
            <a:off x="1206500" y="2324100"/>
            <a:ext cx="21971000" cy="1003300"/>
          </a:xfrm>
          <a:prstGeom prst="rect">
            <a:avLst/>
          </a:prstGeom>
        </p:spPr>
        <p:txBody>
          <a:bodyPr lIns="45719" tIns="45719" rIns="45719" bIns="45719"/>
          <a:lstStyle>
            <a:lvl1pPr marL="0" indent="0" defTabSz="825500">
              <a:spcBef>
                <a:spcPts val="0"/>
              </a:spcBef>
              <a:buSzTx/>
              <a:buNone/>
              <a:defRPr sz="5500">
                <a:latin typeface="+mn-lt"/>
                <a:ea typeface="+mn-ea"/>
                <a:cs typeface="+mn-cs"/>
                <a:sym typeface="Produkt Extralight"/>
              </a:defRPr>
            </a:lvl1pPr>
          </a:lstStyle>
          <a:p>
            <a:r>
              <a:t>Agenda Subtitle</a:t>
            </a:r>
          </a:p>
        </p:txBody>
      </p:sp>
      <p:sp>
        <p:nvSpPr>
          <p:cNvPr id="109" name="Body Level One…"/>
          <p:cNvSpPr txBox="1">
            <a:spLocks noGrp="1"/>
          </p:cNvSpPr>
          <p:nvPr>
            <p:ph type="body" idx="1" hasCustomPrompt="1"/>
          </p:nvPr>
        </p:nvSpPr>
        <p:spPr>
          <a:prstGeom prst="rect">
            <a:avLst/>
          </a:prstGeom>
        </p:spPr>
        <p:txBody>
          <a:bodyPr/>
          <a:lstStyle>
            <a:lvl1pPr marL="0" indent="0">
              <a:spcBef>
                <a:spcPts val="6000"/>
              </a:spcBef>
              <a:buSzTx/>
              <a:buNone/>
              <a:defRPr sz="5000"/>
            </a:lvl1pPr>
            <a:lvl2pPr marL="0" indent="457200">
              <a:spcBef>
                <a:spcPts val="6000"/>
              </a:spcBef>
              <a:buSzTx/>
              <a:buNone/>
              <a:defRPr sz="5000"/>
            </a:lvl2pPr>
            <a:lvl3pPr marL="0" indent="914400">
              <a:spcBef>
                <a:spcPts val="6000"/>
              </a:spcBef>
              <a:buSzTx/>
              <a:buNone/>
              <a:defRPr sz="5000"/>
            </a:lvl3pPr>
            <a:lvl4pPr marL="0" indent="1371600">
              <a:spcBef>
                <a:spcPts val="6000"/>
              </a:spcBef>
              <a:buSzTx/>
              <a:buNone/>
              <a:defRPr sz="5000"/>
            </a:lvl4pPr>
            <a:lvl5pPr marL="0" indent="1828800">
              <a:spcBef>
                <a:spcPts val="6000"/>
              </a:spcBef>
              <a:buSzTx/>
              <a:buNone/>
              <a:defRPr sz="5000"/>
            </a:lvl5pPr>
          </a:lstStyle>
          <a:p>
            <a:r>
              <a:t>Agenda Topics</a:t>
            </a:r>
          </a:p>
          <a:p>
            <a:pPr lvl="1"/>
            <a:endParaRPr/>
          </a:p>
          <a:p>
            <a:pPr lvl="2"/>
            <a:endParaRPr/>
          </a:p>
          <a:p>
            <a:pPr lvl="3"/>
            <a:endParaRPr/>
          </a:p>
          <a:p>
            <a:pPr lvl="4"/>
            <a:endParaRPr/>
          </a:p>
        </p:txBody>
      </p:sp>
      <p:sp>
        <p:nvSpPr>
          <p:cNvPr id="110" name="Agenda Title"/>
          <p:cNvSpPr txBox="1">
            <a:spLocks noGrp="1"/>
          </p:cNvSpPr>
          <p:nvPr>
            <p:ph type="title" hasCustomPrompt="1"/>
          </p:nvPr>
        </p:nvSpPr>
        <p:spPr>
          <a:prstGeom prst="rect">
            <a:avLst/>
          </a:prstGeom>
        </p:spPr>
        <p:txBody>
          <a:bodyPr/>
          <a:lstStyle/>
          <a:p>
            <a:r>
              <a:t>Agenda Title</a:t>
            </a:r>
          </a:p>
        </p:txBody>
      </p:sp>
      <p:sp>
        <p:nvSpPr>
          <p:cNvPr id="111"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635000"/>
            <a:ext cx="21971000" cy="16891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01"/>
          <p:cNvSpPr txBox="1">
            <a:spLocks noGrp="1"/>
          </p:cNvSpPr>
          <p:nvPr>
            <p:ph type="sldNum" sz="quarter" idx="2"/>
          </p:nvPr>
        </p:nvSpPr>
        <p:spPr>
          <a:xfrm>
            <a:off x="23558499" y="12458699"/>
            <a:ext cx="388621" cy="429261"/>
          </a:xfrm>
          <a:prstGeom prst="rect">
            <a:avLst/>
          </a:prstGeom>
          <a:ln w="12700">
            <a:miter lim="400000"/>
          </a:ln>
        </p:spPr>
        <p:txBody>
          <a:bodyPr wrap="none" lIns="50800" tIns="50800" rIns="50800" bIns="50800" anchor="b">
            <a:spAutoFit/>
          </a:bodyPr>
          <a:lstStyle>
            <a:lvl1pPr algn="r" defTabSz="584200">
              <a:spcBef>
                <a:spcPts val="0"/>
              </a:spcBef>
              <a:defRPr sz="2000">
                <a:latin typeface="Graphik"/>
                <a:ea typeface="Graphik"/>
                <a:cs typeface="Graphik"/>
                <a:sym typeface="Graphik"/>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Lst>
  <p:transition spd="med"/>
  <p:txStyles>
    <p:titleStyle>
      <a:lvl1pPr marL="0" marR="0" indent="0" algn="l" defTabSz="2438400" rtl="0" latinLnBrk="0">
        <a:lnSpc>
          <a:spcPct val="90000"/>
        </a:lnSpc>
        <a:spcBef>
          <a:spcPts val="0"/>
        </a:spcBef>
        <a:spcAft>
          <a:spcPts val="0"/>
        </a:spcAft>
        <a:buClrTx/>
        <a:buSzTx/>
        <a:buFontTx/>
        <a:buNone/>
        <a:tabLst/>
        <a:defRPr sz="10000" b="0" i="0" u="none" strike="noStrike" cap="none" spc="-100" baseline="0">
          <a:solidFill>
            <a:schemeClr val="accent1">
              <a:satOff val="-9155"/>
              <a:lumOff val="-32673"/>
            </a:schemeClr>
          </a:solidFill>
          <a:uFillTx/>
          <a:latin typeface="+mn-lt"/>
          <a:ea typeface="+mn-ea"/>
          <a:cs typeface="+mn-cs"/>
          <a:sym typeface="Produkt Extralight"/>
        </a:defRPr>
      </a:lvl1pPr>
      <a:lvl2pPr marL="0" marR="0" indent="457200" algn="l" defTabSz="2438400" rtl="0" latinLnBrk="0">
        <a:lnSpc>
          <a:spcPct val="90000"/>
        </a:lnSpc>
        <a:spcBef>
          <a:spcPts val="0"/>
        </a:spcBef>
        <a:spcAft>
          <a:spcPts val="0"/>
        </a:spcAft>
        <a:buClrTx/>
        <a:buSzTx/>
        <a:buFontTx/>
        <a:buNone/>
        <a:tabLst/>
        <a:defRPr sz="10000" b="0" i="0" u="none" strike="noStrike" cap="none" spc="-100" baseline="0">
          <a:solidFill>
            <a:schemeClr val="accent1">
              <a:satOff val="-9155"/>
              <a:lumOff val="-32673"/>
            </a:schemeClr>
          </a:solidFill>
          <a:uFillTx/>
          <a:latin typeface="+mn-lt"/>
          <a:ea typeface="+mn-ea"/>
          <a:cs typeface="+mn-cs"/>
          <a:sym typeface="Produkt Extralight"/>
        </a:defRPr>
      </a:lvl2pPr>
      <a:lvl3pPr marL="0" marR="0" indent="914400" algn="l" defTabSz="2438400" rtl="0" latinLnBrk="0">
        <a:lnSpc>
          <a:spcPct val="90000"/>
        </a:lnSpc>
        <a:spcBef>
          <a:spcPts val="0"/>
        </a:spcBef>
        <a:spcAft>
          <a:spcPts val="0"/>
        </a:spcAft>
        <a:buClrTx/>
        <a:buSzTx/>
        <a:buFontTx/>
        <a:buNone/>
        <a:tabLst/>
        <a:defRPr sz="10000" b="0" i="0" u="none" strike="noStrike" cap="none" spc="-100" baseline="0">
          <a:solidFill>
            <a:schemeClr val="accent1">
              <a:satOff val="-9155"/>
              <a:lumOff val="-32673"/>
            </a:schemeClr>
          </a:solidFill>
          <a:uFillTx/>
          <a:latin typeface="+mn-lt"/>
          <a:ea typeface="+mn-ea"/>
          <a:cs typeface="+mn-cs"/>
          <a:sym typeface="Produkt Extralight"/>
        </a:defRPr>
      </a:lvl3pPr>
      <a:lvl4pPr marL="0" marR="0" indent="1371600" algn="l" defTabSz="2438400" rtl="0" latinLnBrk="0">
        <a:lnSpc>
          <a:spcPct val="90000"/>
        </a:lnSpc>
        <a:spcBef>
          <a:spcPts val="0"/>
        </a:spcBef>
        <a:spcAft>
          <a:spcPts val="0"/>
        </a:spcAft>
        <a:buClrTx/>
        <a:buSzTx/>
        <a:buFontTx/>
        <a:buNone/>
        <a:tabLst/>
        <a:defRPr sz="10000" b="0" i="0" u="none" strike="noStrike" cap="none" spc="-100" baseline="0">
          <a:solidFill>
            <a:schemeClr val="accent1">
              <a:satOff val="-9155"/>
              <a:lumOff val="-32673"/>
            </a:schemeClr>
          </a:solidFill>
          <a:uFillTx/>
          <a:latin typeface="+mn-lt"/>
          <a:ea typeface="+mn-ea"/>
          <a:cs typeface="+mn-cs"/>
          <a:sym typeface="Produkt Extralight"/>
        </a:defRPr>
      </a:lvl4pPr>
      <a:lvl5pPr marL="0" marR="0" indent="1828800" algn="l" defTabSz="2438400" rtl="0" latinLnBrk="0">
        <a:lnSpc>
          <a:spcPct val="90000"/>
        </a:lnSpc>
        <a:spcBef>
          <a:spcPts val="0"/>
        </a:spcBef>
        <a:spcAft>
          <a:spcPts val="0"/>
        </a:spcAft>
        <a:buClrTx/>
        <a:buSzTx/>
        <a:buFontTx/>
        <a:buNone/>
        <a:tabLst/>
        <a:defRPr sz="10000" b="0" i="0" u="none" strike="noStrike" cap="none" spc="-100" baseline="0">
          <a:solidFill>
            <a:schemeClr val="accent1">
              <a:satOff val="-9155"/>
              <a:lumOff val="-32673"/>
            </a:schemeClr>
          </a:solidFill>
          <a:uFillTx/>
          <a:latin typeface="+mn-lt"/>
          <a:ea typeface="+mn-ea"/>
          <a:cs typeface="+mn-cs"/>
          <a:sym typeface="Produkt Extralight"/>
        </a:defRPr>
      </a:lvl5pPr>
      <a:lvl6pPr marL="0" marR="0" indent="2286000" algn="l" defTabSz="2438400" rtl="0" latinLnBrk="0">
        <a:lnSpc>
          <a:spcPct val="90000"/>
        </a:lnSpc>
        <a:spcBef>
          <a:spcPts val="0"/>
        </a:spcBef>
        <a:spcAft>
          <a:spcPts val="0"/>
        </a:spcAft>
        <a:buClrTx/>
        <a:buSzTx/>
        <a:buFontTx/>
        <a:buNone/>
        <a:tabLst/>
        <a:defRPr sz="10000" b="0" i="0" u="none" strike="noStrike" cap="none" spc="-100" baseline="0">
          <a:solidFill>
            <a:schemeClr val="accent1">
              <a:satOff val="-9155"/>
              <a:lumOff val="-32673"/>
            </a:schemeClr>
          </a:solidFill>
          <a:uFillTx/>
          <a:latin typeface="+mn-lt"/>
          <a:ea typeface="+mn-ea"/>
          <a:cs typeface="+mn-cs"/>
          <a:sym typeface="Produkt Extralight"/>
        </a:defRPr>
      </a:lvl6pPr>
      <a:lvl7pPr marL="0" marR="0" indent="2743200" algn="l" defTabSz="2438400" rtl="0" latinLnBrk="0">
        <a:lnSpc>
          <a:spcPct val="90000"/>
        </a:lnSpc>
        <a:spcBef>
          <a:spcPts val="0"/>
        </a:spcBef>
        <a:spcAft>
          <a:spcPts val="0"/>
        </a:spcAft>
        <a:buClrTx/>
        <a:buSzTx/>
        <a:buFontTx/>
        <a:buNone/>
        <a:tabLst/>
        <a:defRPr sz="10000" b="0" i="0" u="none" strike="noStrike" cap="none" spc="-100" baseline="0">
          <a:solidFill>
            <a:schemeClr val="accent1">
              <a:satOff val="-9155"/>
              <a:lumOff val="-32673"/>
            </a:schemeClr>
          </a:solidFill>
          <a:uFillTx/>
          <a:latin typeface="+mn-lt"/>
          <a:ea typeface="+mn-ea"/>
          <a:cs typeface="+mn-cs"/>
          <a:sym typeface="Produkt Extralight"/>
        </a:defRPr>
      </a:lvl7pPr>
      <a:lvl8pPr marL="0" marR="0" indent="3200400" algn="l" defTabSz="2438400" rtl="0" latinLnBrk="0">
        <a:lnSpc>
          <a:spcPct val="90000"/>
        </a:lnSpc>
        <a:spcBef>
          <a:spcPts val="0"/>
        </a:spcBef>
        <a:spcAft>
          <a:spcPts val="0"/>
        </a:spcAft>
        <a:buClrTx/>
        <a:buSzTx/>
        <a:buFontTx/>
        <a:buNone/>
        <a:tabLst/>
        <a:defRPr sz="10000" b="0" i="0" u="none" strike="noStrike" cap="none" spc="-100" baseline="0">
          <a:solidFill>
            <a:schemeClr val="accent1">
              <a:satOff val="-9155"/>
              <a:lumOff val="-32673"/>
            </a:schemeClr>
          </a:solidFill>
          <a:uFillTx/>
          <a:latin typeface="+mn-lt"/>
          <a:ea typeface="+mn-ea"/>
          <a:cs typeface="+mn-cs"/>
          <a:sym typeface="Produkt Extralight"/>
        </a:defRPr>
      </a:lvl8pPr>
      <a:lvl9pPr marL="0" marR="0" indent="3657600" algn="l" defTabSz="2438400" rtl="0" latinLnBrk="0">
        <a:lnSpc>
          <a:spcPct val="90000"/>
        </a:lnSpc>
        <a:spcBef>
          <a:spcPts val="0"/>
        </a:spcBef>
        <a:spcAft>
          <a:spcPts val="0"/>
        </a:spcAft>
        <a:buClrTx/>
        <a:buSzTx/>
        <a:buFontTx/>
        <a:buNone/>
        <a:tabLst/>
        <a:defRPr sz="10000" b="0" i="0" u="none" strike="noStrike" cap="none" spc="-100" baseline="0">
          <a:solidFill>
            <a:schemeClr val="accent1">
              <a:satOff val="-9155"/>
              <a:lumOff val="-32673"/>
            </a:schemeClr>
          </a:solidFill>
          <a:uFillTx/>
          <a:latin typeface="+mn-lt"/>
          <a:ea typeface="+mn-ea"/>
          <a:cs typeface="+mn-cs"/>
          <a:sym typeface="Produkt Extralight"/>
        </a:defRPr>
      </a:lvl9pPr>
    </p:titleStyle>
    <p:body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p:bodyStyle>
    <p:otherStyle>
      <a:lvl1pPr marL="0" marR="0" indent="0" algn="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1pPr>
      <a:lvl2pPr marL="0" marR="0" indent="457200" algn="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2pPr>
      <a:lvl3pPr marL="0" marR="0" indent="914400" algn="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3pPr>
      <a:lvl4pPr marL="0" marR="0" indent="1371600" algn="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4pPr>
      <a:lvl5pPr marL="0" marR="0" indent="1828800" algn="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5pPr>
      <a:lvl6pPr marL="0" marR="0" indent="2286000" algn="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6pPr>
      <a:lvl7pPr marL="0" marR="0" indent="2743200" algn="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7pPr>
      <a:lvl8pPr marL="0" marR="0" indent="3200400" algn="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8pPr>
      <a:lvl9pPr marL="0" marR="0" indent="3657600" algn="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g"/><Relationship Id="rId7" Type="http://schemas.openxmlformats.org/officeDocument/2006/relationships/image" Target="../media/image4.sv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g"/><Relationship Id="rId7" Type="http://schemas.openxmlformats.org/officeDocument/2006/relationships/image" Target="../media/image4.sv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1.jp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D69FA6-AF9A-4AA5-9B21-869BE67D88B7}"/>
            </a:ext>
          </a:extLst>
        </p:cNvPr>
        <p:cNvGrpSpPr/>
        <p:nvPr/>
      </p:nvGrpSpPr>
      <p:grpSpPr>
        <a:xfrm>
          <a:off x="0" y="0"/>
          <a:ext cx="0" cy="0"/>
          <a:chOff x="0" y="0"/>
          <a:chExt cx="0" cy="0"/>
        </a:xfrm>
      </p:grpSpPr>
      <p:pic>
        <p:nvPicPr>
          <p:cNvPr id="58" name="Picture 57" descr="A green and black background&#10;&#10;AI-generated content may be incorrect.">
            <a:extLst>
              <a:ext uri="{FF2B5EF4-FFF2-40B4-BE49-F238E27FC236}">
                <a16:creationId xmlns:a16="http://schemas.microsoft.com/office/drawing/2014/main" id="{E60DAC93-2EFB-199D-6DB5-06B1627019D6}"/>
              </a:ext>
            </a:extLst>
          </p:cNvPr>
          <p:cNvPicPr>
            <a:picLocks noChangeAspect="1"/>
          </p:cNvPicPr>
          <p:nvPr/>
        </p:nvPicPr>
        <p:blipFill>
          <a:blip r:embed="rId3">
            <a:extLst>
              <a:ext uri="{28A0092B-C50C-407E-A947-70E740481C1C}">
                <a14:useLocalDpi xmlns:a14="http://schemas.microsoft.com/office/drawing/2010/main" val="0"/>
              </a:ext>
            </a:extLst>
          </a:blip>
          <a:srcRect l="3136" t="2148" r="9831"/>
          <a:stretch/>
        </p:blipFill>
        <p:spPr>
          <a:xfrm>
            <a:off x="0" y="-1"/>
            <a:ext cx="24384000" cy="13778561"/>
          </a:xfrm>
          <a:prstGeom prst="rect">
            <a:avLst/>
          </a:prstGeom>
        </p:spPr>
      </p:pic>
      <p:sp>
        <p:nvSpPr>
          <p:cNvPr id="30" name="Rectangle 29">
            <a:extLst>
              <a:ext uri="{FF2B5EF4-FFF2-40B4-BE49-F238E27FC236}">
                <a16:creationId xmlns:a16="http://schemas.microsoft.com/office/drawing/2014/main" id="{B6E08424-135E-ED9D-35D9-FAFD3559E57F}"/>
              </a:ext>
            </a:extLst>
          </p:cNvPr>
          <p:cNvSpPr/>
          <p:nvPr/>
        </p:nvSpPr>
        <p:spPr>
          <a:xfrm>
            <a:off x="2933700" y="4241800"/>
            <a:ext cx="15938500" cy="7227747"/>
          </a:xfrm>
          <a:prstGeom prst="rect">
            <a:avLst/>
          </a:prstGeom>
          <a:solidFill>
            <a:schemeClr val="accent1">
              <a:satOff val="-9155"/>
              <a:lumOff val="-32673"/>
            </a:schemeClr>
          </a:solidFill>
          <a:ln w="31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pic>
        <p:nvPicPr>
          <p:cNvPr id="38" name="Picture 37" descr="A person sitting in the ground under a tree&#10;&#10;Description automatically generated">
            <a:extLst>
              <a:ext uri="{FF2B5EF4-FFF2-40B4-BE49-F238E27FC236}">
                <a16:creationId xmlns:a16="http://schemas.microsoft.com/office/drawing/2014/main" id="{DDA5B2CA-F501-A342-D6B9-0ADEF2764D35}"/>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179000"/>
                    </a14:imgEffect>
                  </a14:imgLayer>
                </a14:imgProps>
              </a:ext>
            </a:extLst>
          </a:blip>
          <a:srcRect l="1227" r="2035" b="4354"/>
          <a:stretch/>
        </p:blipFill>
        <p:spPr>
          <a:xfrm>
            <a:off x="1671793" y="689579"/>
            <a:ext cx="20453695" cy="11746345"/>
          </a:xfrm>
          <a:prstGeom prst="rect">
            <a:avLst/>
          </a:prstGeom>
          <a:ln w="19050">
            <a:solidFill>
              <a:schemeClr val="bg1"/>
            </a:solidFill>
          </a:ln>
        </p:spPr>
      </p:pic>
      <p:sp>
        <p:nvSpPr>
          <p:cNvPr id="8" name="Rounded Rectangle 7">
            <a:extLst>
              <a:ext uri="{FF2B5EF4-FFF2-40B4-BE49-F238E27FC236}">
                <a16:creationId xmlns:a16="http://schemas.microsoft.com/office/drawing/2014/main" id="{5431E359-47E8-7E99-8018-1D275172F746}"/>
              </a:ext>
            </a:extLst>
          </p:cNvPr>
          <p:cNvSpPr/>
          <p:nvPr/>
        </p:nvSpPr>
        <p:spPr>
          <a:xfrm>
            <a:off x="10392061" y="6764213"/>
            <a:ext cx="11605039" cy="5519460"/>
          </a:xfrm>
          <a:prstGeom prst="roundRect">
            <a:avLst>
              <a:gd name="adj" fmla="val 84"/>
            </a:avLst>
          </a:prstGeom>
          <a:solidFill>
            <a:srgbClr val="4F3C25">
              <a:alpha val="58000"/>
            </a:srgb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a:p>
            <a:pPr marL="0" marR="0" indent="0" algn="ctr" defTabSz="825500" rtl="0" fontAlgn="auto" latinLnBrk="0" hangingPunct="0">
              <a:lnSpc>
                <a:spcPct val="100000"/>
              </a:lnSpc>
              <a:spcBef>
                <a:spcPts val="0"/>
              </a:spcBef>
              <a:spcAft>
                <a:spcPts val="0"/>
              </a:spcAft>
              <a:buClrTx/>
              <a:buSzTx/>
              <a:buFontTx/>
              <a:buNone/>
              <a:tabLst/>
            </a:pPr>
            <a:endParaRPr lang="en-US" sz="3200">
              <a:solidFill>
                <a:srgbClr val="FFFFFF"/>
              </a:solidFill>
            </a:endParaRPr>
          </a:p>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a:p>
            <a:pPr marL="0" marR="0" indent="0" algn="ctr" defTabSz="825500" rtl="0" fontAlgn="auto" latinLnBrk="0" hangingPunct="0">
              <a:lnSpc>
                <a:spcPct val="100000"/>
              </a:lnSpc>
              <a:spcBef>
                <a:spcPts val="0"/>
              </a:spcBef>
              <a:spcAft>
                <a:spcPts val="0"/>
              </a:spcAft>
              <a:buClrTx/>
              <a:buSzTx/>
              <a:buFontTx/>
              <a:buNone/>
              <a:tabLst/>
            </a:pPr>
            <a:endParaRPr lang="en-US" sz="3200">
              <a:solidFill>
                <a:srgbClr val="FFFFFF"/>
              </a:solidFill>
            </a:endParaRPr>
          </a:p>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a:p>
            <a:pPr marL="0" marR="0" indent="0" algn="ctr" defTabSz="825500" rtl="0" fontAlgn="auto" latinLnBrk="0" hangingPunct="0">
              <a:lnSpc>
                <a:spcPct val="100000"/>
              </a:lnSpc>
              <a:spcBef>
                <a:spcPts val="0"/>
              </a:spcBef>
              <a:spcAft>
                <a:spcPts val="0"/>
              </a:spcAft>
              <a:buClrTx/>
              <a:buSzTx/>
              <a:buFontTx/>
              <a:buNone/>
              <a:tabLst/>
            </a:pPr>
            <a:endParaRPr lang="en-US" sz="3200">
              <a:solidFill>
                <a:srgbClr val="FFFFFF"/>
              </a:solidFill>
            </a:endParaRPr>
          </a:p>
          <a:p>
            <a:pPr marL="0" marR="0" indent="0" algn="ctr" defTabSz="825500" rtl="0" fontAlgn="auto" latinLnBrk="0" hangingPunct="0">
              <a:lnSpc>
                <a:spcPct val="100000"/>
              </a:lnSpc>
              <a:spcBef>
                <a:spcPts val="0"/>
              </a:spcBef>
              <a:spcAft>
                <a:spcPts val="0"/>
              </a:spcAft>
              <a:buClrTx/>
              <a:buSzTx/>
              <a:buFontTx/>
              <a:buNone/>
              <a:tabLst/>
            </a:pPr>
            <a:endParaRPr lang="en-US" sz="3200">
              <a:solidFill>
                <a:srgbClr val="FFFFFF"/>
              </a:solidFill>
            </a:endParaRPr>
          </a:p>
          <a:p>
            <a:pPr marL="0" marR="0" indent="0" algn="ctr" defTabSz="825500" rtl="0" fontAlgn="auto" latinLnBrk="0" hangingPunct="0">
              <a:lnSpc>
                <a:spcPct val="100000"/>
              </a:lnSpc>
              <a:spcBef>
                <a:spcPts val="0"/>
              </a:spcBef>
              <a:spcAft>
                <a:spcPts val="0"/>
              </a:spcAft>
              <a:buClrTx/>
              <a:buSzTx/>
              <a:buFontTx/>
              <a:buNone/>
              <a:tabLst/>
            </a:pPr>
            <a:endParaRPr lang="en-US" sz="3200">
              <a:solidFill>
                <a:srgbClr val="FFFFFF"/>
              </a:solidFill>
            </a:endParaRPr>
          </a:p>
          <a:p>
            <a:pPr marL="0" marR="0" indent="0" algn="ctr" defTabSz="825500" rtl="0" fontAlgn="auto" latinLnBrk="0" hangingPunct="0">
              <a:lnSpc>
                <a:spcPct val="100000"/>
              </a:lnSpc>
              <a:spcBef>
                <a:spcPts val="0"/>
              </a:spcBef>
              <a:spcAft>
                <a:spcPts val="0"/>
              </a:spcAft>
              <a:buClrTx/>
              <a:buSzTx/>
              <a:buFontTx/>
              <a:buNone/>
              <a:tabLst/>
            </a:pPr>
            <a:endParaRPr lang="en-US" sz="3200">
              <a:solidFill>
                <a:srgbClr val="FFFFFF"/>
              </a:solidFill>
            </a:endParaRPr>
          </a:p>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cxnSp>
        <p:nvCxnSpPr>
          <p:cNvPr id="14" name="Straight Connector 13">
            <a:extLst>
              <a:ext uri="{FF2B5EF4-FFF2-40B4-BE49-F238E27FC236}">
                <a16:creationId xmlns:a16="http://schemas.microsoft.com/office/drawing/2014/main" id="{C5440459-4039-D384-8141-F29B2E26E973}"/>
              </a:ext>
            </a:extLst>
          </p:cNvPr>
          <p:cNvCxnSpPr>
            <a:cxnSpLocks/>
          </p:cNvCxnSpPr>
          <p:nvPr/>
        </p:nvCxnSpPr>
        <p:spPr>
          <a:xfrm>
            <a:off x="17051267" y="7670627"/>
            <a:ext cx="0" cy="3553527"/>
          </a:xfrm>
          <a:prstGeom prst="line">
            <a:avLst/>
          </a:prstGeom>
          <a:noFill/>
          <a:ln w="381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6" name="TextBox 5">
            <a:extLst>
              <a:ext uri="{FF2B5EF4-FFF2-40B4-BE49-F238E27FC236}">
                <a16:creationId xmlns:a16="http://schemas.microsoft.com/office/drawing/2014/main" id="{B12116CF-18E5-128C-E76C-46F100205152}"/>
              </a:ext>
            </a:extLst>
          </p:cNvPr>
          <p:cNvSpPr txBox="1"/>
          <p:nvPr/>
        </p:nvSpPr>
        <p:spPr>
          <a:xfrm>
            <a:off x="17500787" y="10232409"/>
            <a:ext cx="4006474" cy="369332"/>
          </a:xfrm>
          <a:prstGeom prst="rect">
            <a:avLst/>
          </a:prstGeom>
          <a:noFill/>
          <a:effectLst>
            <a:softEdge rad="65707"/>
          </a:effectLst>
        </p:spPr>
        <p:txBody>
          <a:bodyPr wrap="square" rtlCol="0">
            <a:spAutoFit/>
          </a:bodyPr>
          <a:lstStyle/>
          <a:p>
            <a:r>
              <a:rPr lang="en-US" sz="1800" spc="-200" dirty="0">
                <a:solidFill>
                  <a:schemeClr val="bg1"/>
                </a:solidFill>
                <a:latin typeface="Avenir Next" panose="020B0503020202020204" pitchFamily="34" charset="0"/>
              </a:rPr>
              <a:t>Chișinău, February 27, 2025</a:t>
            </a:r>
          </a:p>
        </p:txBody>
      </p:sp>
      <p:sp>
        <p:nvSpPr>
          <p:cNvPr id="39" name="Nisão-NutVision">
            <a:extLst>
              <a:ext uri="{FF2B5EF4-FFF2-40B4-BE49-F238E27FC236}">
                <a16:creationId xmlns:a16="http://schemas.microsoft.com/office/drawing/2014/main" id="{A9D53F90-7B73-7D30-7EA0-EA2FA0066B56}"/>
              </a:ext>
            </a:extLst>
          </p:cNvPr>
          <p:cNvSpPr txBox="1"/>
          <p:nvPr/>
        </p:nvSpPr>
        <p:spPr>
          <a:xfrm>
            <a:off x="17457191" y="9533245"/>
            <a:ext cx="3905556" cy="461665"/>
          </a:xfrm>
          <a:prstGeom prst="rect">
            <a:avLst/>
          </a:prstGeom>
          <a:noFill/>
          <a:effectLst>
            <a:softEdge rad="65707"/>
          </a:effectLst>
        </p:spPr>
        <p:txBody>
          <a:bodyPr wrap="square" rtlCol="0">
            <a:spAutoFit/>
          </a:bodyPr>
          <a:lstStyle/>
          <a:p>
            <a:r>
              <a:rPr lang="en-US" sz="2400" dirty="0">
                <a:solidFill>
                  <a:schemeClr val="bg1"/>
                </a:solidFill>
                <a:latin typeface="Avenir Next Medium" panose="020B0503020202020204" pitchFamily="34" charset="0"/>
              </a:rPr>
              <a:t>Nisão </a:t>
            </a:r>
            <a:r>
              <a:rPr lang="en-US" sz="2400" i="1" dirty="0">
                <a:solidFill>
                  <a:srgbClr val="FFC002"/>
                </a:solidFill>
                <a:latin typeface="Avenir Next Medium" panose="020B0503020202020204" pitchFamily="34" charset="0"/>
              </a:rPr>
              <a:t>NutVision</a:t>
            </a:r>
            <a:endParaRPr lang="en-US" sz="1800" i="1" dirty="0">
              <a:solidFill>
                <a:srgbClr val="FFC002"/>
              </a:solidFill>
              <a:latin typeface="Avenir Next Medium" panose="020B0503020202020204" pitchFamily="34" charset="0"/>
            </a:endParaRPr>
          </a:p>
        </p:txBody>
      </p:sp>
      <p:sp>
        <p:nvSpPr>
          <p:cNvPr id="10" name="TextBox 9">
            <a:extLst>
              <a:ext uri="{FF2B5EF4-FFF2-40B4-BE49-F238E27FC236}">
                <a16:creationId xmlns:a16="http://schemas.microsoft.com/office/drawing/2014/main" id="{07B8EECD-F776-1B86-50F5-E5313A1A2898}"/>
              </a:ext>
            </a:extLst>
          </p:cNvPr>
          <p:cNvSpPr txBox="1"/>
          <p:nvPr/>
        </p:nvSpPr>
        <p:spPr>
          <a:xfrm>
            <a:off x="11979715" y="9642716"/>
            <a:ext cx="3698546" cy="646331"/>
          </a:xfrm>
          <a:prstGeom prst="rect">
            <a:avLst/>
          </a:prstGeom>
          <a:noFill/>
          <a:effectLst>
            <a:softEdge rad="65707"/>
          </a:effectLst>
        </p:spPr>
        <p:txBody>
          <a:bodyPr wrap="square" rtlCol="0">
            <a:spAutoFit/>
          </a:bodyPr>
          <a:lstStyle/>
          <a:p>
            <a:pPr algn="ctr">
              <a:spcBef>
                <a:spcPts val="600"/>
              </a:spcBef>
            </a:pPr>
            <a:r>
              <a:rPr lang="ro-RO" sz="1800" b="1" spc="200">
                <a:solidFill>
                  <a:schemeClr val="bg1"/>
                </a:solidFill>
                <a:latin typeface="Avenir Next Demi Bold" panose="020B0503020202020204" pitchFamily="34" charset="0"/>
              </a:rPr>
              <a:t>GOVERNMENT SUPPORT FOR GROWERS</a:t>
            </a:r>
            <a:endParaRPr lang="en-US" sz="1800" dirty="0">
              <a:solidFill>
                <a:schemeClr val="bg1"/>
              </a:solidFill>
              <a:latin typeface="Avenir Next Medium" panose="020B0503020202020204" pitchFamily="34" charset="0"/>
            </a:endParaRPr>
          </a:p>
        </p:txBody>
      </p:sp>
      <p:pic>
        <p:nvPicPr>
          <p:cNvPr id="40" name="Graphic 39">
            <a:extLst>
              <a:ext uri="{FF2B5EF4-FFF2-40B4-BE49-F238E27FC236}">
                <a16:creationId xmlns:a16="http://schemas.microsoft.com/office/drawing/2014/main" id="{547DE73E-335D-5491-8947-731866FB569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76000" y="4331400"/>
            <a:ext cx="7772400" cy="3457377"/>
          </a:xfrm>
          <a:prstGeom prst="rect">
            <a:avLst/>
          </a:prstGeom>
        </p:spPr>
      </p:pic>
      <p:sp>
        <p:nvSpPr>
          <p:cNvPr id="43" name="TextBox 42">
            <a:extLst>
              <a:ext uri="{FF2B5EF4-FFF2-40B4-BE49-F238E27FC236}">
                <a16:creationId xmlns:a16="http://schemas.microsoft.com/office/drawing/2014/main" id="{0C66E264-C7B6-32FC-58BE-2DA7150479AE}"/>
              </a:ext>
            </a:extLst>
          </p:cNvPr>
          <p:cNvSpPr txBox="1"/>
          <p:nvPr/>
        </p:nvSpPr>
        <p:spPr>
          <a:xfrm>
            <a:off x="11218259" y="8125292"/>
            <a:ext cx="5130033" cy="1200329"/>
          </a:xfrm>
          <a:prstGeom prst="rect">
            <a:avLst/>
          </a:prstGeom>
          <a:noFill/>
          <a:effectLst>
            <a:softEdge rad="65707"/>
          </a:effectLst>
        </p:spPr>
        <p:txBody>
          <a:bodyPr wrap="square" rtlCol="0">
            <a:spAutoFit/>
          </a:bodyPr>
          <a:lstStyle/>
          <a:p>
            <a:pPr algn="ctr"/>
            <a:r>
              <a:rPr lang="ro-RO" sz="2400" b="1" spc="200">
                <a:solidFill>
                  <a:schemeClr val="bg1"/>
                </a:solidFill>
                <a:latin typeface="Avenir Next Demi Bold" panose="020B0503020202020204" pitchFamily="34" charset="0"/>
              </a:rPr>
              <a:t>NUTS GROWING INDUSTRY IN THE USA: EXPERIENCE AND RELEVANT HINTS</a:t>
            </a:r>
            <a:endParaRPr lang="en-US" sz="2400" b="1" spc="200" dirty="0">
              <a:solidFill>
                <a:schemeClr val="bg1"/>
              </a:solidFill>
              <a:latin typeface="Avenir Next Demi Bold" panose="020B0503020202020204" pitchFamily="34" charset="0"/>
            </a:endParaRPr>
          </a:p>
        </p:txBody>
      </p:sp>
      <p:pic>
        <p:nvPicPr>
          <p:cNvPr id="46" name="Picture 45" descr="A logo with text and a tree&#10;&#10;AI-generated content may be incorrect.">
            <a:extLst>
              <a:ext uri="{FF2B5EF4-FFF2-40B4-BE49-F238E27FC236}">
                <a16:creationId xmlns:a16="http://schemas.microsoft.com/office/drawing/2014/main" id="{1DCD4862-492D-1245-4367-E75289B56378}"/>
              </a:ext>
            </a:extLst>
          </p:cNvPr>
          <p:cNvPicPr>
            <a:picLocks noChangeAspect="1"/>
          </p:cNvPicPr>
          <p:nvPr/>
        </p:nvPicPr>
        <p:blipFill>
          <a:blip r:embed="rId8">
            <a:extLst>
              <a:ext uri="{28A0092B-C50C-407E-A947-70E740481C1C}">
                <a14:useLocalDpi xmlns:a14="http://schemas.microsoft.com/office/drawing/2010/main" val="0"/>
              </a:ext>
            </a:extLst>
          </a:blip>
          <a:srcRect l="2853" t="2069" b="16894"/>
          <a:stretch/>
        </p:blipFill>
        <p:spPr>
          <a:xfrm>
            <a:off x="18466553" y="10990462"/>
            <a:ext cx="2382240" cy="1059212"/>
          </a:xfrm>
          <a:prstGeom prst="rect">
            <a:avLst/>
          </a:prstGeom>
          <a:effectLst>
            <a:outerShdw blurRad="50800" dist="118689" dir="2700000" algn="tl" rotWithShape="0">
              <a:prstClr val="black">
                <a:alpha val="40000"/>
              </a:prstClr>
            </a:outerShdw>
          </a:effectLst>
        </p:spPr>
      </p:pic>
      <p:sp>
        <p:nvSpPr>
          <p:cNvPr id="2" name="TextBox 1">
            <a:extLst>
              <a:ext uri="{FF2B5EF4-FFF2-40B4-BE49-F238E27FC236}">
                <a16:creationId xmlns:a16="http://schemas.microsoft.com/office/drawing/2014/main" id="{C8067F3F-B4C7-8DD6-4243-B7FCF9540653}"/>
              </a:ext>
            </a:extLst>
          </p:cNvPr>
          <p:cNvSpPr txBox="1"/>
          <p:nvPr/>
        </p:nvSpPr>
        <p:spPr>
          <a:xfrm>
            <a:off x="-4910771" y="6863365"/>
            <a:ext cx="3325811" cy="20467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ro-RO" sz="2400" b="1" spc="200">
                <a:solidFill>
                  <a:schemeClr val="bg1"/>
                </a:solidFill>
                <a:latin typeface="Avenir Next Demi Bold" panose="020B0503020202020204" pitchFamily="34" charset="0"/>
              </a:rPr>
              <a:t>. </a:t>
            </a:r>
            <a:endParaRPr lang="en-US" sz="2400" b="1" spc="200">
              <a:solidFill>
                <a:schemeClr val="bg1"/>
              </a:solidFill>
              <a:latin typeface="Avenir Next Demi Bold" panose="020B0503020202020204" pitchFamily="34" charset="0"/>
            </a:endParaRPr>
          </a:p>
          <a:p>
            <a:r>
              <a:rPr lang="en-US" sz="2400" b="1" spc="200">
                <a:solidFill>
                  <a:schemeClr val="bg1"/>
                </a:solidFill>
                <a:latin typeface="Avenir Next Demi Bold" panose="020B0503020202020204" pitchFamily="34" charset="0"/>
              </a:rPr>
              <a:t> </a:t>
            </a:r>
          </a:p>
        </p:txBody>
      </p:sp>
    </p:spTree>
    <p:extLst>
      <p:ext uri="{BB962C8B-B14F-4D97-AF65-F5344CB8AC3E}">
        <p14:creationId xmlns:p14="http://schemas.microsoft.com/office/powerpoint/2010/main" val="31716173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49B1A6-D8E9-5F93-10F1-D7B95025CF52}"/>
            </a:ext>
          </a:extLst>
        </p:cNvPr>
        <p:cNvGrpSpPr/>
        <p:nvPr/>
      </p:nvGrpSpPr>
      <p:grpSpPr>
        <a:xfrm>
          <a:off x="0" y="0"/>
          <a:ext cx="0" cy="0"/>
          <a:chOff x="0" y="0"/>
          <a:chExt cx="0" cy="0"/>
        </a:xfrm>
      </p:grpSpPr>
      <p:pic>
        <p:nvPicPr>
          <p:cNvPr id="11" name="Picture 10" descr="A green and black background&#10;&#10;AI-generated content may be incorrect.">
            <a:extLst>
              <a:ext uri="{FF2B5EF4-FFF2-40B4-BE49-F238E27FC236}">
                <a16:creationId xmlns:a16="http://schemas.microsoft.com/office/drawing/2014/main" id="{EEB000CD-3D06-B96C-A4EE-9AF0AC590FA9}"/>
              </a:ext>
            </a:extLst>
          </p:cNvPr>
          <p:cNvPicPr>
            <a:picLocks noChangeAspect="1"/>
          </p:cNvPicPr>
          <p:nvPr/>
        </p:nvPicPr>
        <p:blipFill>
          <a:blip r:embed="rId3">
            <a:extLst>
              <a:ext uri="{28A0092B-C50C-407E-A947-70E740481C1C}">
                <a14:useLocalDpi xmlns:a14="http://schemas.microsoft.com/office/drawing/2010/main" val="0"/>
              </a:ext>
            </a:extLst>
          </a:blip>
          <a:srcRect l="3136" t="2148" r="9831"/>
          <a:stretch/>
        </p:blipFill>
        <p:spPr>
          <a:xfrm>
            <a:off x="0" y="-1"/>
            <a:ext cx="24384000" cy="13778561"/>
          </a:xfrm>
          <a:prstGeom prst="rect">
            <a:avLst/>
          </a:prstGeom>
        </p:spPr>
      </p:pic>
      <p:sp>
        <p:nvSpPr>
          <p:cNvPr id="30" name="Rectangle 29">
            <a:extLst>
              <a:ext uri="{FF2B5EF4-FFF2-40B4-BE49-F238E27FC236}">
                <a16:creationId xmlns:a16="http://schemas.microsoft.com/office/drawing/2014/main" id="{9F49E3FE-DDBD-C238-7970-177BFFC316BD}"/>
              </a:ext>
            </a:extLst>
          </p:cNvPr>
          <p:cNvSpPr/>
          <p:nvPr/>
        </p:nvSpPr>
        <p:spPr>
          <a:xfrm>
            <a:off x="647700" y="689579"/>
            <a:ext cx="22656800" cy="12458700"/>
          </a:xfrm>
          <a:prstGeom prst="rect">
            <a:avLst/>
          </a:prstGeom>
          <a:solidFill>
            <a:schemeClr val="accent1">
              <a:satOff val="-9155"/>
              <a:lumOff val="-32673"/>
            </a:schemeClr>
          </a:solidFill>
          <a:ln w="63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cxnSp>
        <p:nvCxnSpPr>
          <p:cNvPr id="13" name="Straight Connector 12">
            <a:extLst>
              <a:ext uri="{FF2B5EF4-FFF2-40B4-BE49-F238E27FC236}">
                <a16:creationId xmlns:a16="http://schemas.microsoft.com/office/drawing/2014/main" id="{F871FDBE-795D-F194-ED0F-47E51E5244C8}"/>
              </a:ext>
            </a:extLst>
          </p:cNvPr>
          <p:cNvCxnSpPr>
            <a:cxnSpLocks/>
          </p:cNvCxnSpPr>
          <p:nvPr/>
        </p:nvCxnSpPr>
        <p:spPr>
          <a:xfrm>
            <a:off x="4413096" y="11882838"/>
            <a:ext cx="0" cy="362358"/>
          </a:xfrm>
          <a:prstGeom prst="line">
            <a:avLst/>
          </a:prstGeom>
          <a:noFill/>
          <a:ln w="254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15" name="TextBox 14">
            <a:extLst>
              <a:ext uri="{FF2B5EF4-FFF2-40B4-BE49-F238E27FC236}">
                <a16:creationId xmlns:a16="http://schemas.microsoft.com/office/drawing/2014/main" id="{72636E62-0FF6-2DBF-80AB-8FCCD6D1933D}"/>
              </a:ext>
            </a:extLst>
          </p:cNvPr>
          <p:cNvSpPr txBox="1"/>
          <p:nvPr/>
        </p:nvSpPr>
        <p:spPr>
          <a:xfrm>
            <a:off x="1222979" y="12257896"/>
            <a:ext cx="4006474" cy="369332"/>
          </a:xfrm>
          <a:prstGeom prst="rect">
            <a:avLst/>
          </a:prstGeom>
          <a:noFill/>
          <a:effectLst>
            <a:softEdge rad="65707"/>
          </a:effectLst>
        </p:spPr>
        <p:txBody>
          <a:bodyPr wrap="square" rtlCol="0">
            <a:spAutoFit/>
          </a:bodyPr>
          <a:lstStyle/>
          <a:p>
            <a:r>
              <a:rPr lang="en-US" sz="1800" dirty="0">
                <a:solidFill>
                  <a:schemeClr val="bg1"/>
                </a:solidFill>
                <a:latin typeface="Avenir Next" panose="020B0503020202020204" pitchFamily="34" charset="0"/>
              </a:rPr>
              <a:t>Chișinău, February 27, 2025</a:t>
            </a:r>
          </a:p>
        </p:txBody>
      </p:sp>
      <p:sp>
        <p:nvSpPr>
          <p:cNvPr id="20" name="Presenter">
            <a:extLst>
              <a:ext uri="{FF2B5EF4-FFF2-40B4-BE49-F238E27FC236}">
                <a16:creationId xmlns:a16="http://schemas.microsoft.com/office/drawing/2014/main" id="{356BE199-6110-04FC-A753-28DC73E0DC04}"/>
              </a:ext>
            </a:extLst>
          </p:cNvPr>
          <p:cNvSpPr txBox="1"/>
          <p:nvPr/>
        </p:nvSpPr>
        <p:spPr>
          <a:xfrm>
            <a:off x="1208792" y="11805617"/>
            <a:ext cx="3191604" cy="540638"/>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JAMES D. OLSON</a:t>
            </a:r>
            <a:endParaRPr lang="en-US" sz="2000" dirty="0">
              <a:solidFill>
                <a:schemeClr val="bg1"/>
              </a:solidFill>
              <a:latin typeface="Avenir Next Medium" panose="020B0503020202020204" pitchFamily="34" charset="0"/>
            </a:endParaRPr>
          </a:p>
        </p:txBody>
      </p:sp>
      <p:cxnSp>
        <p:nvCxnSpPr>
          <p:cNvPr id="7" name="Straight Connector 6">
            <a:extLst>
              <a:ext uri="{FF2B5EF4-FFF2-40B4-BE49-F238E27FC236}">
                <a16:creationId xmlns:a16="http://schemas.microsoft.com/office/drawing/2014/main" id="{5999C273-D68E-9328-342F-8A97670C2553}"/>
              </a:ext>
            </a:extLst>
          </p:cNvPr>
          <p:cNvCxnSpPr>
            <a:cxnSpLocks/>
          </p:cNvCxnSpPr>
          <p:nvPr/>
        </p:nvCxnSpPr>
        <p:spPr>
          <a:xfrm>
            <a:off x="5718189" y="5312835"/>
            <a:ext cx="0" cy="4801055"/>
          </a:xfrm>
          <a:prstGeom prst="line">
            <a:avLst/>
          </a:prstGeom>
          <a:noFill/>
          <a:ln w="381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pic>
        <p:nvPicPr>
          <p:cNvPr id="10" name="Picture 9" descr="A logo with text and a tree&#10;&#10;AI-generated content may be incorrect.">
            <a:extLst>
              <a:ext uri="{FF2B5EF4-FFF2-40B4-BE49-F238E27FC236}">
                <a16:creationId xmlns:a16="http://schemas.microsoft.com/office/drawing/2014/main" id="{B5EFD10D-26A1-271A-2E66-0D292A789EA2}"/>
              </a:ext>
            </a:extLst>
          </p:cNvPr>
          <p:cNvPicPr>
            <a:picLocks noChangeAspect="1"/>
          </p:cNvPicPr>
          <p:nvPr/>
        </p:nvPicPr>
        <p:blipFill>
          <a:blip r:embed="rId4">
            <a:extLst>
              <a:ext uri="{28A0092B-C50C-407E-A947-70E740481C1C}">
                <a14:useLocalDpi xmlns:a14="http://schemas.microsoft.com/office/drawing/2010/main" val="0"/>
              </a:ext>
            </a:extLst>
          </a:blip>
          <a:srcRect l="2853" t="2069" b="16894"/>
          <a:stretch/>
        </p:blipFill>
        <p:spPr>
          <a:xfrm>
            <a:off x="20824831" y="11967209"/>
            <a:ext cx="2382240" cy="1059212"/>
          </a:xfrm>
          <a:prstGeom prst="rect">
            <a:avLst/>
          </a:prstGeom>
          <a:effectLst>
            <a:outerShdw blurRad="50800" dist="118689" dir="2700000" algn="tl" rotWithShape="0">
              <a:prstClr val="black">
                <a:alpha val="40000"/>
              </a:prstClr>
            </a:outerShdw>
          </a:effectLst>
        </p:spPr>
      </p:pic>
      <p:sp>
        <p:nvSpPr>
          <p:cNvPr id="27" name="Nisão-NutVision">
            <a:extLst>
              <a:ext uri="{FF2B5EF4-FFF2-40B4-BE49-F238E27FC236}">
                <a16:creationId xmlns:a16="http://schemas.microsoft.com/office/drawing/2014/main" id="{FAB406B8-A97D-F31E-1591-406531F6DE0F}"/>
              </a:ext>
            </a:extLst>
          </p:cNvPr>
          <p:cNvSpPr txBox="1"/>
          <p:nvPr/>
        </p:nvSpPr>
        <p:spPr>
          <a:xfrm>
            <a:off x="4581197" y="11812337"/>
            <a:ext cx="3905556" cy="523220"/>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Nisão </a:t>
            </a:r>
            <a:r>
              <a:rPr lang="en-US" sz="2800" i="1" dirty="0">
                <a:solidFill>
                  <a:srgbClr val="FFC002"/>
                </a:solidFill>
                <a:latin typeface="Avenir Next Medium" panose="020B0503020202020204" pitchFamily="34" charset="0"/>
              </a:rPr>
              <a:t>NutVision</a:t>
            </a:r>
            <a:endParaRPr lang="en-US" sz="2000" i="1" dirty="0">
              <a:solidFill>
                <a:srgbClr val="FFC002"/>
              </a:solidFill>
              <a:latin typeface="Avenir Next Medium" panose="020B0503020202020204" pitchFamily="34" charset="0"/>
            </a:endParaRPr>
          </a:p>
        </p:txBody>
      </p:sp>
      <p:sp>
        <p:nvSpPr>
          <p:cNvPr id="8" name="If orchard is set up well it will eliminate many later problems">
            <a:extLst>
              <a:ext uri="{FF2B5EF4-FFF2-40B4-BE49-F238E27FC236}">
                <a16:creationId xmlns:a16="http://schemas.microsoft.com/office/drawing/2014/main" id="{C6993AAD-7B1B-FCFE-75B1-EAED34EDF827}"/>
              </a:ext>
            </a:extLst>
          </p:cNvPr>
          <p:cNvSpPr txBox="1">
            <a:spLocks/>
          </p:cNvSpPr>
          <p:nvPr/>
        </p:nvSpPr>
        <p:spPr>
          <a:xfrm>
            <a:off x="-11990427" y="2202953"/>
            <a:ext cx="11963400" cy="1003300"/>
          </a:xfrm>
          <a:prstGeom prst="rect">
            <a:avLst/>
          </a:prstGeom>
          <a:effectLst>
            <a:outerShdw blurRad="50800" dist="38100" dir="2700000" algn="tl" rotWithShape="0">
              <a:prstClr val="black">
                <a:alpha val="40000"/>
              </a:prst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hangingPunct="1">
              <a:buNone/>
            </a:pPr>
            <a:r>
              <a:rPr lang="en-US">
                <a:solidFill>
                  <a:schemeClr val="bg1"/>
                </a:solidFill>
                <a:latin typeface="Avenir Next Medium" panose="020B0503020202020204" pitchFamily="34" charset="0"/>
              </a:rPr>
              <a:t>Definition of a </a:t>
            </a:r>
            <a:r>
              <a:rPr lang="en-US">
                <a:solidFill>
                  <a:srgbClr val="FFC002"/>
                </a:solidFill>
                <a:latin typeface="Avenir Next Medium" panose="020B0503020202020204" pitchFamily="34" charset="0"/>
              </a:rPr>
              <a:t>“</a:t>
            </a:r>
            <a:r>
              <a:rPr lang="en-US" i="1">
                <a:solidFill>
                  <a:srgbClr val="FFC002"/>
                </a:solidFill>
                <a:latin typeface="Avenir Next Medium" panose="020B0503020202020204" pitchFamily="34" charset="0"/>
              </a:rPr>
              <a:t>Commercial Orchard</a:t>
            </a:r>
            <a:r>
              <a:rPr lang="en-US">
                <a:solidFill>
                  <a:srgbClr val="FFC002"/>
                </a:solidFill>
                <a:latin typeface="Avenir Next Medium" panose="020B0503020202020204" pitchFamily="34" charset="0"/>
              </a:rPr>
              <a:t>”</a:t>
            </a:r>
            <a:r>
              <a:rPr lang="en-US">
                <a:solidFill>
                  <a:schemeClr val="bg1"/>
                </a:solidFill>
                <a:latin typeface="Avenir Next Medium" panose="020B0503020202020204" pitchFamily="34" charset="0"/>
              </a:rPr>
              <a:t>:</a:t>
            </a:r>
          </a:p>
        </p:txBody>
      </p:sp>
      <p:sp>
        <p:nvSpPr>
          <p:cNvPr id="9" name="TextBox 8">
            <a:extLst>
              <a:ext uri="{FF2B5EF4-FFF2-40B4-BE49-F238E27FC236}">
                <a16:creationId xmlns:a16="http://schemas.microsoft.com/office/drawing/2014/main" id="{3493ED49-DF5B-DADA-447F-7ED4C50ADB60}"/>
              </a:ext>
            </a:extLst>
          </p:cNvPr>
          <p:cNvSpPr txBox="1"/>
          <p:nvPr/>
        </p:nvSpPr>
        <p:spPr>
          <a:xfrm>
            <a:off x="1223193" y="10812780"/>
            <a:ext cx="6716008" cy="707886"/>
          </a:xfrm>
          <a:prstGeom prst="rect">
            <a:avLst/>
          </a:prstGeom>
          <a:noFill/>
          <a:effectLst>
            <a:softEdge rad="65707"/>
          </a:effectLst>
        </p:spPr>
        <p:txBody>
          <a:bodyPr wrap="square" rtlCol="0">
            <a:spAutoFit/>
          </a:bodyPr>
          <a:lstStyle/>
          <a:p>
            <a:r>
              <a:rPr lang="ro-RO" sz="2000" b="1" spc="200">
                <a:solidFill>
                  <a:schemeClr val="bg1"/>
                </a:solidFill>
                <a:latin typeface="Avenir Next Demi Bold" panose="020B0503020202020204" pitchFamily="34" charset="0"/>
              </a:rPr>
              <a:t>NUTS GROWING INDUSTRY IN THE USA: EXPERIENCE AND RELEVANT HINTS</a:t>
            </a:r>
            <a:endParaRPr lang="en-US" sz="2000" b="1" spc="200" dirty="0">
              <a:solidFill>
                <a:schemeClr val="bg1"/>
              </a:solidFill>
              <a:latin typeface="Avenir Next Demi Bold" panose="020B0503020202020204" pitchFamily="34" charset="0"/>
            </a:endParaRPr>
          </a:p>
        </p:txBody>
      </p:sp>
      <p:sp>
        <p:nvSpPr>
          <p:cNvPr id="12" name="TextBox 11">
            <a:extLst>
              <a:ext uri="{FF2B5EF4-FFF2-40B4-BE49-F238E27FC236}">
                <a16:creationId xmlns:a16="http://schemas.microsoft.com/office/drawing/2014/main" id="{CB784A35-1BA1-5DDC-4A02-FF6B0FEF7A29}"/>
              </a:ext>
            </a:extLst>
          </p:cNvPr>
          <p:cNvSpPr txBox="1"/>
          <p:nvPr/>
        </p:nvSpPr>
        <p:spPr>
          <a:xfrm>
            <a:off x="1216407" y="11507688"/>
            <a:ext cx="4305293" cy="276999"/>
          </a:xfrm>
          <a:prstGeom prst="rect">
            <a:avLst/>
          </a:prstGeom>
          <a:noFill/>
          <a:effectLst>
            <a:softEdge rad="65707"/>
          </a:effectLst>
        </p:spPr>
        <p:txBody>
          <a:bodyPr wrap="square" rtlCol="0">
            <a:spAutoFit/>
          </a:bodyPr>
          <a:lstStyle/>
          <a:p>
            <a:pPr>
              <a:spcBef>
                <a:spcPts val="600"/>
              </a:spcBef>
            </a:pPr>
            <a:r>
              <a:rPr lang="ro-RO" sz="1200" b="1" spc="200">
                <a:solidFill>
                  <a:schemeClr val="bg1"/>
                </a:solidFill>
                <a:latin typeface="Avenir Next Demi Bold" panose="020B0503020202020204" pitchFamily="34" charset="0"/>
              </a:rPr>
              <a:t>GOVERNMENT SUPPORT FOR GROWERS</a:t>
            </a:r>
            <a:endParaRPr lang="en-US" sz="1200" dirty="0">
              <a:solidFill>
                <a:schemeClr val="bg1"/>
              </a:solidFill>
              <a:latin typeface="Avenir Next Medium" panose="020B0503020202020204" pitchFamily="34" charset="0"/>
            </a:endParaRPr>
          </a:p>
        </p:txBody>
      </p:sp>
      <p:sp>
        <p:nvSpPr>
          <p:cNvPr id="21" name="If orchard is set up well it will eliminate many later problems">
            <a:extLst>
              <a:ext uri="{FF2B5EF4-FFF2-40B4-BE49-F238E27FC236}">
                <a16:creationId xmlns:a16="http://schemas.microsoft.com/office/drawing/2014/main" id="{6B2F188F-A957-1973-836C-0036B8D8AE13}"/>
              </a:ext>
            </a:extLst>
          </p:cNvPr>
          <p:cNvSpPr txBox="1">
            <a:spLocks/>
          </p:cNvSpPr>
          <p:nvPr/>
        </p:nvSpPr>
        <p:spPr>
          <a:xfrm>
            <a:off x="2050485" y="2586084"/>
            <a:ext cx="10718455" cy="1003300"/>
          </a:xfrm>
          <a:prstGeom prst="rect">
            <a:avLst/>
          </a:prstGeom>
          <a:effectLst>
            <a:outerShdw blurRad="50800" dist="38100" dir="2700000" algn="tl" rotWithShape="0">
              <a:prstClr val="black">
                <a:alpha val="40000"/>
              </a:prst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hangingPunct="1">
              <a:buNone/>
            </a:pPr>
            <a:r>
              <a:rPr lang="en-US" i="1">
                <a:solidFill>
                  <a:srgbClr val="FFC002"/>
                </a:solidFill>
                <a:latin typeface="Avenir Next Medium" panose="020B0503020202020204" pitchFamily="34" charset="0"/>
              </a:rPr>
              <a:t>Organizations &amp; Governing Bodies</a:t>
            </a:r>
          </a:p>
        </p:txBody>
      </p:sp>
      <p:sp>
        <p:nvSpPr>
          <p:cNvPr id="26" name="TextBox 25">
            <a:extLst>
              <a:ext uri="{FF2B5EF4-FFF2-40B4-BE49-F238E27FC236}">
                <a16:creationId xmlns:a16="http://schemas.microsoft.com/office/drawing/2014/main" id="{EB5ECDB0-968D-0119-980E-B64BDC5E8BB1}"/>
              </a:ext>
            </a:extLst>
          </p:cNvPr>
          <p:cNvSpPr txBox="1"/>
          <p:nvPr/>
        </p:nvSpPr>
        <p:spPr>
          <a:xfrm>
            <a:off x="2804594" y="2873202"/>
            <a:ext cx="13235002" cy="11977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hangingPunct="1"/>
            <a:r>
              <a:rPr lang="en-US" sz="3200">
                <a:solidFill>
                  <a:schemeClr val="bg1"/>
                </a:solidFill>
                <a:latin typeface="Avenir Next Medium" panose="020B0503020202020204" pitchFamily="34" charset="0"/>
                <a:ea typeface="Tahoma" pitchFamily="2"/>
                <a:cs typeface="Tahoma" pitchFamily="2"/>
              </a:rPr>
              <a:t>The Walnut Alliance of California </a:t>
            </a:r>
          </a:p>
        </p:txBody>
      </p:sp>
      <p:sp>
        <p:nvSpPr>
          <p:cNvPr id="5" name="TextBox 4">
            <a:extLst>
              <a:ext uri="{FF2B5EF4-FFF2-40B4-BE49-F238E27FC236}">
                <a16:creationId xmlns:a16="http://schemas.microsoft.com/office/drawing/2014/main" id="{B5030AC1-9DC6-0402-405F-5555835CEA0C}"/>
              </a:ext>
            </a:extLst>
          </p:cNvPr>
          <p:cNvSpPr txBox="1"/>
          <p:nvPr/>
        </p:nvSpPr>
        <p:spPr>
          <a:xfrm>
            <a:off x="5616212" y="4071117"/>
            <a:ext cx="2221009" cy="11977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hangingPunct="1"/>
            <a:r>
              <a:rPr lang="en-US" sz="3200">
                <a:solidFill>
                  <a:schemeClr val="bg1"/>
                </a:solidFill>
                <a:latin typeface="Avenir Next Medium" panose="020B0503020202020204" pitchFamily="34" charset="0"/>
                <a:ea typeface="Tahoma" pitchFamily="2"/>
                <a:cs typeface="Tahoma" pitchFamily="2"/>
              </a:rPr>
              <a:t>Mission:</a:t>
            </a:r>
          </a:p>
        </p:txBody>
      </p:sp>
      <p:sp>
        <p:nvSpPr>
          <p:cNvPr id="3" name="TextBox 2">
            <a:extLst>
              <a:ext uri="{FF2B5EF4-FFF2-40B4-BE49-F238E27FC236}">
                <a16:creationId xmlns:a16="http://schemas.microsoft.com/office/drawing/2014/main" id="{4E5E0553-C675-3488-8FF3-5BB3718C93CE}"/>
              </a:ext>
            </a:extLst>
          </p:cNvPr>
          <p:cNvSpPr txBox="1"/>
          <p:nvPr/>
        </p:nvSpPr>
        <p:spPr>
          <a:xfrm>
            <a:off x="6058548" y="4839457"/>
            <a:ext cx="12282202" cy="54681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vl="0">
              <a:buSzPct val="45000"/>
            </a:pPr>
            <a:r>
              <a:rPr lang="en-US" sz="2400">
                <a:solidFill>
                  <a:schemeClr val="bg1"/>
                </a:solidFill>
                <a:latin typeface="Avenir Next" panose="020B0503020202020204" pitchFamily="34" charset="0"/>
                <a:ea typeface="Tahoma" pitchFamily="2"/>
                <a:cs typeface="Tahoma" pitchFamily="2"/>
              </a:rPr>
              <a:t>New organization coming out of a group called the </a:t>
            </a:r>
            <a:r>
              <a:rPr lang="en-US" sz="2400">
                <a:solidFill>
                  <a:srgbClr val="FFC002"/>
                </a:solidFill>
                <a:latin typeface="Avenir Next" panose="020B0503020202020204" pitchFamily="34" charset="0"/>
                <a:ea typeface="Tahoma" pitchFamily="2"/>
                <a:cs typeface="Tahoma" pitchFamily="2"/>
              </a:rPr>
              <a:t>Walnut Bargaining Association</a:t>
            </a:r>
            <a:r>
              <a:rPr lang="en-US" sz="2400">
                <a:solidFill>
                  <a:schemeClr val="bg1"/>
                </a:solidFill>
                <a:latin typeface="Avenir Next" panose="020B0503020202020204" pitchFamily="34" charset="0"/>
                <a:ea typeface="Tahoma" pitchFamily="2"/>
                <a:cs typeface="Tahoma" pitchFamily="2"/>
              </a:rPr>
              <a:t>.</a:t>
            </a:r>
          </a:p>
          <a:p>
            <a:pPr lvl="0">
              <a:buSzPct val="45000"/>
            </a:pPr>
            <a:r>
              <a:rPr lang="en-US" sz="2400">
                <a:solidFill>
                  <a:srgbClr val="FFC002"/>
                </a:solidFill>
                <a:latin typeface="Avenir Next" panose="020B0503020202020204" pitchFamily="34" charset="0"/>
                <a:ea typeface="Tahoma" pitchFamily="2"/>
                <a:cs typeface="Tahoma" pitchFamily="2"/>
              </a:rPr>
              <a:t>Voluntary organization </a:t>
            </a:r>
            <a:r>
              <a:rPr lang="en-US" sz="2400">
                <a:solidFill>
                  <a:schemeClr val="bg1"/>
                </a:solidFill>
                <a:latin typeface="Avenir Next" panose="020B0503020202020204" pitchFamily="34" charset="0"/>
                <a:ea typeface="Tahoma" pitchFamily="2"/>
                <a:cs typeface="Tahoma" pitchFamily="2"/>
              </a:rPr>
              <a:t>open to anyone in the US walnut industry; growers, handlers, support companies.</a:t>
            </a:r>
          </a:p>
          <a:p>
            <a:pPr lvl="0">
              <a:buSzPct val="45000"/>
            </a:pPr>
            <a:r>
              <a:rPr lang="en-US" sz="2400">
                <a:solidFill>
                  <a:schemeClr val="bg1"/>
                </a:solidFill>
                <a:latin typeface="Avenir Next" panose="020B0503020202020204" pitchFamily="34" charset="0"/>
                <a:ea typeface="Tahoma" pitchFamily="2"/>
                <a:cs typeface="Tahoma" pitchFamily="2"/>
              </a:rPr>
              <a:t>Looking to organize politically in support of walnut industry in the US.</a:t>
            </a:r>
          </a:p>
          <a:p>
            <a:pPr lvl="0">
              <a:buSzPct val="45000"/>
            </a:pPr>
            <a:r>
              <a:rPr lang="en-US" sz="2400">
                <a:solidFill>
                  <a:schemeClr val="bg1"/>
                </a:solidFill>
                <a:latin typeface="Avenir Next" panose="020B0503020202020204" pitchFamily="34" charset="0"/>
                <a:ea typeface="Tahoma" pitchFamily="2"/>
                <a:cs typeface="Tahoma" pitchFamily="2"/>
              </a:rPr>
              <a:t>Walnut growers in the US have not generally been profitable since 2014 and have been far below cost of production since 2022. Many are getting out and moving to other crops. This group is formed by those who want to stay in walnuts to try and get the returns high enough they can do so.</a:t>
            </a:r>
            <a:endParaRPr kumimoji="0" lang="en-US" sz="4000" b="0" i="0" u="none" strike="noStrike" cap="none" spc="0" normalizeH="0" baseline="0">
              <a:ln>
                <a:noFill/>
              </a:ln>
              <a:solidFill>
                <a:schemeClr val="accent1">
                  <a:satOff val="-9155"/>
                  <a:lumOff val="-32673"/>
                </a:schemeClr>
              </a:solidFill>
              <a:effectLst/>
              <a:uFillTx/>
              <a:latin typeface="Graphik Light"/>
              <a:ea typeface="Graphik Light"/>
              <a:cs typeface="Graphik Light"/>
              <a:sym typeface="Graphik Light"/>
            </a:endParaRPr>
          </a:p>
        </p:txBody>
      </p:sp>
    </p:spTree>
    <p:extLst>
      <p:ext uri="{BB962C8B-B14F-4D97-AF65-F5344CB8AC3E}">
        <p14:creationId xmlns:p14="http://schemas.microsoft.com/office/powerpoint/2010/main" val="5505511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76045B-F168-DCBD-38AC-FBDC4D91CCA9}"/>
            </a:ext>
          </a:extLst>
        </p:cNvPr>
        <p:cNvGrpSpPr/>
        <p:nvPr/>
      </p:nvGrpSpPr>
      <p:grpSpPr>
        <a:xfrm>
          <a:off x="0" y="0"/>
          <a:ext cx="0" cy="0"/>
          <a:chOff x="0" y="0"/>
          <a:chExt cx="0" cy="0"/>
        </a:xfrm>
      </p:grpSpPr>
      <p:pic>
        <p:nvPicPr>
          <p:cNvPr id="11" name="Picture 10" descr="A green and black background&#10;&#10;AI-generated content may be incorrect.">
            <a:extLst>
              <a:ext uri="{FF2B5EF4-FFF2-40B4-BE49-F238E27FC236}">
                <a16:creationId xmlns:a16="http://schemas.microsoft.com/office/drawing/2014/main" id="{70104579-A2F3-8635-2135-8B789652CF4B}"/>
              </a:ext>
            </a:extLst>
          </p:cNvPr>
          <p:cNvPicPr>
            <a:picLocks noChangeAspect="1"/>
          </p:cNvPicPr>
          <p:nvPr/>
        </p:nvPicPr>
        <p:blipFill>
          <a:blip r:embed="rId3">
            <a:extLst>
              <a:ext uri="{28A0092B-C50C-407E-A947-70E740481C1C}">
                <a14:useLocalDpi xmlns:a14="http://schemas.microsoft.com/office/drawing/2010/main" val="0"/>
              </a:ext>
            </a:extLst>
          </a:blip>
          <a:srcRect l="3136" t="2148" r="9831"/>
          <a:stretch/>
        </p:blipFill>
        <p:spPr>
          <a:xfrm>
            <a:off x="0" y="-1"/>
            <a:ext cx="24384000" cy="13778561"/>
          </a:xfrm>
          <a:prstGeom prst="rect">
            <a:avLst/>
          </a:prstGeom>
        </p:spPr>
      </p:pic>
      <p:sp>
        <p:nvSpPr>
          <p:cNvPr id="30" name="Rectangle 29">
            <a:extLst>
              <a:ext uri="{FF2B5EF4-FFF2-40B4-BE49-F238E27FC236}">
                <a16:creationId xmlns:a16="http://schemas.microsoft.com/office/drawing/2014/main" id="{606BDBCB-ADD6-EF86-4CDE-F0C1CCD60DE0}"/>
              </a:ext>
            </a:extLst>
          </p:cNvPr>
          <p:cNvSpPr/>
          <p:nvPr/>
        </p:nvSpPr>
        <p:spPr>
          <a:xfrm>
            <a:off x="647700" y="689579"/>
            <a:ext cx="22656800" cy="12458700"/>
          </a:xfrm>
          <a:prstGeom prst="rect">
            <a:avLst/>
          </a:prstGeom>
          <a:solidFill>
            <a:schemeClr val="accent1">
              <a:satOff val="-9155"/>
              <a:lumOff val="-32673"/>
            </a:schemeClr>
          </a:solidFill>
          <a:ln w="63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cxnSp>
        <p:nvCxnSpPr>
          <p:cNvPr id="13" name="Straight Connector 12">
            <a:extLst>
              <a:ext uri="{FF2B5EF4-FFF2-40B4-BE49-F238E27FC236}">
                <a16:creationId xmlns:a16="http://schemas.microsoft.com/office/drawing/2014/main" id="{EFE96FC1-0B59-0AC1-6402-C19B0B638608}"/>
              </a:ext>
            </a:extLst>
          </p:cNvPr>
          <p:cNvCxnSpPr>
            <a:cxnSpLocks/>
          </p:cNvCxnSpPr>
          <p:nvPr/>
        </p:nvCxnSpPr>
        <p:spPr>
          <a:xfrm>
            <a:off x="4413096" y="11882838"/>
            <a:ext cx="0" cy="362358"/>
          </a:xfrm>
          <a:prstGeom prst="line">
            <a:avLst/>
          </a:prstGeom>
          <a:noFill/>
          <a:ln w="254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15" name="TextBox 14">
            <a:extLst>
              <a:ext uri="{FF2B5EF4-FFF2-40B4-BE49-F238E27FC236}">
                <a16:creationId xmlns:a16="http://schemas.microsoft.com/office/drawing/2014/main" id="{B16754F9-7E17-DB29-0841-7610D8DE7747}"/>
              </a:ext>
            </a:extLst>
          </p:cNvPr>
          <p:cNvSpPr txBox="1"/>
          <p:nvPr/>
        </p:nvSpPr>
        <p:spPr>
          <a:xfrm>
            <a:off x="1222979" y="12257896"/>
            <a:ext cx="4006474" cy="369332"/>
          </a:xfrm>
          <a:prstGeom prst="rect">
            <a:avLst/>
          </a:prstGeom>
          <a:noFill/>
          <a:effectLst>
            <a:softEdge rad="65707"/>
          </a:effectLst>
        </p:spPr>
        <p:txBody>
          <a:bodyPr wrap="square" rtlCol="0">
            <a:spAutoFit/>
          </a:bodyPr>
          <a:lstStyle/>
          <a:p>
            <a:r>
              <a:rPr lang="en-US" sz="1800" dirty="0">
                <a:solidFill>
                  <a:schemeClr val="bg1"/>
                </a:solidFill>
                <a:latin typeface="Avenir Next" panose="020B0503020202020204" pitchFamily="34" charset="0"/>
              </a:rPr>
              <a:t>Chișinău, February 27, 2025</a:t>
            </a:r>
          </a:p>
        </p:txBody>
      </p:sp>
      <p:sp>
        <p:nvSpPr>
          <p:cNvPr id="20" name="Presenter">
            <a:extLst>
              <a:ext uri="{FF2B5EF4-FFF2-40B4-BE49-F238E27FC236}">
                <a16:creationId xmlns:a16="http://schemas.microsoft.com/office/drawing/2014/main" id="{9A971546-4DD4-978E-E898-1895AA1D0EF4}"/>
              </a:ext>
            </a:extLst>
          </p:cNvPr>
          <p:cNvSpPr txBox="1"/>
          <p:nvPr/>
        </p:nvSpPr>
        <p:spPr>
          <a:xfrm>
            <a:off x="1208792" y="11805617"/>
            <a:ext cx="3191604" cy="540638"/>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JAMES D. OLSON</a:t>
            </a:r>
            <a:endParaRPr lang="en-US" sz="2000" dirty="0">
              <a:solidFill>
                <a:schemeClr val="bg1"/>
              </a:solidFill>
              <a:latin typeface="Avenir Next Medium" panose="020B0503020202020204" pitchFamily="34" charset="0"/>
            </a:endParaRPr>
          </a:p>
        </p:txBody>
      </p:sp>
      <p:cxnSp>
        <p:nvCxnSpPr>
          <p:cNvPr id="7" name="Straight Connector 6">
            <a:extLst>
              <a:ext uri="{FF2B5EF4-FFF2-40B4-BE49-F238E27FC236}">
                <a16:creationId xmlns:a16="http://schemas.microsoft.com/office/drawing/2014/main" id="{A12EF4AB-4201-E6C0-0EEB-AF264F30B1D0}"/>
              </a:ext>
            </a:extLst>
          </p:cNvPr>
          <p:cNvCxnSpPr>
            <a:cxnSpLocks/>
          </p:cNvCxnSpPr>
          <p:nvPr/>
        </p:nvCxnSpPr>
        <p:spPr>
          <a:xfrm>
            <a:off x="6083949" y="5384015"/>
            <a:ext cx="0" cy="3967814"/>
          </a:xfrm>
          <a:prstGeom prst="line">
            <a:avLst/>
          </a:prstGeom>
          <a:noFill/>
          <a:ln w="381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pic>
        <p:nvPicPr>
          <p:cNvPr id="10" name="Picture 9" descr="A logo with text and a tree&#10;&#10;AI-generated content may be incorrect.">
            <a:extLst>
              <a:ext uri="{FF2B5EF4-FFF2-40B4-BE49-F238E27FC236}">
                <a16:creationId xmlns:a16="http://schemas.microsoft.com/office/drawing/2014/main" id="{FBCD2106-026B-2808-59AB-6C1D2F33440A}"/>
              </a:ext>
            </a:extLst>
          </p:cNvPr>
          <p:cNvPicPr>
            <a:picLocks noChangeAspect="1"/>
          </p:cNvPicPr>
          <p:nvPr/>
        </p:nvPicPr>
        <p:blipFill>
          <a:blip r:embed="rId4">
            <a:extLst>
              <a:ext uri="{28A0092B-C50C-407E-A947-70E740481C1C}">
                <a14:useLocalDpi xmlns:a14="http://schemas.microsoft.com/office/drawing/2010/main" val="0"/>
              </a:ext>
            </a:extLst>
          </a:blip>
          <a:srcRect l="2853" t="2069" b="16894"/>
          <a:stretch/>
        </p:blipFill>
        <p:spPr>
          <a:xfrm>
            <a:off x="20824831" y="11967209"/>
            <a:ext cx="2382240" cy="1059212"/>
          </a:xfrm>
          <a:prstGeom prst="rect">
            <a:avLst/>
          </a:prstGeom>
          <a:effectLst>
            <a:outerShdw blurRad="50800" dist="118689" dir="2700000" algn="tl" rotWithShape="0">
              <a:prstClr val="black">
                <a:alpha val="40000"/>
              </a:prstClr>
            </a:outerShdw>
          </a:effectLst>
        </p:spPr>
      </p:pic>
      <p:sp>
        <p:nvSpPr>
          <p:cNvPr id="27" name="Nisão-NutVision">
            <a:extLst>
              <a:ext uri="{FF2B5EF4-FFF2-40B4-BE49-F238E27FC236}">
                <a16:creationId xmlns:a16="http://schemas.microsoft.com/office/drawing/2014/main" id="{B219AD2F-30AB-7C92-8B15-2354EDFEA444}"/>
              </a:ext>
            </a:extLst>
          </p:cNvPr>
          <p:cNvSpPr txBox="1"/>
          <p:nvPr/>
        </p:nvSpPr>
        <p:spPr>
          <a:xfrm>
            <a:off x="4581197" y="11812337"/>
            <a:ext cx="3905556" cy="523220"/>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Nisão </a:t>
            </a:r>
            <a:r>
              <a:rPr lang="en-US" sz="2800" i="1" dirty="0">
                <a:solidFill>
                  <a:srgbClr val="FFC002"/>
                </a:solidFill>
                <a:latin typeface="Avenir Next Medium" panose="020B0503020202020204" pitchFamily="34" charset="0"/>
              </a:rPr>
              <a:t>NutVision</a:t>
            </a:r>
            <a:endParaRPr lang="en-US" sz="2000" i="1" dirty="0">
              <a:solidFill>
                <a:srgbClr val="FFC002"/>
              </a:solidFill>
              <a:latin typeface="Avenir Next Medium" panose="020B0503020202020204" pitchFamily="34" charset="0"/>
            </a:endParaRPr>
          </a:p>
        </p:txBody>
      </p:sp>
      <p:sp>
        <p:nvSpPr>
          <p:cNvPr id="8" name="If orchard is set up well it will eliminate many later problems">
            <a:extLst>
              <a:ext uri="{FF2B5EF4-FFF2-40B4-BE49-F238E27FC236}">
                <a16:creationId xmlns:a16="http://schemas.microsoft.com/office/drawing/2014/main" id="{B1E8E45F-B54E-CBE2-42D1-416D9E0E4D5F}"/>
              </a:ext>
            </a:extLst>
          </p:cNvPr>
          <p:cNvSpPr txBox="1">
            <a:spLocks/>
          </p:cNvSpPr>
          <p:nvPr/>
        </p:nvSpPr>
        <p:spPr>
          <a:xfrm>
            <a:off x="-11990427" y="2202953"/>
            <a:ext cx="11963400" cy="1003300"/>
          </a:xfrm>
          <a:prstGeom prst="rect">
            <a:avLst/>
          </a:prstGeom>
          <a:effectLst>
            <a:outerShdw blurRad="50800" dist="38100" dir="2700000" algn="tl" rotWithShape="0">
              <a:prstClr val="black">
                <a:alpha val="40000"/>
              </a:prst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hangingPunct="1">
              <a:buNone/>
            </a:pPr>
            <a:r>
              <a:rPr lang="en-US">
                <a:solidFill>
                  <a:schemeClr val="bg1"/>
                </a:solidFill>
                <a:latin typeface="Avenir Next Medium" panose="020B0503020202020204" pitchFamily="34" charset="0"/>
              </a:rPr>
              <a:t>Definition of a </a:t>
            </a:r>
            <a:r>
              <a:rPr lang="en-US">
                <a:solidFill>
                  <a:srgbClr val="FFC002"/>
                </a:solidFill>
                <a:latin typeface="Avenir Next Medium" panose="020B0503020202020204" pitchFamily="34" charset="0"/>
              </a:rPr>
              <a:t>“</a:t>
            </a:r>
            <a:r>
              <a:rPr lang="en-US" i="1">
                <a:solidFill>
                  <a:srgbClr val="FFC002"/>
                </a:solidFill>
                <a:latin typeface="Avenir Next Medium" panose="020B0503020202020204" pitchFamily="34" charset="0"/>
              </a:rPr>
              <a:t>Commercial Orchard</a:t>
            </a:r>
            <a:r>
              <a:rPr lang="en-US">
                <a:solidFill>
                  <a:srgbClr val="FFC002"/>
                </a:solidFill>
                <a:latin typeface="Avenir Next Medium" panose="020B0503020202020204" pitchFamily="34" charset="0"/>
              </a:rPr>
              <a:t>”</a:t>
            </a:r>
            <a:r>
              <a:rPr lang="en-US">
                <a:solidFill>
                  <a:schemeClr val="bg1"/>
                </a:solidFill>
                <a:latin typeface="Avenir Next Medium" panose="020B0503020202020204" pitchFamily="34" charset="0"/>
              </a:rPr>
              <a:t>:</a:t>
            </a:r>
          </a:p>
        </p:txBody>
      </p:sp>
      <p:sp>
        <p:nvSpPr>
          <p:cNvPr id="9" name="TextBox 8">
            <a:extLst>
              <a:ext uri="{FF2B5EF4-FFF2-40B4-BE49-F238E27FC236}">
                <a16:creationId xmlns:a16="http://schemas.microsoft.com/office/drawing/2014/main" id="{A5D588ED-1170-90A8-E7F8-55C86CE95608}"/>
              </a:ext>
            </a:extLst>
          </p:cNvPr>
          <p:cNvSpPr txBox="1"/>
          <p:nvPr/>
        </p:nvSpPr>
        <p:spPr>
          <a:xfrm>
            <a:off x="1223193" y="10812780"/>
            <a:ext cx="6716008" cy="707886"/>
          </a:xfrm>
          <a:prstGeom prst="rect">
            <a:avLst/>
          </a:prstGeom>
          <a:noFill/>
          <a:effectLst>
            <a:softEdge rad="65707"/>
          </a:effectLst>
        </p:spPr>
        <p:txBody>
          <a:bodyPr wrap="square" rtlCol="0">
            <a:spAutoFit/>
          </a:bodyPr>
          <a:lstStyle/>
          <a:p>
            <a:r>
              <a:rPr lang="ro-RO" sz="2000" b="1" spc="200">
                <a:solidFill>
                  <a:schemeClr val="bg1"/>
                </a:solidFill>
                <a:latin typeface="Avenir Next Demi Bold" panose="020B0503020202020204" pitchFamily="34" charset="0"/>
              </a:rPr>
              <a:t>NUTS GROWING INDUSTRY IN THE USA: EXPERIENCE AND RELEVANT HINTS</a:t>
            </a:r>
            <a:endParaRPr lang="en-US" sz="2000" b="1" spc="200" dirty="0">
              <a:solidFill>
                <a:schemeClr val="bg1"/>
              </a:solidFill>
              <a:latin typeface="Avenir Next Demi Bold" panose="020B0503020202020204" pitchFamily="34" charset="0"/>
            </a:endParaRPr>
          </a:p>
        </p:txBody>
      </p:sp>
      <p:sp>
        <p:nvSpPr>
          <p:cNvPr id="12" name="TextBox 11">
            <a:extLst>
              <a:ext uri="{FF2B5EF4-FFF2-40B4-BE49-F238E27FC236}">
                <a16:creationId xmlns:a16="http://schemas.microsoft.com/office/drawing/2014/main" id="{FE4CF7EE-3101-2533-484B-4A63A698D2CF}"/>
              </a:ext>
            </a:extLst>
          </p:cNvPr>
          <p:cNvSpPr txBox="1"/>
          <p:nvPr/>
        </p:nvSpPr>
        <p:spPr>
          <a:xfrm>
            <a:off x="1216407" y="11507688"/>
            <a:ext cx="4305293" cy="276999"/>
          </a:xfrm>
          <a:prstGeom prst="rect">
            <a:avLst/>
          </a:prstGeom>
          <a:noFill/>
          <a:effectLst>
            <a:softEdge rad="65707"/>
          </a:effectLst>
        </p:spPr>
        <p:txBody>
          <a:bodyPr wrap="square" rtlCol="0">
            <a:spAutoFit/>
          </a:bodyPr>
          <a:lstStyle/>
          <a:p>
            <a:pPr>
              <a:spcBef>
                <a:spcPts val="600"/>
              </a:spcBef>
            </a:pPr>
            <a:r>
              <a:rPr lang="ro-RO" sz="1200" b="1" spc="200">
                <a:solidFill>
                  <a:schemeClr val="bg1"/>
                </a:solidFill>
                <a:latin typeface="Avenir Next Demi Bold" panose="020B0503020202020204" pitchFamily="34" charset="0"/>
              </a:rPr>
              <a:t>GOVERNMENT SUPPORT FOR GROWERS</a:t>
            </a:r>
            <a:endParaRPr lang="en-US" sz="1200" dirty="0">
              <a:solidFill>
                <a:schemeClr val="bg1"/>
              </a:solidFill>
              <a:latin typeface="Avenir Next Medium" panose="020B0503020202020204" pitchFamily="34" charset="0"/>
            </a:endParaRPr>
          </a:p>
        </p:txBody>
      </p:sp>
      <p:sp>
        <p:nvSpPr>
          <p:cNvPr id="21" name="If orchard is set up well it will eliminate many later problems">
            <a:extLst>
              <a:ext uri="{FF2B5EF4-FFF2-40B4-BE49-F238E27FC236}">
                <a16:creationId xmlns:a16="http://schemas.microsoft.com/office/drawing/2014/main" id="{0668C8C5-233D-F15C-033D-5C012BA17D4C}"/>
              </a:ext>
            </a:extLst>
          </p:cNvPr>
          <p:cNvSpPr txBox="1">
            <a:spLocks/>
          </p:cNvSpPr>
          <p:nvPr/>
        </p:nvSpPr>
        <p:spPr>
          <a:xfrm>
            <a:off x="2050485" y="2586084"/>
            <a:ext cx="10718455" cy="1003300"/>
          </a:xfrm>
          <a:prstGeom prst="rect">
            <a:avLst/>
          </a:prstGeom>
          <a:effectLst>
            <a:outerShdw blurRad="50800" dist="38100" dir="2700000" algn="tl" rotWithShape="0">
              <a:prstClr val="black">
                <a:alpha val="40000"/>
              </a:prst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hangingPunct="1">
              <a:buNone/>
            </a:pPr>
            <a:r>
              <a:rPr lang="en-US" i="1">
                <a:solidFill>
                  <a:srgbClr val="FFC002"/>
                </a:solidFill>
                <a:latin typeface="Avenir Next Medium" panose="020B0503020202020204" pitchFamily="34" charset="0"/>
              </a:rPr>
              <a:t>Other industry Structure and Support</a:t>
            </a:r>
          </a:p>
        </p:txBody>
      </p:sp>
      <p:sp>
        <p:nvSpPr>
          <p:cNvPr id="5" name="TextBox 4">
            <a:extLst>
              <a:ext uri="{FF2B5EF4-FFF2-40B4-BE49-F238E27FC236}">
                <a16:creationId xmlns:a16="http://schemas.microsoft.com/office/drawing/2014/main" id="{C41FA47D-9EC5-52C7-23E2-544FD914957A}"/>
              </a:ext>
            </a:extLst>
          </p:cNvPr>
          <p:cNvSpPr txBox="1"/>
          <p:nvPr/>
        </p:nvSpPr>
        <p:spPr>
          <a:xfrm>
            <a:off x="6812930" y="4647639"/>
            <a:ext cx="11068669" cy="44832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57200" indent="-457200" hangingPunct="1">
              <a:buFont typeface="Arial" panose="020B0604020202020204" pitchFamily="34" charset="0"/>
              <a:buChar char="•"/>
            </a:pPr>
            <a:r>
              <a:rPr lang="en-US" sz="3200">
                <a:solidFill>
                  <a:schemeClr val="bg1"/>
                </a:solidFill>
                <a:latin typeface="Avenir Next Medium" panose="020B0503020202020204" pitchFamily="34" charset="0"/>
                <a:ea typeface="Tahoma" pitchFamily="2"/>
                <a:cs typeface="Tahoma" pitchFamily="2"/>
              </a:rPr>
              <a:t>Equipment Manufacturers,</a:t>
            </a:r>
          </a:p>
          <a:p>
            <a:pPr marL="457200" indent="-457200" hangingPunct="1">
              <a:buFont typeface="Arial" panose="020B0604020202020204" pitchFamily="34" charset="0"/>
              <a:buChar char="•"/>
            </a:pPr>
            <a:r>
              <a:rPr lang="en-US" sz="3200">
                <a:solidFill>
                  <a:schemeClr val="bg1"/>
                </a:solidFill>
                <a:latin typeface="Avenir Next Medium" panose="020B0503020202020204" pitchFamily="34" charset="0"/>
                <a:ea typeface="Tahoma" pitchFamily="2"/>
                <a:cs typeface="Tahoma" pitchFamily="2"/>
              </a:rPr>
              <a:t>PCAs (Pest Control Advisors),</a:t>
            </a:r>
          </a:p>
          <a:p>
            <a:pPr marL="457200" indent="-457200" hangingPunct="1">
              <a:buFont typeface="Arial" panose="020B0604020202020204" pitchFamily="34" charset="0"/>
              <a:buChar char="•"/>
            </a:pPr>
            <a:r>
              <a:rPr lang="en-US" sz="3200">
                <a:solidFill>
                  <a:schemeClr val="bg1"/>
                </a:solidFill>
                <a:latin typeface="Avenir Next Medium" panose="020B0503020202020204" pitchFamily="34" charset="0"/>
                <a:ea typeface="Tahoma" pitchFamily="2"/>
                <a:cs typeface="Tahoma" pitchFamily="2"/>
              </a:rPr>
              <a:t>CCAs (Certified Crop Advisors),</a:t>
            </a:r>
          </a:p>
          <a:p>
            <a:pPr marL="457200" indent="-457200" hangingPunct="1">
              <a:buFont typeface="Arial" panose="020B0604020202020204" pitchFamily="34" charset="0"/>
              <a:buChar char="•"/>
            </a:pPr>
            <a:r>
              <a:rPr lang="en-US" sz="3200">
                <a:solidFill>
                  <a:schemeClr val="bg1"/>
                </a:solidFill>
                <a:latin typeface="Avenir Next Medium" panose="020B0503020202020204" pitchFamily="34" charset="0"/>
                <a:ea typeface="Tahoma" pitchFamily="2"/>
                <a:cs typeface="Tahoma" pitchFamily="2"/>
              </a:rPr>
              <a:t>Technical Support and Maintenance Specialists</a:t>
            </a:r>
          </a:p>
        </p:txBody>
      </p:sp>
    </p:spTree>
    <p:extLst>
      <p:ext uri="{BB962C8B-B14F-4D97-AF65-F5344CB8AC3E}">
        <p14:creationId xmlns:p14="http://schemas.microsoft.com/office/powerpoint/2010/main" val="42634026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44FAB8-46A7-5CA6-F3D1-B7D2F2706021}"/>
            </a:ext>
          </a:extLst>
        </p:cNvPr>
        <p:cNvGrpSpPr/>
        <p:nvPr/>
      </p:nvGrpSpPr>
      <p:grpSpPr>
        <a:xfrm>
          <a:off x="0" y="0"/>
          <a:ext cx="0" cy="0"/>
          <a:chOff x="0" y="0"/>
          <a:chExt cx="0" cy="0"/>
        </a:xfrm>
      </p:grpSpPr>
      <p:pic>
        <p:nvPicPr>
          <p:cNvPr id="11" name="Picture 10" descr="A green and black background&#10;&#10;AI-generated content may be incorrect.">
            <a:extLst>
              <a:ext uri="{FF2B5EF4-FFF2-40B4-BE49-F238E27FC236}">
                <a16:creationId xmlns:a16="http://schemas.microsoft.com/office/drawing/2014/main" id="{5012A4AF-9DA2-250E-6A0F-630CA70F112F}"/>
              </a:ext>
            </a:extLst>
          </p:cNvPr>
          <p:cNvPicPr>
            <a:picLocks noChangeAspect="1"/>
          </p:cNvPicPr>
          <p:nvPr/>
        </p:nvPicPr>
        <p:blipFill>
          <a:blip r:embed="rId3">
            <a:extLst>
              <a:ext uri="{28A0092B-C50C-407E-A947-70E740481C1C}">
                <a14:useLocalDpi xmlns:a14="http://schemas.microsoft.com/office/drawing/2010/main" val="0"/>
              </a:ext>
            </a:extLst>
          </a:blip>
          <a:srcRect l="3136" t="2148" r="9831"/>
          <a:stretch/>
        </p:blipFill>
        <p:spPr>
          <a:xfrm>
            <a:off x="0" y="-1"/>
            <a:ext cx="24384000" cy="13778561"/>
          </a:xfrm>
          <a:prstGeom prst="rect">
            <a:avLst/>
          </a:prstGeom>
        </p:spPr>
      </p:pic>
      <p:sp>
        <p:nvSpPr>
          <p:cNvPr id="30" name="Rectangle 29">
            <a:extLst>
              <a:ext uri="{FF2B5EF4-FFF2-40B4-BE49-F238E27FC236}">
                <a16:creationId xmlns:a16="http://schemas.microsoft.com/office/drawing/2014/main" id="{FC7049D6-BF3B-EA1D-17D5-A1E021E65470}"/>
              </a:ext>
            </a:extLst>
          </p:cNvPr>
          <p:cNvSpPr/>
          <p:nvPr/>
        </p:nvSpPr>
        <p:spPr>
          <a:xfrm>
            <a:off x="647700" y="689579"/>
            <a:ext cx="22656800" cy="12458700"/>
          </a:xfrm>
          <a:prstGeom prst="rect">
            <a:avLst/>
          </a:prstGeom>
          <a:solidFill>
            <a:schemeClr val="accent1">
              <a:satOff val="-9155"/>
              <a:lumOff val="-32673"/>
            </a:schemeClr>
          </a:solidFill>
          <a:ln w="63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sp>
        <p:nvSpPr>
          <p:cNvPr id="8" name="If orchard is set up well it will eliminate many later problems">
            <a:extLst>
              <a:ext uri="{FF2B5EF4-FFF2-40B4-BE49-F238E27FC236}">
                <a16:creationId xmlns:a16="http://schemas.microsoft.com/office/drawing/2014/main" id="{C9D97100-8A94-4541-96E8-434F50FDF0A7}"/>
              </a:ext>
            </a:extLst>
          </p:cNvPr>
          <p:cNvSpPr txBox="1">
            <a:spLocks/>
          </p:cNvSpPr>
          <p:nvPr/>
        </p:nvSpPr>
        <p:spPr>
          <a:xfrm>
            <a:off x="-11990427" y="2202953"/>
            <a:ext cx="11963400" cy="1003300"/>
          </a:xfrm>
          <a:prstGeom prst="rect">
            <a:avLst/>
          </a:prstGeom>
          <a:effectLst>
            <a:outerShdw blurRad="50800" dist="38100" dir="2700000" algn="tl" rotWithShape="0">
              <a:prstClr val="black">
                <a:alpha val="40000"/>
              </a:prst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hangingPunct="1">
              <a:buNone/>
            </a:pPr>
            <a:r>
              <a:rPr lang="en-US">
                <a:solidFill>
                  <a:schemeClr val="bg1"/>
                </a:solidFill>
                <a:latin typeface="Avenir Next Medium" panose="020B0503020202020204" pitchFamily="34" charset="0"/>
              </a:rPr>
              <a:t>Definition of a </a:t>
            </a:r>
            <a:r>
              <a:rPr lang="en-US">
                <a:solidFill>
                  <a:srgbClr val="FFC002"/>
                </a:solidFill>
                <a:latin typeface="Avenir Next Medium" panose="020B0503020202020204" pitchFamily="34" charset="0"/>
              </a:rPr>
              <a:t>“</a:t>
            </a:r>
            <a:r>
              <a:rPr lang="en-US" i="1">
                <a:solidFill>
                  <a:srgbClr val="FFC002"/>
                </a:solidFill>
                <a:latin typeface="Avenir Next Medium" panose="020B0503020202020204" pitchFamily="34" charset="0"/>
              </a:rPr>
              <a:t>Commercial Orchard</a:t>
            </a:r>
            <a:r>
              <a:rPr lang="en-US">
                <a:solidFill>
                  <a:srgbClr val="FFC002"/>
                </a:solidFill>
                <a:latin typeface="Avenir Next Medium" panose="020B0503020202020204" pitchFamily="34" charset="0"/>
              </a:rPr>
              <a:t>”</a:t>
            </a:r>
            <a:r>
              <a:rPr lang="en-US">
                <a:solidFill>
                  <a:schemeClr val="bg1"/>
                </a:solidFill>
                <a:latin typeface="Avenir Next Medium" panose="020B0503020202020204" pitchFamily="34" charset="0"/>
              </a:rPr>
              <a:t>:</a:t>
            </a:r>
          </a:p>
        </p:txBody>
      </p:sp>
      <p:sp>
        <p:nvSpPr>
          <p:cNvPr id="21" name="If orchard is set up well it will eliminate many later problems">
            <a:extLst>
              <a:ext uri="{FF2B5EF4-FFF2-40B4-BE49-F238E27FC236}">
                <a16:creationId xmlns:a16="http://schemas.microsoft.com/office/drawing/2014/main" id="{0D99FD17-7335-85FD-4A38-44677529E193}"/>
              </a:ext>
            </a:extLst>
          </p:cNvPr>
          <p:cNvSpPr txBox="1">
            <a:spLocks/>
          </p:cNvSpPr>
          <p:nvPr/>
        </p:nvSpPr>
        <p:spPr>
          <a:xfrm>
            <a:off x="3952358" y="5251647"/>
            <a:ext cx="10718455" cy="1003300"/>
          </a:xfrm>
          <a:prstGeom prst="rect">
            <a:avLst/>
          </a:prstGeom>
          <a:effectLst>
            <a:outerShdw blurRad="50800" dist="38100" dir="2700000" algn="tl" rotWithShape="0">
              <a:prstClr val="black">
                <a:alpha val="40000"/>
              </a:prst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hangingPunct="1">
              <a:buNone/>
            </a:pPr>
            <a:r>
              <a:rPr lang="en-US" sz="2800">
                <a:solidFill>
                  <a:srgbClr val="FFC002"/>
                </a:solidFill>
                <a:latin typeface="Avenir Next Medium" panose="020B0503020202020204" pitchFamily="34" charset="0"/>
              </a:rPr>
              <a:t>DISCLAIMER</a:t>
            </a:r>
            <a:r>
              <a:rPr lang="en-US" i="1">
                <a:solidFill>
                  <a:srgbClr val="FFC002"/>
                </a:solidFill>
                <a:latin typeface="Avenir Next Medium" panose="020B0503020202020204" pitchFamily="34" charset="0"/>
              </a:rPr>
              <a:t>:</a:t>
            </a:r>
          </a:p>
        </p:txBody>
      </p:sp>
      <p:sp>
        <p:nvSpPr>
          <p:cNvPr id="4" name="TextBox 3">
            <a:extLst>
              <a:ext uri="{FF2B5EF4-FFF2-40B4-BE49-F238E27FC236}">
                <a16:creationId xmlns:a16="http://schemas.microsoft.com/office/drawing/2014/main" id="{44586874-FC2F-3A03-D603-3C29CFBCD2F9}"/>
              </a:ext>
            </a:extLst>
          </p:cNvPr>
          <p:cNvSpPr txBox="1"/>
          <p:nvPr/>
        </p:nvSpPr>
        <p:spPr>
          <a:xfrm>
            <a:off x="4413096" y="6059342"/>
            <a:ext cx="15756009" cy="23083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r>
              <a:rPr lang="en-US" sz="2400" u="none" strike="noStrike">
                <a:solidFill>
                  <a:schemeClr val="bg1"/>
                </a:solidFill>
                <a:effectLst/>
                <a:latin typeface="Avenir Next Medium" panose="020B0503020202020204" pitchFamily="34" charset="0"/>
              </a:rPr>
              <a:t>The project „Promoting Green Deal Readiness in the Eastern Partnership Countries” (PROGRESS) is funded by the International Climate Initiative (IKI) of the German Federal Government and is implemented by the Deutsche Gesellschaft für Internationale Zusammenarbeit (GIZ) GmbH, as the lead agency, in partnership with the Organisation for Economic Co-operation and Development (OECD), the Regional Environmental Centre for the Caucasus (RECC), the European Business Association (EBA) Moldova and the Institute for Economics and Forecasting of the National Academy of Sciences of Ukraine (IEF).</a:t>
            </a:r>
            <a:endParaRPr lang="en-US" sz="2400">
              <a:solidFill>
                <a:schemeClr val="bg1"/>
              </a:solidFill>
              <a:latin typeface="Avenir Next Medium" panose="020B0503020202020204" pitchFamily="34" charset="0"/>
            </a:endParaRPr>
          </a:p>
        </p:txBody>
      </p:sp>
    </p:spTree>
    <p:extLst>
      <p:ext uri="{BB962C8B-B14F-4D97-AF65-F5344CB8AC3E}">
        <p14:creationId xmlns:p14="http://schemas.microsoft.com/office/powerpoint/2010/main" val="19368198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4DC60E-23F2-36F7-C234-8B387920C1EA}"/>
            </a:ext>
          </a:extLst>
        </p:cNvPr>
        <p:cNvGrpSpPr/>
        <p:nvPr/>
      </p:nvGrpSpPr>
      <p:grpSpPr>
        <a:xfrm>
          <a:off x="0" y="0"/>
          <a:ext cx="0" cy="0"/>
          <a:chOff x="0" y="0"/>
          <a:chExt cx="0" cy="0"/>
        </a:xfrm>
      </p:grpSpPr>
      <p:pic>
        <p:nvPicPr>
          <p:cNvPr id="58" name="Picture 57" descr="A green and black background&#10;&#10;AI-generated content may be incorrect.">
            <a:extLst>
              <a:ext uri="{FF2B5EF4-FFF2-40B4-BE49-F238E27FC236}">
                <a16:creationId xmlns:a16="http://schemas.microsoft.com/office/drawing/2014/main" id="{B6DFCBDA-62F4-7446-931B-A1A165789BD7}"/>
              </a:ext>
            </a:extLst>
          </p:cNvPr>
          <p:cNvPicPr>
            <a:picLocks noChangeAspect="1"/>
          </p:cNvPicPr>
          <p:nvPr/>
        </p:nvPicPr>
        <p:blipFill>
          <a:blip r:embed="rId3">
            <a:extLst>
              <a:ext uri="{28A0092B-C50C-407E-A947-70E740481C1C}">
                <a14:useLocalDpi xmlns:a14="http://schemas.microsoft.com/office/drawing/2010/main" val="0"/>
              </a:ext>
            </a:extLst>
          </a:blip>
          <a:srcRect l="3136" t="2148" r="9831"/>
          <a:stretch/>
        </p:blipFill>
        <p:spPr>
          <a:xfrm>
            <a:off x="0" y="-1"/>
            <a:ext cx="24384000" cy="13778561"/>
          </a:xfrm>
          <a:prstGeom prst="rect">
            <a:avLst/>
          </a:prstGeom>
        </p:spPr>
      </p:pic>
      <p:sp>
        <p:nvSpPr>
          <p:cNvPr id="30" name="Rectangle 29">
            <a:extLst>
              <a:ext uri="{FF2B5EF4-FFF2-40B4-BE49-F238E27FC236}">
                <a16:creationId xmlns:a16="http://schemas.microsoft.com/office/drawing/2014/main" id="{FBA2477B-7B31-F3BC-E8CE-36C16E2C4569}"/>
              </a:ext>
            </a:extLst>
          </p:cNvPr>
          <p:cNvSpPr/>
          <p:nvPr/>
        </p:nvSpPr>
        <p:spPr>
          <a:xfrm>
            <a:off x="2933700" y="4241800"/>
            <a:ext cx="15938500" cy="7227747"/>
          </a:xfrm>
          <a:prstGeom prst="rect">
            <a:avLst/>
          </a:prstGeom>
          <a:solidFill>
            <a:schemeClr val="accent1">
              <a:satOff val="-9155"/>
              <a:lumOff val="-32673"/>
            </a:schemeClr>
          </a:solidFill>
          <a:ln w="31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pic>
        <p:nvPicPr>
          <p:cNvPr id="38" name="Picture 37" descr="A person sitting in the ground under a tree&#10;&#10;Description automatically generated">
            <a:extLst>
              <a:ext uri="{FF2B5EF4-FFF2-40B4-BE49-F238E27FC236}">
                <a16:creationId xmlns:a16="http://schemas.microsoft.com/office/drawing/2014/main" id="{25FD2E0D-2DC9-A041-CC03-C77B22167CE4}"/>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179000"/>
                    </a14:imgEffect>
                  </a14:imgLayer>
                </a14:imgProps>
              </a:ext>
            </a:extLst>
          </a:blip>
          <a:srcRect l="1227" r="2035" b="4354"/>
          <a:stretch/>
        </p:blipFill>
        <p:spPr>
          <a:xfrm>
            <a:off x="1671793" y="689579"/>
            <a:ext cx="20453695" cy="11746345"/>
          </a:xfrm>
          <a:prstGeom prst="rect">
            <a:avLst/>
          </a:prstGeom>
          <a:ln w="19050">
            <a:solidFill>
              <a:schemeClr val="bg1"/>
            </a:solidFill>
          </a:ln>
        </p:spPr>
      </p:pic>
      <p:sp>
        <p:nvSpPr>
          <p:cNvPr id="8" name="Rounded Rectangle 7">
            <a:extLst>
              <a:ext uri="{FF2B5EF4-FFF2-40B4-BE49-F238E27FC236}">
                <a16:creationId xmlns:a16="http://schemas.microsoft.com/office/drawing/2014/main" id="{8969EA58-C2D1-49E3-32CB-71D2C63DC86A}"/>
              </a:ext>
            </a:extLst>
          </p:cNvPr>
          <p:cNvSpPr/>
          <p:nvPr/>
        </p:nvSpPr>
        <p:spPr>
          <a:xfrm>
            <a:off x="10392061" y="6764213"/>
            <a:ext cx="11605039" cy="5519460"/>
          </a:xfrm>
          <a:prstGeom prst="roundRect">
            <a:avLst>
              <a:gd name="adj" fmla="val 84"/>
            </a:avLst>
          </a:prstGeom>
          <a:solidFill>
            <a:srgbClr val="4F3C25">
              <a:alpha val="58000"/>
            </a:srgb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a:p>
            <a:pPr marL="0" marR="0" indent="0" algn="ctr" defTabSz="825500" rtl="0" fontAlgn="auto" latinLnBrk="0" hangingPunct="0">
              <a:lnSpc>
                <a:spcPct val="100000"/>
              </a:lnSpc>
              <a:spcBef>
                <a:spcPts val="0"/>
              </a:spcBef>
              <a:spcAft>
                <a:spcPts val="0"/>
              </a:spcAft>
              <a:buClrTx/>
              <a:buSzTx/>
              <a:buFontTx/>
              <a:buNone/>
              <a:tabLst/>
            </a:pPr>
            <a:endParaRPr lang="en-US" sz="3200">
              <a:solidFill>
                <a:srgbClr val="FFFFFF"/>
              </a:solidFill>
            </a:endParaRPr>
          </a:p>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a:p>
            <a:pPr marL="0" marR="0" indent="0" algn="ctr" defTabSz="825500" rtl="0" fontAlgn="auto" latinLnBrk="0" hangingPunct="0">
              <a:lnSpc>
                <a:spcPct val="100000"/>
              </a:lnSpc>
              <a:spcBef>
                <a:spcPts val="0"/>
              </a:spcBef>
              <a:spcAft>
                <a:spcPts val="0"/>
              </a:spcAft>
              <a:buClrTx/>
              <a:buSzTx/>
              <a:buFontTx/>
              <a:buNone/>
              <a:tabLst/>
            </a:pPr>
            <a:endParaRPr lang="en-US" sz="3200">
              <a:solidFill>
                <a:srgbClr val="FFFFFF"/>
              </a:solidFill>
            </a:endParaRPr>
          </a:p>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a:p>
            <a:pPr marL="0" marR="0" indent="0" algn="ctr" defTabSz="825500" rtl="0" fontAlgn="auto" latinLnBrk="0" hangingPunct="0">
              <a:lnSpc>
                <a:spcPct val="100000"/>
              </a:lnSpc>
              <a:spcBef>
                <a:spcPts val="0"/>
              </a:spcBef>
              <a:spcAft>
                <a:spcPts val="0"/>
              </a:spcAft>
              <a:buClrTx/>
              <a:buSzTx/>
              <a:buFontTx/>
              <a:buNone/>
              <a:tabLst/>
            </a:pPr>
            <a:endParaRPr lang="en-US" sz="3200">
              <a:solidFill>
                <a:srgbClr val="FFFFFF"/>
              </a:solidFill>
            </a:endParaRPr>
          </a:p>
          <a:p>
            <a:pPr marL="0" marR="0" indent="0" algn="ctr" defTabSz="825500" rtl="0" fontAlgn="auto" latinLnBrk="0" hangingPunct="0">
              <a:lnSpc>
                <a:spcPct val="100000"/>
              </a:lnSpc>
              <a:spcBef>
                <a:spcPts val="0"/>
              </a:spcBef>
              <a:spcAft>
                <a:spcPts val="0"/>
              </a:spcAft>
              <a:buClrTx/>
              <a:buSzTx/>
              <a:buFontTx/>
              <a:buNone/>
              <a:tabLst/>
            </a:pPr>
            <a:endParaRPr lang="en-US" sz="3200">
              <a:solidFill>
                <a:srgbClr val="FFFFFF"/>
              </a:solidFill>
            </a:endParaRPr>
          </a:p>
          <a:p>
            <a:pPr marL="0" marR="0" indent="0" algn="ctr" defTabSz="825500" rtl="0" fontAlgn="auto" latinLnBrk="0" hangingPunct="0">
              <a:lnSpc>
                <a:spcPct val="100000"/>
              </a:lnSpc>
              <a:spcBef>
                <a:spcPts val="0"/>
              </a:spcBef>
              <a:spcAft>
                <a:spcPts val="0"/>
              </a:spcAft>
              <a:buClrTx/>
              <a:buSzTx/>
              <a:buFontTx/>
              <a:buNone/>
              <a:tabLst/>
            </a:pPr>
            <a:endParaRPr lang="en-US" sz="3200">
              <a:solidFill>
                <a:srgbClr val="FFFFFF"/>
              </a:solidFill>
            </a:endParaRPr>
          </a:p>
          <a:p>
            <a:pPr marL="0" marR="0" indent="0" algn="ctr" defTabSz="825500" rtl="0" fontAlgn="auto" latinLnBrk="0" hangingPunct="0">
              <a:lnSpc>
                <a:spcPct val="100000"/>
              </a:lnSpc>
              <a:spcBef>
                <a:spcPts val="0"/>
              </a:spcBef>
              <a:spcAft>
                <a:spcPts val="0"/>
              </a:spcAft>
              <a:buClrTx/>
              <a:buSzTx/>
              <a:buFontTx/>
              <a:buNone/>
              <a:tabLst/>
            </a:pPr>
            <a:endParaRPr lang="en-US" sz="3200">
              <a:solidFill>
                <a:srgbClr val="FFFFFF"/>
              </a:solidFill>
            </a:endParaRPr>
          </a:p>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cxnSp>
        <p:nvCxnSpPr>
          <p:cNvPr id="14" name="Straight Connector 13">
            <a:extLst>
              <a:ext uri="{FF2B5EF4-FFF2-40B4-BE49-F238E27FC236}">
                <a16:creationId xmlns:a16="http://schemas.microsoft.com/office/drawing/2014/main" id="{70818228-BFBD-7536-BDBC-FFF9C51E489D}"/>
              </a:ext>
            </a:extLst>
          </p:cNvPr>
          <p:cNvCxnSpPr>
            <a:cxnSpLocks/>
          </p:cNvCxnSpPr>
          <p:nvPr/>
        </p:nvCxnSpPr>
        <p:spPr>
          <a:xfrm>
            <a:off x="17051267" y="7670627"/>
            <a:ext cx="0" cy="3553527"/>
          </a:xfrm>
          <a:prstGeom prst="line">
            <a:avLst/>
          </a:prstGeom>
          <a:noFill/>
          <a:ln w="381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6" name="TextBox 5">
            <a:extLst>
              <a:ext uri="{FF2B5EF4-FFF2-40B4-BE49-F238E27FC236}">
                <a16:creationId xmlns:a16="http://schemas.microsoft.com/office/drawing/2014/main" id="{38D17600-3BD0-BEBF-2791-BB6B89C3E5A5}"/>
              </a:ext>
            </a:extLst>
          </p:cNvPr>
          <p:cNvSpPr txBox="1"/>
          <p:nvPr/>
        </p:nvSpPr>
        <p:spPr>
          <a:xfrm>
            <a:off x="17500787" y="10232409"/>
            <a:ext cx="4006474" cy="369332"/>
          </a:xfrm>
          <a:prstGeom prst="rect">
            <a:avLst/>
          </a:prstGeom>
          <a:noFill/>
          <a:effectLst>
            <a:softEdge rad="65707"/>
          </a:effectLst>
        </p:spPr>
        <p:txBody>
          <a:bodyPr wrap="square" rtlCol="0">
            <a:spAutoFit/>
          </a:bodyPr>
          <a:lstStyle/>
          <a:p>
            <a:r>
              <a:rPr lang="en-US" sz="1800" spc="-200" dirty="0">
                <a:solidFill>
                  <a:schemeClr val="bg1"/>
                </a:solidFill>
                <a:latin typeface="Avenir Next" panose="020B0503020202020204" pitchFamily="34" charset="0"/>
              </a:rPr>
              <a:t>Chișinău, February 27, 2025</a:t>
            </a:r>
          </a:p>
        </p:txBody>
      </p:sp>
      <p:sp>
        <p:nvSpPr>
          <p:cNvPr id="39" name="Nisão-NutVision">
            <a:extLst>
              <a:ext uri="{FF2B5EF4-FFF2-40B4-BE49-F238E27FC236}">
                <a16:creationId xmlns:a16="http://schemas.microsoft.com/office/drawing/2014/main" id="{12E18AE7-3751-C017-0B1B-7B41314362A4}"/>
              </a:ext>
            </a:extLst>
          </p:cNvPr>
          <p:cNvSpPr txBox="1"/>
          <p:nvPr/>
        </p:nvSpPr>
        <p:spPr>
          <a:xfrm>
            <a:off x="17457191" y="9533245"/>
            <a:ext cx="3905556" cy="461665"/>
          </a:xfrm>
          <a:prstGeom prst="rect">
            <a:avLst/>
          </a:prstGeom>
          <a:noFill/>
          <a:effectLst>
            <a:softEdge rad="65707"/>
          </a:effectLst>
        </p:spPr>
        <p:txBody>
          <a:bodyPr wrap="square" rtlCol="0">
            <a:spAutoFit/>
          </a:bodyPr>
          <a:lstStyle/>
          <a:p>
            <a:r>
              <a:rPr lang="en-US" sz="2400" dirty="0">
                <a:solidFill>
                  <a:schemeClr val="bg1"/>
                </a:solidFill>
                <a:latin typeface="Avenir Next Medium" panose="020B0503020202020204" pitchFamily="34" charset="0"/>
              </a:rPr>
              <a:t>Nisão </a:t>
            </a:r>
            <a:r>
              <a:rPr lang="en-US" sz="2400" i="1" dirty="0">
                <a:solidFill>
                  <a:srgbClr val="FFC002"/>
                </a:solidFill>
                <a:latin typeface="Avenir Next Medium" panose="020B0503020202020204" pitchFamily="34" charset="0"/>
              </a:rPr>
              <a:t>NutVision</a:t>
            </a:r>
            <a:endParaRPr lang="en-US" sz="1800" i="1" dirty="0">
              <a:solidFill>
                <a:srgbClr val="FFC002"/>
              </a:solidFill>
              <a:latin typeface="Avenir Next Medium" panose="020B0503020202020204" pitchFamily="34" charset="0"/>
            </a:endParaRPr>
          </a:p>
        </p:txBody>
      </p:sp>
      <p:sp>
        <p:nvSpPr>
          <p:cNvPr id="5" name="Presenter Title">
            <a:extLst>
              <a:ext uri="{FF2B5EF4-FFF2-40B4-BE49-F238E27FC236}">
                <a16:creationId xmlns:a16="http://schemas.microsoft.com/office/drawing/2014/main" id="{2F35C650-1047-9467-BA92-A7838F9A9245}"/>
              </a:ext>
            </a:extLst>
          </p:cNvPr>
          <p:cNvSpPr txBox="1"/>
          <p:nvPr/>
        </p:nvSpPr>
        <p:spPr>
          <a:xfrm>
            <a:off x="17457191" y="8604780"/>
            <a:ext cx="4402755" cy="461665"/>
          </a:xfrm>
          <a:prstGeom prst="rect">
            <a:avLst/>
          </a:prstGeom>
          <a:noFill/>
          <a:effectLst>
            <a:softEdge rad="65707"/>
          </a:effectLst>
        </p:spPr>
        <p:txBody>
          <a:bodyPr wrap="square" rtlCol="0">
            <a:spAutoFit/>
          </a:bodyPr>
          <a:lstStyle/>
          <a:p>
            <a:r>
              <a:rPr lang="en-US" sz="2400" i="1" dirty="0">
                <a:solidFill>
                  <a:schemeClr val="bg1"/>
                </a:solidFill>
                <a:latin typeface="Avenir Next" panose="020B0503020202020204" pitchFamily="34" charset="0"/>
              </a:rPr>
              <a:t>Director, Technical</a:t>
            </a:r>
            <a:endParaRPr lang="en-US" sz="1800" i="1" dirty="0">
              <a:solidFill>
                <a:schemeClr val="bg1"/>
              </a:solidFill>
              <a:latin typeface="Avenir Next" panose="020B0503020202020204" pitchFamily="34" charset="0"/>
            </a:endParaRPr>
          </a:p>
        </p:txBody>
      </p:sp>
      <p:sp>
        <p:nvSpPr>
          <p:cNvPr id="4" name="Presenter">
            <a:extLst>
              <a:ext uri="{FF2B5EF4-FFF2-40B4-BE49-F238E27FC236}">
                <a16:creationId xmlns:a16="http://schemas.microsoft.com/office/drawing/2014/main" id="{CEBC921A-8640-46E0-ACD6-BA1E779451AB}"/>
              </a:ext>
            </a:extLst>
          </p:cNvPr>
          <p:cNvSpPr txBox="1"/>
          <p:nvPr/>
        </p:nvSpPr>
        <p:spPr>
          <a:xfrm>
            <a:off x="17457192" y="8018806"/>
            <a:ext cx="4289484" cy="522922"/>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JAMES D. OLSON</a:t>
            </a:r>
            <a:endParaRPr lang="en-US" sz="2000" dirty="0">
              <a:solidFill>
                <a:schemeClr val="bg1"/>
              </a:solidFill>
              <a:latin typeface="Avenir Next Medium" panose="020B0503020202020204" pitchFamily="34" charset="0"/>
            </a:endParaRPr>
          </a:p>
        </p:txBody>
      </p:sp>
      <p:sp>
        <p:nvSpPr>
          <p:cNvPr id="27" name="Presenter Title">
            <a:extLst>
              <a:ext uri="{FF2B5EF4-FFF2-40B4-BE49-F238E27FC236}">
                <a16:creationId xmlns:a16="http://schemas.microsoft.com/office/drawing/2014/main" id="{D576F226-4564-0E7D-F6B8-93FF9E0BB7E8}"/>
              </a:ext>
            </a:extLst>
          </p:cNvPr>
          <p:cNvSpPr txBox="1"/>
          <p:nvPr/>
        </p:nvSpPr>
        <p:spPr>
          <a:xfrm>
            <a:off x="17449221" y="8934320"/>
            <a:ext cx="4058040" cy="461665"/>
          </a:xfrm>
          <a:prstGeom prst="rect">
            <a:avLst/>
          </a:prstGeom>
          <a:noFill/>
          <a:effectLst>
            <a:softEdge rad="65707"/>
          </a:effectLst>
        </p:spPr>
        <p:txBody>
          <a:bodyPr wrap="square" rtlCol="0">
            <a:spAutoFit/>
          </a:bodyPr>
          <a:lstStyle/>
          <a:p>
            <a:r>
              <a:rPr lang="en-US" sz="2400" i="1" dirty="0">
                <a:solidFill>
                  <a:schemeClr val="bg1"/>
                </a:solidFill>
                <a:latin typeface="Avenir Next" panose="020B0503020202020204" pitchFamily="34" charset="0"/>
              </a:rPr>
              <a:t>Advisory Services</a:t>
            </a:r>
            <a:endParaRPr lang="en-US" sz="1800" i="1" dirty="0">
              <a:solidFill>
                <a:schemeClr val="bg1"/>
              </a:solidFill>
              <a:latin typeface="Avenir Next" panose="020B0503020202020204" pitchFamily="34" charset="0"/>
            </a:endParaRPr>
          </a:p>
        </p:txBody>
      </p:sp>
      <p:pic>
        <p:nvPicPr>
          <p:cNvPr id="40" name="Graphic 39">
            <a:extLst>
              <a:ext uri="{FF2B5EF4-FFF2-40B4-BE49-F238E27FC236}">
                <a16:creationId xmlns:a16="http://schemas.microsoft.com/office/drawing/2014/main" id="{422599C5-7184-F167-FBBB-4FAE0363253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76000" y="4331400"/>
            <a:ext cx="7772400" cy="3457377"/>
          </a:xfrm>
          <a:prstGeom prst="rect">
            <a:avLst/>
          </a:prstGeom>
        </p:spPr>
      </p:pic>
      <p:pic>
        <p:nvPicPr>
          <p:cNvPr id="46" name="Picture 45" descr="A logo with text and a tree&#10;&#10;AI-generated content may be incorrect.">
            <a:extLst>
              <a:ext uri="{FF2B5EF4-FFF2-40B4-BE49-F238E27FC236}">
                <a16:creationId xmlns:a16="http://schemas.microsoft.com/office/drawing/2014/main" id="{5C8BB047-E6DA-7890-4A81-9B4E24049C63}"/>
              </a:ext>
            </a:extLst>
          </p:cNvPr>
          <p:cNvPicPr>
            <a:picLocks noChangeAspect="1"/>
          </p:cNvPicPr>
          <p:nvPr/>
        </p:nvPicPr>
        <p:blipFill>
          <a:blip r:embed="rId8">
            <a:extLst>
              <a:ext uri="{28A0092B-C50C-407E-A947-70E740481C1C}">
                <a14:useLocalDpi xmlns:a14="http://schemas.microsoft.com/office/drawing/2010/main" val="0"/>
              </a:ext>
            </a:extLst>
          </a:blip>
          <a:srcRect l="2853" t="2069" b="16894"/>
          <a:stretch/>
        </p:blipFill>
        <p:spPr>
          <a:xfrm>
            <a:off x="18466553" y="10990462"/>
            <a:ext cx="2382240" cy="1059212"/>
          </a:xfrm>
          <a:prstGeom prst="rect">
            <a:avLst/>
          </a:prstGeom>
          <a:effectLst>
            <a:outerShdw blurRad="50800" dist="118689" dir="2700000" algn="tl" rotWithShape="0">
              <a:prstClr val="black">
                <a:alpha val="40000"/>
              </a:prstClr>
            </a:outerShdw>
          </a:effectLst>
        </p:spPr>
      </p:pic>
      <p:sp>
        <p:nvSpPr>
          <p:cNvPr id="2" name="Presenter">
            <a:extLst>
              <a:ext uri="{FF2B5EF4-FFF2-40B4-BE49-F238E27FC236}">
                <a16:creationId xmlns:a16="http://schemas.microsoft.com/office/drawing/2014/main" id="{37AB2D58-EABB-D7D2-37B1-0187745116EA}"/>
              </a:ext>
            </a:extLst>
          </p:cNvPr>
          <p:cNvSpPr txBox="1"/>
          <p:nvPr/>
        </p:nvSpPr>
        <p:spPr>
          <a:xfrm>
            <a:off x="11653237" y="9271784"/>
            <a:ext cx="4289484" cy="584775"/>
          </a:xfrm>
          <a:prstGeom prst="rect">
            <a:avLst/>
          </a:prstGeom>
          <a:noFill/>
          <a:effectLst>
            <a:softEdge rad="65707"/>
          </a:effectLst>
        </p:spPr>
        <p:txBody>
          <a:bodyPr wrap="square" rtlCol="0">
            <a:spAutoFit/>
          </a:bodyPr>
          <a:lstStyle/>
          <a:p>
            <a:pPr algn="ctr"/>
            <a:r>
              <a:rPr lang="en-US" sz="3200" dirty="0">
                <a:solidFill>
                  <a:schemeClr val="bg1"/>
                </a:solidFill>
                <a:latin typeface="Avenir Next Medium" panose="020B0503020202020204" pitchFamily="34" charset="0"/>
              </a:rPr>
              <a:t>Thank you</a:t>
            </a:r>
            <a:endParaRPr lang="en-US" sz="2400" dirty="0">
              <a:solidFill>
                <a:schemeClr val="bg1"/>
              </a:solidFill>
              <a:latin typeface="Avenir Next Medium" panose="020B0503020202020204" pitchFamily="34" charset="0"/>
            </a:endParaRPr>
          </a:p>
        </p:txBody>
      </p:sp>
    </p:spTree>
    <p:extLst>
      <p:ext uri="{BB962C8B-B14F-4D97-AF65-F5344CB8AC3E}">
        <p14:creationId xmlns:p14="http://schemas.microsoft.com/office/powerpoint/2010/main" val="24238953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4A2C22-E2AE-5136-1E87-52946C0AB26F}"/>
            </a:ext>
          </a:extLst>
        </p:cNvPr>
        <p:cNvGrpSpPr/>
        <p:nvPr/>
      </p:nvGrpSpPr>
      <p:grpSpPr>
        <a:xfrm>
          <a:off x="0" y="0"/>
          <a:ext cx="0" cy="0"/>
          <a:chOff x="0" y="0"/>
          <a:chExt cx="0" cy="0"/>
        </a:xfrm>
      </p:grpSpPr>
      <p:pic>
        <p:nvPicPr>
          <p:cNvPr id="6" name="Picture 5" descr="A green and black background&#10;&#10;AI-generated content may be incorrect.">
            <a:extLst>
              <a:ext uri="{FF2B5EF4-FFF2-40B4-BE49-F238E27FC236}">
                <a16:creationId xmlns:a16="http://schemas.microsoft.com/office/drawing/2014/main" id="{D61CCE44-2FD4-AAD4-F936-F506028188AD}"/>
              </a:ext>
            </a:extLst>
          </p:cNvPr>
          <p:cNvPicPr>
            <a:picLocks noChangeAspect="1"/>
          </p:cNvPicPr>
          <p:nvPr/>
        </p:nvPicPr>
        <p:blipFill>
          <a:blip r:embed="rId3">
            <a:extLst>
              <a:ext uri="{28A0092B-C50C-407E-A947-70E740481C1C}">
                <a14:useLocalDpi xmlns:a14="http://schemas.microsoft.com/office/drawing/2010/main" val="0"/>
              </a:ext>
            </a:extLst>
          </a:blip>
          <a:srcRect l="3136" t="2148" r="9831"/>
          <a:stretch/>
        </p:blipFill>
        <p:spPr>
          <a:xfrm>
            <a:off x="0" y="-1"/>
            <a:ext cx="24384000" cy="13778561"/>
          </a:xfrm>
          <a:prstGeom prst="rect">
            <a:avLst/>
          </a:prstGeom>
        </p:spPr>
      </p:pic>
      <p:sp>
        <p:nvSpPr>
          <p:cNvPr id="30" name="Rectangle 29">
            <a:extLst>
              <a:ext uri="{FF2B5EF4-FFF2-40B4-BE49-F238E27FC236}">
                <a16:creationId xmlns:a16="http://schemas.microsoft.com/office/drawing/2014/main" id="{938EB1D9-6E4C-297F-D79C-735520220A87}"/>
              </a:ext>
            </a:extLst>
          </p:cNvPr>
          <p:cNvSpPr/>
          <p:nvPr/>
        </p:nvSpPr>
        <p:spPr>
          <a:xfrm>
            <a:off x="647700" y="689579"/>
            <a:ext cx="22656800" cy="12458700"/>
          </a:xfrm>
          <a:prstGeom prst="rect">
            <a:avLst/>
          </a:prstGeom>
          <a:solidFill>
            <a:schemeClr val="accent1">
              <a:satOff val="-9155"/>
              <a:lumOff val="-32673"/>
            </a:schemeClr>
          </a:solidFill>
          <a:ln w="63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pic>
        <p:nvPicPr>
          <p:cNvPr id="49" name="Picture 48" descr="A logo with blue red and yellow colors&#10;&#10;AI-generated content may be incorrect.">
            <a:extLst>
              <a:ext uri="{FF2B5EF4-FFF2-40B4-BE49-F238E27FC236}">
                <a16:creationId xmlns:a16="http://schemas.microsoft.com/office/drawing/2014/main" id="{9868505F-84DD-CDD7-CAA7-88C23C7055C0}"/>
              </a:ext>
            </a:extLst>
          </p:cNvPr>
          <p:cNvPicPr>
            <a:picLocks noChangeAspect="1"/>
          </p:cNvPicPr>
          <p:nvPr/>
        </p:nvPicPr>
        <p:blipFill>
          <a:blip r:embed="rId4">
            <a:extLst>
              <a:ext uri="{28A0092B-C50C-407E-A947-70E740481C1C}">
                <a14:useLocalDpi xmlns:a14="http://schemas.microsoft.com/office/drawing/2010/main" val="0"/>
              </a:ext>
            </a:extLst>
          </a:blip>
          <a:srcRect l="8742" t="12556" r="12063" b="12719"/>
          <a:stretch/>
        </p:blipFill>
        <p:spPr>
          <a:xfrm>
            <a:off x="8208315" y="6577949"/>
            <a:ext cx="2750018" cy="1440000"/>
          </a:xfrm>
          <a:prstGeom prst="rect">
            <a:avLst/>
          </a:prstGeom>
          <a:solidFill>
            <a:srgbClr val="FFFFFF"/>
          </a:solidFill>
        </p:spPr>
      </p:pic>
      <p:pic>
        <p:nvPicPr>
          <p:cNvPr id="51" name="Picture 50" descr="A green and blue logo&#10;&#10;AI-generated content may be incorrect.">
            <a:extLst>
              <a:ext uri="{FF2B5EF4-FFF2-40B4-BE49-F238E27FC236}">
                <a16:creationId xmlns:a16="http://schemas.microsoft.com/office/drawing/2014/main" id="{3ECBF2A0-9DC5-36C7-FF33-6CBE96E42AF3}"/>
              </a:ext>
            </a:extLst>
          </p:cNvPr>
          <p:cNvPicPr>
            <a:picLocks noChangeAspect="1"/>
          </p:cNvPicPr>
          <p:nvPr/>
        </p:nvPicPr>
        <p:blipFill>
          <a:blip r:embed="rId5">
            <a:extLst>
              <a:ext uri="{28A0092B-C50C-407E-A947-70E740481C1C}">
                <a14:useLocalDpi xmlns:a14="http://schemas.microsoft.com/office/drawing/2010/main" val="0"/>
              </a:ext>
            </a:extLst>
          </a:blip>
          <a:srcRect l="9057" t="5180" r="10538" b="4012"/>
          <a:stretch/>
        </p:blipFill>
        <p:spPr>
          <a:xfrm>
            <a:off x="16211967" y="6577949"/>
            <a:ext cx="1912568" cy="1440000"/>
          </a:xfrm>
          <a:prstGeom prst="rect">
            <a:avLst/>
          </a:prstGeom>
          <a:solidFill>
            <a:srgbClr val="FFFFFF"/>
          </a:solidFill>
        </p:spPr>
      </p:pic>
      <p:pic>
        <p:nvPicPr>
          <p:cNvPr id="53" name="Picture 52" descr="A logo for a company&#10;&#10;AI-generated content may be incorrect.">
            <a:extLst>
              <a:ext uri="{FF2B5EF4-FFF2-40B4-BE49-F238E27FC236}">
                <a16:creationId xmlns:a16="http://schemas.microsoft.com/office/drawing/2014/main" id="{EC8882B4-46A1-0D90-0B16-8B9F69E85BEF}"/>
              </a:ext>
            </a:extLst>
          </p:cNvPr>
          <p:cNvPicPr>
            <a:picLocks noChangeAspect="1"/>
          </p:cNvPicPr>
          <p:nvPr/>
        </p:nvPicPr>
        <p:blipFill>
          <a:blip r:embed="rId6">
            <a:extLst>
              <a:ext uri="{28A0092B-C50C-407E-A947-70E740481C1C}">
                <a14:useLocalDpi xmlns:a14="http://schemas.microsoft.com/office/drawing/2010/main" val="0"/>
              </a:ext>
            </a:extLst>
          </a:blip>
          <a:srcRect l="6442"/>
          <a:stretch/>
        </p:blipFill>
        <p:spPr>
          <a:xfrm>
            <a:off x="11606033" y="6577949"/>
            <a:ext cx="3958234" cy="1440000"/>
          </a:xfrm>
          <a:prstGeom prst="rect">
            <a:avLst/>
          </a:prstGeom>
        </p:spPr>
      </p:pic>
      <p:pic>
        <p:nvPicPr>
          <p:cNvPr id="55" name="Picture 54" descr="A logo with a graphic and text&#10;&#10;AI-generated content may be incorrect.">
            <a:extLst>
              <a:ext uri="{FF2B5EF4-FFF2-40B4-BE49-F238E27FC236}">
                <a16:creationId xmlns:a16="http://schemas.microsoft.com/office/drawing/2014/main" id="{D3434A83-A830-1B81-4257-11756BD9D8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772235" y="6577949"/>
            <a:ext cx="1595396" cy="1440000"/>
          </a:xfrm>
          <a:prstGeom prst="rect">
            <a:avLst/>
          </a:prstGeom>
        </p:spPr>
      </p:pic>
      <p:pic>
        <p:nvPicPr>
          <p:cNvPr id="57" name="Picture 56" descr="A close-up of a sign&#10;&#10;AI-generated content may be incorrect.">
            <a:extLst>
              <a:ext uri="{FF2B5EF4-FFF2-40B4-BE49-F238E27FC236}">
                <a16:creationId xmlns:a16="http://schemas.microsoft.com/office/drawing/2014/main" id="{1C96CBFC-3177-73BE-5E30-A956AD8E853B}"/>
              </a:ext>
            </a:extLst>
          </p:cNvPr>
          <p:cNvPicPr>
            <a:picLocks noChangeAspect="1"/>
          </p:cNvPicPr>
          <p:nvPr/>
        </p:nvPicPr>
        <p:blipFill>
          <a:blip r:embed="rId8">
            <a:extLst>
              <a:ext uri="{28A0092B-C50C-407E-A947-70E740481C1C}">
                <a14:useLocalDpi xmlns:a14="http://schemas.microsoft.com/office/drawing/2010/main" val="0"/>
              </a:ext>
            </a:extLst>
          </a:blip>
          <a:srcRect l="8166" r="5220"/>
          <a:stretch/>
        </p:blipFill>
        <p:spPr>
          <a:xfrm>
            <a:off x="3035745" y="6557252"/>
            <a:ext cx="4524870" cy="1440000"/>
          </a:xfrm>
          <a:prstGeom prst="rect">
            <a:avLst/>
          </a:prstGeom>
        </p:spPr>
      </p:pic>
      <p:sp>
        <p:nvSpPr>
          <p:cNvPr id="3" name="If orchard is set up well it will eliminate many later problems">
            <a:extLst>
              <a:ext uri="{FF2B5EF4-FFF2-40B4-BE49-F238E27FC236}">
                <a16:creationId xmlns:a16="http://schemas.microsoft.com/office/drawing/2014/main" id="{D49A9CDA-204B-5433-8CCC-1D3F6D29118E}"/>
              </a:ext>
            </a:extLst>
          </p:cNvPr>
          <p:cNvSpPr txBox="1">
            <a:spLocks/>
          </p:cNvSpPr>
          <p:nvPr/>
        </p:nvSpPr>
        <p:spPr>
          <a:xfrm>
            <a:off x="1490938" y="1905016"/>
            <a:ext cx="12629648" cy="10033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hangingPunct="1">
              <a:buNone/>
            </a:pPr>
            <a:endParaRPr lang="en-US">
              <a:solidFill>
                <a:schemeClr val="bg1"/>
              </a:solidFill>
              <a:latin typeface="Avenir Next Medium" panose="020B0503020202020204" pitchFamily="34" charset="0"/>
            </a:endParaRPr>
          </a:p>
        </p:txBody>
      </p:sp>
      <p:pic>
        <p:nvPicPr>
          <p:cNvPr id="4" name="Picture 3" descr="A document with black text&#10;&#10;AI-generated content may be incorrect.">
            <a:extLst>
              <a:ext uri="{FF2B5EF4-FFF2-40B4-BE49-F238E27FC236}">
                <a16:creationId xmlns:a16="http://schemas.microsoft.com/office/drawing/2014/main" id="{CD963A9F-3D27-059D-41B6-C8E2CAA8ACB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10269" y="8467999"/>
            <a:ext cx="3064090" cy="1714500"/>
          </a:xfrm>
          <a:prstGeom prst="rect">
            <a:avLst/>
          </a:prstGeom>
        </p:spPr>
      </p:pic>
      <p:pic>
        <p:nvPicPr>
          <p:cNvPr id="8" name="Picture 7" descr="A logo with a circle and text&#10;&#10;AI-generated content may be incorrect.">
            <a:extLst>
              <a:ext uri="{FF2B5EF4-FFF2-40B4-BE49-F238E27FC236}">
                <a16:creationId xmlns:a16="http://schemas.microsoft.com/office/drawing/2014/main" id="{7EDFDDE8-ED98-C555-01B1-853A1889D69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22850" y="8467999"/>
            <a:ext cx="6324600" cy="1714500"/>
          </a:xfrm>
          <a:prstGeom prst="rect">
            <a:avLst/>
          </a:prstGeom>
        </p:spPr>
      </p:pic>
    </p:spTree>
    <p:extLst>
      <p:ext uri="{BB962C8B-B14F-4D97-AF65-F5344CB8AC3E}">
        <p14:creationId xmlns:p14="http://schemas.microsoft.com/office/powerpoint/2010/main" val="15216335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000">
        <p159:morph option="byObject"/>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300"/>
                                        <p:tgtEl>
                                          <p:spTgt spid="57"/>
                                        </p:tgtEl>
                                      </p:cBhvr>
                                    </p:animEffect>
                                  </p:childTnLst>
                                </p:cTn>
                              </p:par>
                            </p:childTnLst>
                          </p:cTn>
                        </p:par>
                        <p:par>
                          <p:cTn id="8" fill="hold">
                            <p:stCondLst>
                              <p:cond delay="300"/>
                            </p:stCondLst>
                            <p:childTnLst>
                              <p:par>
                                <p:cTn id="9" presetID="10" presetClass="entr" presetSubtype="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300"/>
                                        <p:tgtEl>
                                          <p:spTgt spid="49"/>
                                        </p:tgtEl>
                                      </p:cBhvr>
                                    </p:animEffect>
                                  </p:childTnLst>
                                </p:cTn>
                              </p:par>
                            </p:childTnLst>
                          </p:cTn>
                        </p:par>
                        <p:par>
                          <p:cTn id="12" fill="hold">
                            <p:stCondLst>
                              <p:cond delay="600"/>
                            </p:stCondLst>
                            <p:childTnLst>
                              <p:par>
                                <p:cTn id="13" presetID="10" presetClass="entr" presetSubtype="0" fill="hold" nodeType="after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fade">
                                      <p:cBhvr>
                                        <p:cTn id="15" dur="300"/>
                                        <p:tgtEl>
                                          <p:spTgt spid="53"/>
                                        </p:tgtEl>
                                      </p:cBhvr>
                                    </p:animEffect>
                                  </p:childTnLst>
                                </p:cTn>
                              </p:par>
                            </p:childTnLst>
                          </p:cTn>
                        </p:par>
                        <p:par>
                          <p:cTn id="16" fill="hold">
                            <p:stCondLst>
                              <p:cond delay="900"/>
                            </p:stCondLst>
                            <p:childTnLst>
                              <p:par>
                                <p:cTn id="17" presetID="10" presetClass="entr" presetSubtype="0" fill="hold" nodeType="after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fade">
                                      <p:cBhvr>
                                        <p:cTn id="19" dur="300"/>
                                        <p:tgtEl>
                                          <p:spTgt spid="51"/>
                                        </p:tgtEl>
                                      </p:cBhvr>
                                    </p:animEffect>
                                  </p:childTnLst>
                                </p:cTn>
                              </p:par>
                            </p:childTnLst>
                          </p:cTn>
                        </p:par>
                        <p:par>
                          <p:cTn id="20" fill="hold">
                            <p:stCondLst>
                              <p:cond delay="1200"/>
                            </p:stCondLst>
                            <p:childTnLst>
                              <p:par>
                                <p:cTn id="21" presetID="10" presetClass="entr" presetSubtype="0" fill="hold" nodeType="after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fade">
                                      <p:cBhvr>
                                        <p:cTn id="23" dur="3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822634-5634-B38B-AE4B-66B7ED18795E}"/>
            </a:ext>
          </a:extLst>
        </p:cNvPr>
        <p:cNvGrpSpPr/>
        <p:nvPr/>
      </p:nvGrpSpPr>
      <p:grpSpPr>
        <a:xfrm>
          <a:off x="0" y="0"/>
          <a:ext cx="0" cy="0"/>
          <a:chOff x="0" y="0"/>
          <a:chExt cx="0" cy="0"/>
        </a:xfrm>
      </p:grpSpPr>
      <p:pic>
        <p:nvPicPr>
          <p:cNvPr id="11" name="Picture 10" descr="A green and black background&#10;&#10;AI-generated content may be incorrect.">
            <a:extLst>
              <a:ext uri="{FF2B5EF4-FFF2-40B4-BE49-F238E27FC236}">
                <a16:creationId xmlns:a16="http://schemas.microsoft.com/office/drawing/2014/main" id="{752EC8B8-0F9E-26B0-83B3-C807C5E85123}"/>
              </a:ext>
            </a:extLst>
          </p:cNvPr>
          <p:cNvPicPr>
            <a:picLocks noChangeAspect="1"/>
          </p:cNvPicPr>
          <p:nvPr/>
        </p:nvPicPr>
        <p:blipFill>
          <a:blip r:embed="rId3">
            <a:extLst>
              <a:ext uri="{28A0092B-C50C-407E-A947-70E740481C1C}">
                <a14:useLocalDpi xmlns:a14="http://schemas.microsoft.com/office/drawing/2010/main" val="0"/>
              </a:ext>
            </a:extLst>
          </a:blip>
          <a:srcRect l="3136" t="2148" r="9831"/>
          <a:stretch/>
        </p:blipFill>
        <p:spPr>
          <a:xfrm>
            <a:off x="0" y="-1"/>
            <a:ext cx="24384000" cy="13778561"/>
          </a:xfrm>
          <a:prstGeom prst="rect">
            <a:avLst/>
          </a:prstGeom>
        </p:spPr>
      </p:pic>
      <p:sp>
        <p:nvSpPr>
          <p:cNvPr id="30" name="Rectangle 29">
            <a:extLst>
              <a:ext uri="{FF2B5EF4-FFF2-40B4-BE49-F238E27FC236}">
                <a16:creationId xmlns:a16="http://schemas.microsoft.com/office/drawing/2014/main" id="{BA20287E-5D85-6AFF-233D-B857F552FD05}"/>
              </a:ext>
            </a:extLst>
          </p:cNvPr>
          <p:cNvSpPr/>
          <p:nvPr/>
        </p:nvSpPr>
        <p:spPr>
          <a:xfrm>
            <a:off x="647700" y="689579"/>
            <a:ext cx="22656800" cy="12458700"/>
          </a:xfrm>
          <a:prstGeom prst="rect">
            <a:avLst/>
          </a:prstGeom>
          <a:solidFill>
            <a:schemeClr val="accent1">
              <a:satOff val="-9155"/>
              <a:lumOff val="-32673"/>
            </a:schemeClr>
          </a:solidFill>
          <a:ln w="63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cxnSp>
        <p:nvCxnSpPr>
          <p:cNvPr id="13" name="Straight Connector 12">
            <a:extLst>
              <a:ext uri="{FF2B5EF4-FFF2-40B4-BE49-F238E27FC236}">
                <a16:creationId xmlns:a16="http://schemas.microsoft.com/office/drawing/2014/main" id="{9820BF16-EE4B-A788-5114-28B577E5AEEA}"/>
              </a:ext>
            </a:extLst>
          </p:cNvPr>
          <p:cNvCxnSpPr>
            <a:cxnSpLocks/>
          </p:cNvCxnSpPr>
          <p:nvPr/>
        </p:nvCxnSpPr>
        <p:spPr>
          <a:xfrm>
            <a:off x="4413096" y="11882838"/>
            <a:ext cx="0" cy="362358"/>
          </a:xfrm>
          <a:prstGeom prst="line">
            <a:avLst/>
          </a:prstGeom>
          <a:noFill/>
          <a:ln w="254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15" name="TextBox 14">
            <a:extLst>
              <a:ext uri="{FF2B5EF4-FFF2-40B4-BE49-F238E27FC236}">
                <a16:creationId xmlns:a16="http://schemas.microsoft.com/office/drawing/2014/main" id="{8EC80387-020A-5200-7AEB-322E0F9DC2EE}"/>
              </a:ext>
            </a:extLst>
          </p:cNvPr>
          <p:cNvSpPr txBox="1"/>
          <p:nvPr/>
        </p:nvSpPr>
        <p:spPr>
          <a:xfrm>
            <a:off x="1222979" y="12257896"/>
            <a:ext cx="4006474" cy="369332"/>
          </a:xfrm>
          <a:prstGeom prst="rect">
            <a:avLst/>
          </a:prstGeom>
          <a:noFill/>
          <a:effectLst>
            <a:softEdge rad="65707"/>
          </a:effectLst>
        </p:spPr>
        <p:txBody>
          <a:bodyPr wrap="square" rtlCol="0">
            <a:spAutoFit/>
          </a:bodyPr>
          <a:lstStyle/>
          <a:p>
            <a:r>
              <a:rPr lang="en-US" sz="1800" dirty="0">
                <a:solidFill>
                  <a:schemeClr val="bg1"/>
                </a:solidFill>
                <a:latin typeface="Avenir Next" panose="020B0503020202020204" pitchFamily="34" charset="0"/>
              </a:rPr>
              <a:t>Chișinău, February 27, 2025</a:t>
            </a:r>
          </a:p>
        </p:txBody>
      </p:sp>
      <p:sp>
        <p:nvSpPr>
          <p:cNvPr id="16" name="Nisão-NutVision">
            <a:extLst>
              <a:ext uri="{FF2B5EF4-FFF2-40B4-BE49-F238E27FC236}">
                <a16:creationId xmlns:a16="http://schemas.microsoft.com/office/drawing/2014/main" id="{3F744FF7-0CF0-1CA8-067D-F42326897FF7}"/>
              </a:ext>
            </a:extLst>
          </p:cNvPr>
          <p:cNvSpPr txBox="1"/>
          <p:nvPr/>
        </p:nvSpPr>
        <p:spPr>
          <a:xfrm>
            <a:off x="4581197" y="11812337"/>
            <a:ext cx="3905556" cy="523220"/>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Nisão </a:t>
            </a:r>
            <a:r>
              <a:rPr lang="en-US" sz="2800" i="1" dirty="0">
                <a:solidFill>
                  <a:srgbClr val="FFC002"/>
                </a:solidFill>
                <a:latin typeface="Avenir Next Medium" panose="020B0503020202020204" pitchFamily="34" charset="0"/>
              </a:rPr>
              <a:t>NutVision</a:t>
            </a:r>
            <a:endParaRPr lang="en-US" sz="2000" i="1" dirty="0">
              <a:solidFill>
                <a:srgbClr val="FFC002"/>
              </a:solidFill>
              <a:latin typeface="Avenir Next Medium" panose="020B0503020202020204" pitchFamily="34" charset="0"/>
            </a:endParaRPr>
          </a:p>
        </p:txBody>
      </p:sp>
      <p:sp>
        <p:nvSpPr>
          <p:cNvPr id="20" name="Presenter">
            <a:extLst>
              <a:ext uri="{FF2B5EF4-FFF2-40B4-BE49-F238E27FC236}">
                <a16:creationId xmlns:a16="http://schemas.microsoft.com/office/drawing/2014/main" id="{5565DCD6-3073-33EB-E2ED-934AE9048582}"/>
              </a:ext>
            </a:extLst>
          </p:cNvPr>
          <p:cNvSpPr txBox="1"/>
          <p:nvPr/>
        </p:nvSpPr>
        <p:spPr>
          <a:xfrm>
            <a:off x="1208792" y="11805617"/>
            <a:ext cx="3191604" cy="540638"/>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JAMES D. OLSON</a:t>
            </a:r>
            <a:endParaRPr lang="en-US" sz="2000" dirty="0">
              <a:solidFill>
                <a:schemeClr val="bg1"/>
              </a:solidFill>
              <a:latin typeface="Avenir Next Medium" panose="020B0503020202020204" pitchFamily="34" charset="0"/>
            </a:endParaRPr>
          </a:p>
        </p:txBody>
      </p:sp>
      <p:sp>
        <p:nvSpPr>
          <p:cNvPr id="3" name="If orchard is set up well it will eliminate many later problems">
            <a:extLst>
              <a:ext uri="{FF2B5EF4-FFF2-40B4-BE49-F238E27FC236}">
                <a16:creationId xmlns:a16="http://schemas.microsoft.com/office/drawing/2014/main" id="{F3D6ABEA-E81E-01D2-8F33-722D3A59AF60}"/>
              </a:ext>
            </a:extLst>
          </p:cNvPr>
          <p:cNvSpPr txBox="1">
            <a:spLocks/>
          </p:cNvSpPr>
          <p:nvPr/>
        </p:nvSpPr>
        <p:spPr>
          <a:xfrm>
            <a:off x="1490938" y="1905016"/>
            <a:ext cx="12629648" cy="10033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hangingPunct="1">
              <a:buNone/>
            </a:pPr>
            <a:endParaRPr lang="en-US">
              <a:solidFill>
                <a:schemeClr val="bg1"/>
              </a:solidFill>
              <a:latin typeface="Avenir Next Medium" panose="020B0503020202020204" pitchFamily="34" charset="0"/>
            </a:endParaRPr>
          </a:p>
        </p:txBody>
      </p:sp>
      <p:cxnSp>
        <p:nvCxnSpPr>
          <p:cNvPr id="7" name="Straight Connector 6">
            <a:extLst>
              <a:ext uri="{FF2B5EF4-FFF2-40B4-BE49-F238E27FC236}">
                <a16:creationId xmlns:a16="http://schemas.microsoft.com/office/drawing/2014/main" id="{EF0BFF71-CCAA-AF35-9D63-885188035363}"/>
              </a:ext>
            </a:extLst>
          </p:cNvPr>
          <p:cNvCxnSpPr>
            <a:cxnSpLocks/>
          </p:cNvCxnSpPr>
          <p:nvPr/>
        </p:nvCxnSpPr>
        <p:spPr>
          <a:xfrm flipH="1">
            <a:off x="5796485" y="3769492"/>
            <a:ext cx="2184" cy="2749472"/>
          </a:xfrm>
          <a:prstGeom prst="line">
            <a:avLst/>
          </a:prstGeom>
          <a:noFill/>
          <a:ln w="381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pic>
        <p:nvPicPr>
          <p:cNvPr id="10" name="Picture 9" descr="A logo with text and a tree&#10;&#10;AI-generated content may be incorrect.">
            <a:extLst>
              <a:ext uri="{FF2B5EF4-FFF2-40B4-BE49-F238E27FC236}">
                <a16:creationId xmlns:a16="http://schemas.microsoft.com/office/drawing/2014/main" id="{3D8C7D8F-D0EC-B343-AF7F-3C042B8ACB22}"/>
              </a:ext>
            </a:extLst>
          </p:cNvPr>
          <p:cNvPicPr>
            <a:picLocks noChangeAspect="1"/>
          </p:cNvPicPr>
          <p:nvPr/>
        </p:nvPicPr>
        <p:blipFill>
          <a:blip r:embed="rId4">
            <a:extLst>
              <a:ext uri="{28A0092B-C50C-407E-A947-70E740481C1C}">
                <a14:useLocalDpi xmlns:a14="http://schemas.microsoft.com/office/drawing/2010/main" val="0"/>
              </a:ext>
            </a:extLst>
          </a:blip>
          <a:srcRect l="2853" t="2069" b="16894"/>
          <a:stretch/>
        </p:blipFill>
        <p:spPr>
          <a:xfrm>
            <a:off x="20824831" y="11967209"/>
            <a:ext cx="2382240" cy="1059212"/>
          </a:xfrm>
          <a:prstGeom prst="rect">
            <a:avLst/>
          </a:prstGeom>
          <a:effectLst>
            <a:outerShdw blurRad="50800" dist="118689" dir="2700000" algn="tl" rotWithShape="0">
              <a:prstClr val="black">
                <a:alpha val="40000"/>
              </a:prstClr>
            </a:outerShdw>
          </a:effectLst>
        </p:spPr>
      </p:pic>
      <p:sp>
        <p:nvSpPr>
          <p:cNvPr id="2" name="Presenter">
            <a:extLst>
              <a:ext uri="{FF2B5EF4-FFF2-40B4-BE49-F238E27FC236}">
                <a16:creationId xmlns:a16="http://schemas.microsoft.com/office/drawing/2014/main" id="{21B12A90-4EB6-BB57-610C-D340A35C839C}"/>
              </a:ext>
            </a:extLst>
          </p:cNvPr>
          <p:cNvSpPr txBox="1"/>
          <p:nvPr/>
        </p:nvSpPr>
        <p:spPr>
          <a:xfrm>
            <a:off x="1845652" y="4397482"/>
            <a:ext cx="3810566" cy="584775"/>
          </a:xfrm>
          <a:prstGeom prst="rect">
            <a:avLst/>
          </a:prstGeom>
          <a:noFill/>
          <a:effectLst>
            <a:softEdge rad="65707"/>
          </a:effectLst>
        </p:spPr>
        <p:txBody>
          <a:bodyPr wrap="square" rtlCol="0">
            <a:spAutoFit/>
          </a:bodyPr>
          <a:lstStyle/>
          <a:p>
            <a:r>
              <a:rPr lang="en-US" sz="3200" dirty="0">
                <a:solidFill>
                  <a:schemeClr val="bg1"/>
                </a:solidFill>
                <a:latin typeface="Avenir Next Medium" panose="020B0503020202020204" pitchFamily="34" charset="0"/>
              </a:rPr>
              <a:t>JAMES D. OLSON</a:t>
            </a:r>
            <a:endParaRPr lang="en-US" sz="2400" dirty="0">
              <a:solidFill>
                <a:schemeClr val="bg1"/>
              </a:solidFill>
              <a:latin typeface="Avenir Next Medium" panose="020B0503020202020204" pitchFamily="34" charset="0"/>
            </a:endParaRPr>
          </a:p>
        </p:txBody>
      </p:sp>
      <p:sp>
        <p:nvSpPr>
          <p:cNvPr id="5" name="Presenter">
            <a:extLst>
              <a:ext uri="{FF2B5EF4-FFF2-40B4-BE49-F238E27FC236}">
                <a16:creationId xmlns:a16="http://schemas.microsoft.com/office/drawing/2014/main" id="{07DD7636-D2F9-C33D-7FB1-0EEA866FA40D}"/>
              </a:ext>
            </a:extLst>
          </p:cNvPr>
          <p:cNvSpPr txBox="1"/>
          <p:nvPr/>
        </p:nvSpPr>
        <p:spPr>
          <a:xfrm>
            <a:off x="1925342" y="4873176"/>
            <a:ext cx="3171316" cy="640560"/>
          </a:xfrm>
          <a:prstGeom prst="rect">
            <a:avLst/>
          </a:prstGeom>
          <a:noFill/>
          <a:effectLst>
            <a:softEdge rad="65707"/>
          </a:effectLst>
        </p:spPr>
        <p:txBody>
          <a:bodyPr wrap="square" rtlCol="0">
            <a:spAutoFit/>
          </a:bodyPr>
          <a:lstStyle/>
          <a:p>
            <a:pPr>
              <a:lnSpc>
                <a:spcPts val="2080"/>
              </a:lnSpc>
              <a:spcBef>
                <a:spcPts val="0"/>
              </a:spcBef>
            </a:pPr>
            <a:r>
              <a:rPr lang="en-US" sz="2000" i="1" dirty="0">
                <a:solidFill>
                  <a:schemeClr val="bg1">
                    <a:lumMod val="95000"/>
                  </a:schemeClr>
                </a:solidFill>
                <a:latin typeface="Avenir Next" panose="020B0503020202020204" pitchFamily="34" charset="0"/>
              </a:rPr>
              <a:t>Director, Technical </a:t>
            </a:r>
            <a:r>
              <a:rPr lang="en-US" sz="2000" i="1" spc="120" dirty="0">
                <a:solidFill>
                  <a:schemeClr val="bg1">
                    <a:lumMod val="95000"/>
                  </a:schemeClr>
                </a:solidFill>
                <a:latin typeface="Avenir Next" panose="020B0503020202020204" pitchFamily="34" charset="0"/>
              </a:rPr>
              <a:t>Advisory Services</a:t>
            </a:r>
          </a:p>
        </p:txBody>
      </p:sp>
      <p:sp>
        <p:nvSpPr>
          <p:cNvPr id="6" name="Presenter">
            <a:extLst>
              <a:ext uri="{FF2B5EF4-FFF2-40B4-BE49-F238E27FC236}">
                <a16:creationId xmlns:a16="http://schemas.microsoft.com/office/drawing/2014/main" id="{5906C124-B901-2AF6-BC5E-E1FC30B0DC6A}"/>
              </a:ext>
            </a:extLst>
          </p:cNvPr>
          <p:cNvSpPr txBox="1"/>
          <p:nvPr/>
        </p:nvSpPr>
        <p:spPr>
          <a:xfrm>
            <a:off x="1926499" y="5452569"/>
            <a:ext cx="3551149" cy="400110"/>
          </a:xfrm>
          <a:prstGeom prst="rect">
            <a:avLst/>
          </a:prstGeom>
          <a:noFill/>
          <a:effectLst>
            <a:softEdge rad="65707"/>
          </a:effectLst>
        </p:spPr>
        <p:txBody>
          <a:bodyPr wrap="square" rtlCol="0">
            <a:spAutoFit/>
          </a:bodyPr>
          <a:lstStyle/>
          <a:p>
            <a:r>
              <a:rPr lang="en-US" sz="2000" dirty="0">
                <a:solidFill>
                  <a:schemeClr val="bg1"/>
                </a:solidFill>
                <a:latin typeface="Avenir Next Medium" panose="020B0503020202020204" pitchFamily="34" charset="0"/>
              </a:rPr>
              <a:t>Nisão</a:t>
            </a:r>
            <a:endParaRPr lang="en-US" sz="2000" spc="120" dirty="0">
              <a:solidFill>
                <a:schemeClr val="bg1"/>
              </a:solidFill>
              <a:latin typeface="Avenir Next Medium" panose="020B0503020202020204" pitchFamily="34" charset="0"/>
            </a:endParaRPr>
          </a:p>
        </p:txBody>
      </p:sp>
      <p:sp>
        <p:nvSpPr>
          <p:cNvPr id="8" name="TextBox 7">
            <a:extLst>
              <a:ext uri="{FF2B5EF4-FFF2-40B4-BE49-F238E27FC236}">
                <a16:creationId xmlns:a16="http://schemas.microsoft.com/office/drawing/2014/main" id="{84C366CD-466C-CB92-D2E5-0C66DE3E6F7A}"/>
              </a:ext>
            </a:extLst>
          </p:cNvPr>
          <p:cNvSpPr txBox="1"/>
          <p:nvPr/>
        </p:nvSpPr>
        <p:spPr>
          <a:xfrm>
            <a:off x="6303918" y="3659404"/>
            <a:ext cx="6165640" cy="29238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spcBef>
                <a:spcPts val="0"/>
              </a:spcBef>
            </a:pPr>
            <a:r>
              <a:rPr lang="en-US" sz="1800">
                <a:solidFill>
                  <a:schemeClr val="bg1"/>
                </a:solidFill>
                <a:effectLst/>
                <a:latin typeface="Avenir Next" panose="020B0503020202020204" pitchFamily="34" charset="0"/>
              </a:rPr>
              <a:t>Born in 1984,  CA, USA</a:t>
            </a:r>
          </a:p>
          <a:p>
            <a:pPr>
              <a:spcBef>
                <a:spcPts val="0"/>
              </a:spcBef>
            </a:pPr>
            <a:r>
              <a:rPr lang="en-US" sz="1800">
                <a:solidFill>
                  <a:schemeClr val="bg1"/>
                </a:solidFill>
                <a:effectLst/>
                <a:latin typeface="Avenir Next" panose="020B0503020202020204" pitchFamily="34" charset="0"/>
              </a:rPr>
              <a:t>Residence : Tulare, CA, USA</a:t>
            </a:r>
          </a:p>
          <a:p>
            <a:pPr>
              <a:spcBef>
                <a:spcPts val="0"/>
              </a:spcBef>
            </a:pPr>
            <a:endParaRPr lang="en-US" sz="1200">
              <a:solidFill>
                <a:schemeClr val="bg1"/>
              </a:solidFill>
              <a:effectLst/>
              <a:latin typeface="Avenir Next" panose="020B0503020202020204" pitchFamily="34" charset="0"/>
            </a:endParaRPr>
          </a:p>
          <a:p>
            <a:pPr>
              <a:spcBef>
                <a:spcPts val="0"/>
              </a:spcBef>
            </a:pPr>
            <a:r>
              <a:rPr lang="en-US" sz="1800">
                <a:solidFill>
                  <a:schemeClr val="bg1"/>
                </a:solidFill>
                <a:effectLst/>
                <a:latin typeface="Avenir Next" panose="020B0503020202020204" pitchFamily="34" charset="0"/>
              </a:rPr>
              <a:t>Bachelors of Science in Agricultural Business from California State University Fresno</a:t>
            </a:r>
          </a:p>
          <a:p>
            <a:pPr>
              <a:spcBef>
                <a:spcPts val="0"/>
              </a:spcBef>
            </a:pPr>
            <a:endParaRPr lang="en-US" sz="1600">
              <a:solidFill>
                <a:schemeClr val="bg1"/>
              </a:solidFill>
              <a:latin typeface="Avenir Next" panose="020B0503020202020204" pitchFamily="34" charset="0"/>
            </a:endParaRPr>
          </a:p>
          <a:p>
            <a:pPr>
              <a:lnSpc>
                <a:spcPts val="2460"/>
              </a:lnSpc>
              <a:spcBef>
                <a:spcPts val="0"/>
              </a:spcBef>
            </a:pPr>
            <a:r>
              <a:rPr lang="en-US" sz="1800">
                <a:solidFill>
                  <a:schemeClr val="bg1"/>
                </a:solidFill>
                <a:effectLst/>
                <a:latin typeface="Avenir Next" panose="020B0503020202020204" pitchFamily="34" charset="0"/>
              </a:rPr>
              <a:t>30 years experience in the walnut industry, since age 9 </a:t>
            </a:r>
          </a:p>
          <a:p>
            <a:pPr>
              <a:lnSpc>
                <a:spcPts val="2460"/>
              </a:lnSpc>
              <a:spcBef>
                <a:spcPts val="0"/>
              </a:spcBef>
            </a:pPr>
            <a:r>
              <a:rPr lang="en-US" sz="1800">
                <a:solidFill>
                  <a:schemeClr val="bg1"/>
                </a:solidFill>
                <a:effectLst/>
                <a:latin typeface="Avenir Next" panose="020B0503020202020204" pitchFamily="34" charset="0"/>
              </a:rPr>
              <a:t>12 years ownership of walnut nursery, </a:t>
            </a:r>
          </a:p>
          <a:p>
            <a:pPr>
              <a:lnSpc>
                <a:spcPts val="2460"/>
              </a:lnSpc>
              <a:spcBef>
                <a:spcPts val="0"/>
              </a:spcBef>
            </a:pPr>
            <a:r>
              <a:rPr lang="en-US" sz="1800">
                <a:solidFill>
                  <a:schemeClr val="bg1"/>
                </a:solidFill>
                <a:effectLst/>
                <a:latin typeface="Avenir Next" panose="020B0503020202020204" pitchFamily="34" charset="0"/>
              </a:rPr>
              <a:t>20 years experience developing, managing and providing consultancy services for orchards.</a:t>
            </a:r>
            <a:endParaRPr kumimoji="0" lang="en-US" sz="1600" u="none" strike="noStrike" cap="none" spc="0" normalizeH="0" baseline="0">
              <a:ln>
                <a:noFill/>
              </a:ln>
              <a:solidFill>
                <a:schemeClr val="bg1"/>
              </a:solidFill>
              <a:effectLst/>
              <a:uFillTx/>
              <a:latin typeface="Avenir Next" panose="020B0503020202020204" pitchFamily="34" charset="0"/>
              <a:sym typeface="Graphik Light"/>
            </a:endParaRPr>
          </a:p>
        </p:txBody>
      </p:sp>
      <p:sp>
        <p:nvSpPr>
          <p:cNvPr id="19" name="Presenter">
            <a:extLst>
              <a:ext uri="{FF2B5EF4-FFF2-40B4-BE49-F238E27FC236}">
                <a16:creationId xmlns:a16="http://schemas.microsoft.com/office/drawing/2014/main" id="{97A48A1A-C6C7-4DBC-40D1-2FAA0C443CBF}"/>
              </a:ext>
            </a:extLst>
          </p:cNvPr>
          <p:cNvSpPr txBox="1"/>
          <p:nvPr/>
        </p:nvSpPr>
        <p:spPr>
          <a:xfrm>
            <a:off x="2609343" y="5452569"/>
            <a:ext cx="1963003" cy="400110"/>
          </a:xfrm>
          <a:prstGeom prst="rect">
            <a:avLst/>
          </a:prstGeom>
          <a:noFill/>
          <a:effectLst>
            <a:softEdge rad="65707"/>
          </a:effectLst>
        </p:spPr>
        <p:txBody>
          <a:bodyPr wrap="square" rtlCol="0">
            <a:spAutoFit/>
          </a:bodyPr>
          <a:lstStyle/>
          <a:p>
            <a:r>
              <a:rPr lang="en-US" sz="2000" dirty="0">
                <a:solidFill>
                  <a:srgbClr val="FFC002"/>
                </a:solidFill>
                <a:latin typeface="Avenir Next Medium" panose="020B0503020202020204" pitchFamily="34" charset="0"/>
              </a:rPr>
              <a:t> </a:t>
            </a:r>
            <a:r>
              <a:rPr lang="en-US" sz="2000" i="1" dirty="0">
                <a:solidFill>
                  <a:srgbClr val="FFC002"/>
                </a:solidFill>
                <a:latin typeface="Avenir Next Medium" panose="020B0503020202020204" pitchFamily="34" charset="0"/>
              </a:rPr>
              <a:t>NutVision</a:t>
            </a:r>
            <a:endParaRPr lang="en-US" sz="2000" i="1" spc="120" dirty="0">
              <a:solidFill>
                <a:srgbClr val="FFC002"/>
              </a:solidFill>
              <a:latin typeface="Avenir Next Medium" panose="020B0503020202020204" pitchFamily="34" charset="0"/>
            </a:endParaRPr>
          </a:p>
        </p:txBody>
      </p:sp>
      <p:sp>
        <p:nvSpPr>
          <p:cNvPr id="4" name="If orchard is set up well it will eliminate many later problems">
            <a:extLst>
              <a:ext uri="{FF2B5EF4-FFF2-40B4-BE49-F238E27FC236}">
                <a16:creationId xmlns:a16="http://schemas.microsoft.com/office/drawing/2014/main" id="{BD864CA6-4922-F605-19A7-75424B9620CF}"/>
              </a:ext>
            </a:extLst>
          </p:cNvPr>
          <p:cNvSpPr txBox="1">
            <a:spLocks/>
          </p:cNvSpPr>
          <p:nvPr/>
        </p:nvSpPr>
        <p:spPr>
          <a:xfrm>
            <a:off x="-13902822" y="2207465"/>
            <a:ext cx="13212033" cy="10033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hangingPunct="1">
              <a:buNone/>
            </a:pPr>
            <a:r>
              <a:rPr lang="en-US">
                <a:solidFill>
                  <a:schemeClr val="bg1"/>
                </a:solidFill>
                <a:latin typeface="Avenir Next Medium" panose="020B0503020202020204" pitchFamily="34" charset="0"/>
              </a:rPr>
              <a:t>Format:  </a:t>
            </a:r>
            <a:r>
              <a:rPr lang="en-US">
                <a:solidFill>
                  <a:schemeClr val="bg1"/>
                </a:solidFill>
                <a:latin typeface="Avenir Next" panose="020B0503020202020204" pitchFamily="34" charset="0"/>
              </a:rPr>
              <a:t>Focusing on common practices adapted by </a:t>
            </a:r>
            <a:r>
              <a:rPr lang="en-US" spc="450">
                <a:solidFill>
                  <a:srgbClr val="FFC002"/>
                </a:solidFill>
                <a:latin typeface="Avenir Next Medium" panose="020B0503020202020204" pitchFamily="34" charset="0"/>
              </a:rPr>
              <a:t>Commercial Walnut Orchards in California</a:t>
            </a:r>
          </a:p>
        </p:txBody>
      </p:sp>
      <p:sp>
        <p:nvSpPr>
          <p:cNvPr id="9" name="TextBox 8">
            <a:extLst>
              <a:ext uri="{FF2B5EF4-FFF2-40B4-BE49-F238E27FC236}">
                <a16:creationId xmlns:a16="http://schemas.microsoft.com/office/drawing/2014/main" id="{38AE1AF0-5AD1-2D7E-796D-09037DD3F46E}"/>
              </a:ext>
            </a:extLst>
          </p:cNvPr>
          <p:cNvSpPr txBox="1"/>
          <p:nvPr/>
        </p:nvSpPr>
        <p:spPr>
          <a:xfrm>
            <a:off x="1223193" y="10812780"/>
            <a:ext cx="6716008" cy="707886"/>
          </a:xfrm>
          <a:prstGeom prst="rect">
            <a:avLst/>
          </a:prstGeom>
          <a:noFill/>
          <a:effectLst>
            <a:softEdge rad="65707"/>
          </a:effectLst>
        </p:spPr>
        <p:txBody>
          <a:bodyPr wrap="square" rtlCol="0">
            <a:spAutoFit/>
          </a:bodyPr>
          <a:lstStyle/>
          <a:p>
            <a:r>
              <a:rPr lang="ro-RO" sz="2000" b="1" spc="200">
                <a:solidFill>
                  <a:schemeClr val="bg1"/>
                </a:solidFill>
                <a:latin typeface="Avenir Next Demi Bold" panose="020B0503020202020204" pitchFamily="34" charset="0"/>
              </a:rPr>
              <a:t>NUTS GROWING INDUSTRY IN THE USA: EXPERIENCE AND RELEVANT HINTS</a:t>
            </a:r>
            <a:endParaRPr lang="en-US" sz="2000" b="1" spc="200" dirty="0">
              <a:solidFill>
                <a:schemeClr val="bg1"/>
              </a:solidFill>
              <a:latin typeface="Avenir Next Demi Bold" panose="020B0503020202020204" pitchFamily="34" charset="0"/>
            </a:endParaRPr>
          </a:p>
        </p:txBody>
      </p:sp>
      <p:sp>
        <p:nvSpPr>
          <p:cNvPr id="12" name="TextBox 11">
            <a:extLst>
              <a:ext uri="{FF2B5EF4-FFF2-40B4-BE49-F238E27FC236}">
                <a16:creationId xmlns:a16="http://schemas.microsoft.com/office/drawing/2014/main" id="{D7D9E39F-5D28-DF98-08AB-D0FE4AC8B8FE}"/>
              </a:ext>
            </a:extLst>
          </p:cNvPr>
          <p:cNvSpPr txBox="1"/>
          <p:nvPr/>
        </p:nvSpPr>
        <p:spPr>
          <a:xfrm>
            <a:off x="1216407" y="11507688"/>
            <a:ext cx="4305293" cy="276999"/>
          </a:xfrm>
          <a:prstGeom prst="rect">
            <a:avLst/>
          </a:prstGeom>
          <a:noFill/>
          <a:effectLst>
            <a:softEdge rad="65707"/>
          </a:effectLst>
        </p:spPr>
        <p:txBody>
          <a:bodyPr wrap="square" rtlCol="0">
            <a:spAutoFit/>
          </a:bodyPr>
          <a:lstStyle/>
          <a:p>
            <a:pPr>
              <a:spcBef>
                <a:spcPts val="600"/>
              </a:spcBef>
            </a:pPr>
            <a:r>
              <a:rPr lang="ro-RO" sz="1200" b="1" spc="200">
                <a:solidFill>
                  <a:schemeClr val="bg1"/>
                </a:solidFill>
                <a:latin typeface="Avenir Next Demi Bold" panose="020B0503020202020204" pitchFamily="34" charset="0"/>
              </a:rPr>
              <a:t>GOVERNMENT SUPPORT FOR GROWERS</a:t>
            </a:r>
            <a:endParaRPr lang="en-US" sz="1200" dirty="0">
              <a:solidFill>
                <a:schemeClr val="bg1"/>
              </a:solidFill>
              <a:latin typeface="Avenir Next Medium" panose="020B0503020202020204" pitchFamily="34" charset="0"/>
            </a:endParaRPr>
          </a:p>
        </p:txBody>
      </p:sp>
    </p:spTree>
    <p:extLst>
      <p:ext uri="{BB962C8B-B14F-4D97-AF65-F5344CB8AC3E}">
        <p14:creationId xmlns:p14="http://schemas.microsoft.com/office/powerpoint/2010/main" val="5043342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par>
                                <p:cTn id="12" presetID="10" presetClass="entr" presetSubtype="0" fill="hold" grpId="0" nodeType="withEffect">
                                  <p:stCondLst>
                                    <p:cond delay="200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grpId="0" nodeType="withEffect">
                                  <p:stCondLst>
                                    <p:cond delay="200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par>
                          <p:cTn id="18" fill="hold">
                            <p:stCondLst>
                              <p:cond delay="3000"/>
                            </p:stCondLst>
                            <p:childTnLst>
                              <p:par>
                                <p:cTn id="19" presetID="22" presetClass="entr" presetSubtype="1" fill="hold" nodeType="afterEffect">
                                  <p:stCondLst>
                                    <p:cond delay="1000"/>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2000"/>
                                        <p:tgtEl>
                                          <p:spTgt spid="7"/>
                                        </p:tgtEl>
                                      </p:cBhvr>
                                    </p:animEffect>
                                  </p:childTnLst>
                                </p:cTn>
                              </p:par>
                              <p:par>
                                <p:cTn id="22" presetID="10" presetClass="entr" presetSubtype="0" fill="hold" grpId="0" nodeType="withEffect">
                                  <p:stCondLst>
                                    <p:cond delay="200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8"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CC2640-0FD0-A009-9E88-19CF5AFEBF1C}"/>
            </a:ext>
          </a:extLst>
        </p:cNvPr>
        <p:cNvGrpSpPr/>
        <p:nvPr/>
      </p:nvGrpSpPr>
      <p:grpSpPr>
        <a:xfrm>
          <a:off x="0" y="0"/>
          <a:ext cx="0" cy="0"/>
          <a:chOff x="0" y="0"/>
          <a:chExt cx="0" cy="0"/>
        </a:xfrm>
      </p:grpSpPr>
      <p:pic>
        <p:nvPicPr>
          <p:cNvPr id="11" name="Picture 10" descr="A green and black background&#10;&#10;AI-generated content may be incorrect.">
            <a:extLst>
              <a:ext uri="{FF2B5EF4-FFF2-40B4-BE49-F238E27FC236}">
                <a16:creationId xmlns:a16="http://schemas.microsoft.com/office/drawing/2014/main" id="{25D040B9-F596-9DFA-A1E6-BF7FD9BA010C}"/>
              </a:ext>
            </a:extLst>
          </p:cNvPr>
          <p:cNvPicPr>
            <a:picLocks noChangeAspect="1"/>
          </p:cNvPicPr>
          <p:nvPr/>
        </p:nvPicPr>
        <p:blipFill>
          <a:blip r:embed="rId3">
            <a:extLst>
              <a:ext uri="{28A0092B-C50C-407E-A947-70E740481C1C}">
                <a14:useLocalDpi xmlns:a14="http://schemas.microsoft.com/office/drawing/2010/main" val="0"/>
              </a:ext>
            </a:extLst>
          </a:blip>
          <a:srcRect l="3136" t="2148" r="9831"/>
          <a:stretch/>
        </p:blipFill>
        <p:spPr>
          <a:xfrm>
            <a:off x="0" y="-1"/>
            <a:ext cx="24384000" cy="13778561"/>
          </a:xfrm>
          <a:prstGeom prst="rect">
            <a:avLst/>
          </a:prstGeom>
        </p:spPr>
      </p:pic>
      <p:sp>
        <p:nvSpPr>
          <p:cNvPr id="30" name="Rectangle 29">
            <a:extLst>
              <a:ext uri="{FF2B5EF4-FFF2-40B4-BE49-F238E27FC236}">
                <a16:creationId xmlns:a16="http://schemas.microsoft.com/office/drawing/2014/main" id="{11D01DA4-0DDA-13F2-6269-B01F01063B96}"/>
              </a:ext>
            </a:extLst>
          </p:cNvPr>
          <p:cNvSpPr/>
          <p:nvPr/>
        </p:nvSpPr>
        <p:spPr>
          <a:xfrm>
            <a:off x="647700" y="689579"/>
            <a:ext cx="22656800" cy="12458700"/>
          </a:xfrm>
          <a:prstGeom prst="rect">
            <a:avLst/>
          </a:prstGeom>
          <a:solidFill>
            <a:schemeClr val="accent1">
              <a:satOff val="-9155"/>
              <a:lumOff val="-32673"/>
            </a:schemeClr>
          </a:solidFill>
          <a:ln w="63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cxnSp>
        <p:nvCxnSpPr>
          <p:cNvPr id="13" name="Straight Connector 12">
            <a:extLst>
              <a:ext uri="{FF2B5EF4-FFF2-40B4-BE49-F238E27FC236}">
                <a16:creationId xmlns:a16="http://schemas.microsoft.com/office/drawing/2014/main" id="{180E5428-72CA-301C-DAE1-B177AA16D64F}"/>
              </a:ext>
            </a:extLst>
          </p:cNvPr>
          <p:cNvCxnSpPr>
            <a:cxnSpLocks/>
          </p:cNvCxnSpPr>
          <p:nvPr/>
        </p:nvCxnSpPr>
        <p:spPr>
          <a:xfrm>
            <a:off x="4413096" y="11882838"/>
            <a:ext cx="0" cy="362358"/>
          </a:xfrm>
          <a:prstGeom prst="line">
            <a:avLst/>
          </a:prstGeom>
          <a:noFill/>
          <a:ln w="254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15" name="TextBox 14">
            <a:extLst>
              <a:ext uri="{FF2B5EF4-FFF2-40B4-BE49-F238E27FC236}">
                <a16:creationId xmlns:a16="http://schemas.microsoft.com/office/drawing/2014/main" id="{B7AAC62A-D8AB-5210-CD37-0D7B5FBC9C2B}"/>
              </a:ext>
            </a:extLst>
          </p:cNvPr>
          <p:cNvSpPr txBox="1"/>
          <p:nvPr/>
        </p:nvSpPr>
        <p:spPr>
          <a:xfrm>
            <a:off x="1222979" y="12257896"/>
            <a:ext cx="4006474" cy="369332"/>
          </a:xfrm>
          <a:prstGeom prst="rect">
            <a:avLst/>
          </a:prstGeom>
          <a:noFill/>
          <a:effectLst>
            <a:softEdge rad="65707"/>
          </a:effectLst>
        </p:spPr>
        <p:txBody>
          <a:bodyPr wrap="square" rtlCol="0">
            <a:spAutoFit/>
          </a:bodyPr>
          <a:lstStyle/>
          <a:p>
            <a:r>
              <a:rPr lang="en-US" sz="1800" dirty="0">
                <a:solidFill>
                  <a:schemeClr val="bg1"/>
                </a:solidFill>
                <a:latin typeface="Avenir Next" panose="020B0503020202020204" pitchFamily="34" charset="0"/>
              </a:rPr>
              <a:t>Chișinău, February 27, 2025</a:t>
            </a:r>
          </a:p>
        </p:txBody>
      </p:sp>
      <p:sp>
        <p:nvSpPr>
          <p:cNvPr id="20" name="Presenter">
            <a:extLst>
              <a:ext uri="{FF2B5EF4-FFF2-40B4-BE49-F238E27FC236}">
                <a16:creationId xmlns:a16="http://schemas.microsoft.com/office/drawing/2014/main" id="{345327BF-F04E-C192-CDBC-44CE316EF707}"/>
              </a:ext>
            </a:extLst>
          </p:cNvPr>
          <p:cNvSpPr txBox="1"/>
          <p:nvPr/>
        </p:nvSpPr>
        <p:spPr>
          <a:xfrm>
            <a:off x="1208792" y="11805617"/>
            <a:ext cx="3191604" cy="540638"/>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JAMES D. OLSON</a:t>
            </a:r>
            <a:endParaRPr lang="en-US" sz="2000" dirty="0">
              <a:solidFill>
                <a:schemeClr val="bg1"/>
              </a:solidFill>
              <a:latin typeface="Avenir Next Medium" panose="020B0503020202020204" pitchFamily="34" charset="0"/>
            </a:endParaRPr>
          </a:p>
        </p:txBody>
      </p:sp>
      <p:cxnSp>
        <p:nvCxnSpPr>
          <p:cNvPr id="7" name="Straight Connector 6">
            <a:extLst>
              <a:ext uri="{FF2B5EF4-FFF2-40B4-BE49-F238E27FC236}">
                <a16:creationId xmlns:a16="http://schemas.microsoft.com/office/drawing/2014/main" id="{9653DB74-1950-969D-400C-C8068CF71F6C}"/>
              </a:ext>
            </a:extLst>
          </p:cNvPr>
          <p:cNvCxnSpPr>
            <a:cxnSpLocks/>
          </p:cNvCxnSpPr>
          <p:nvPr/>
        </p:nvCxnSpPr>
        <p:spPr>
          <a:xfrm flipH="1">
            <a:off x="13041081" y="6191890"/>
            <a:ext cx="2808519" cy="0"/>
          </a:xfrm>
          <a:prstGeom prst="line">
            <a:avLst/>
          </a:prstGeom>
          <a:noFill/>
          <a:ln w="381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pic>
        <p:nvPicPr>
          <p:cNvPr id="10" name="Picture 9" descr="A logo with text and a tree&#10;&#10;AI-generated content may be incorrect.">
            <a:extLst>
              <a:ext uri="{FF2B5EF4-FFF2-40B4-BE49-F238E27FC236}">
                <a16:creationId xmlns:a16="http://schemas.microsoft.com/office/drawing/2014/main" id="{4D63BBC3-1AB6-027A-C355-000B557E21DD}"/>
              </a:ext>
            </a:extLst>
          </p:cNvPr>
          <p:cNvPicPr>
            <a:picLocks noChangeAspect="1"/>
          </p:cNvPicPr>
          <p:nvPr/>
        </p:nvPicPr>
        <p:blipFill>
          <a:blip r:embed="rId4">
            <a:extLst>
              <a:ext uri="{28A0092B-C50C-407E-A947-70E740481C1C}">
                <a14:useLocalDpi xmlns:a14="http://schemas.microsoft.com/office/drawing/2010/main" val="0"/>
              </a:ext>
            </a:extLst>
          </a:blip>
          <a:srcRect l="2853" t="2069" b="16894"/>
          <a:stretch/>
        </p:blipFill>
        <p:spPr>
          <a:xfrm>
            <a:off x="20824831" y="11967209"/>
            <a:ext cx="2382240" cy="1059212"/>
          </a:xfrm>
          <a:prstGeom prst="rect">
            <a:avLst/>
          </a:prstGeom>
          <a:effectLst>
            <a:outerShdw blurRad="50800" dist="118689" dir="2700000" algn="tl" rotWithShape="0">
              <a:prstClr val="black">
                <a:alpha val="40000"/>
              </a:prstClr>
            </a:outerShdw>
          </a:effectLst>
        </p:spPr>
      </p:pic>
      <p:sp>
        <p:nvSpPr>
          <p:cNvPr id="27" name="Nisão-NutVision">
            <a:extLst>
              <a:ext uri="{FF2B5EF4-FFF2-40B4-BE49-F238E27FC236}">
                <a16:creationId xmlns:a16="http://schemas.microsoft.com/office/drawing/2014/main" id="{2B14D95C-EB4E-161D-F933-CF77D27893DC}"/>
              </a:ext>
            </a:extLst>
          </p:cNvPr>
          <p:cNvSpPr txBox="1"/>
          <p:nvPr/>
        </p:nvSpPr>
        <p:spPr>
          <a:xfrm>
            <a:off x="4581197" y="11812337"/>
            <a:ext cx="3905556" cy="523220"/>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Nisão </a:t>
            </a:r>
            <a:r>
              <a:rPr lang="en-US" sz="2800" i="1" dirty="0">
                <a:solidFill>
                  <a:srgbClr val="FFC002"/>
                </a:solidFill>
                <a:latin typeface="Avenir Next Medium" panose="020B0503020202020204" pitchFamily="34" charset="0"/>
              </a:rPr>
              <a:t>NutVision</a:t>
            </a:r>
            <a:endParaRPr lang="en-US" sz="2000" i="1" dirty="0">
              <a:solidFill>
                <a:srgbClr val="FFC002"/>
              </a:solidFill>
              <a:latin typeface="Avenir Next Medium" panose="020B0503020202020204" pitchFamily="34" charset="0"/>
            </a:endParaRPr>
          </a:p>
        </p:txBody>
      </p:sp>
      <p:sp>
        <p:nvSpPr>
          <p:cNvPr id="8" name="If orchard is set up well it will eliminate many later problems">
            <a:extLst>
              <a:ext uri="{FF2B5EF4-FFF2-40B4-BE49-F238E27FC236}">
                <a16:creationId xmlns:a16="http://schemas.microsoft.com/office/drawing/2014/main" id="{64105CC7-3234-2BB8-6C35-04DC720570A8}"/>
              </a:ext>
            </a:extLst>
          </p:cNvPr>
          <p:cNvSpPr txBox="1">
            <a:spLocks/>
          </p:cNvSpPr>
          <p:nvPr/>
        </p:nvSpPr>
        <p:spPr>
          <a:xfrm>
            <a:off x="-11990427" y="2202953"/>
            <a:ext cx="11963400" cy="1003300"/>
          </a:xfrm>
          <a:prstGeom prst="rect">
            <a:avLst/>
          </a:prstGeom>
          <a:effectLst>
            <a:outerShdw blurRad="50800" dist="38100" dir="2700000" algn="tl" rotWithShape="0">
              <a:prstClr val="black">
                <a:alpha val="40000"/>
              </a:prst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hangingPunct="1">
              <a:buNone/>
            </a:pPr>
            <a:r>
              <a:rPr lang="en-US">
                <a:solidFill>
                  <a:schemeClr val="bg1"/>
                </a:solidFill>
                <a:latin typeface="Avenir Next Medium" panose="020B0503020202020204" pitchFamily="34" charset="0"/>
              </a:rPr>
              <a:t>Definition of a </a:t>
            </a:r>
            <a:r>
              <a:rPr lang="en-US">
                <a:solidFill>
                  <a:srgbClr val="FFC002"/>
                </a:solidFill>
                <a:latin typeface="Avenir Next Medium" panose="020B0503020202020204" pitchFamily="34" charset="0"/>
              </a:rPr>
              <a:t>“</a:t>
            </a:r>
            <a:r>
              <a:rPr lang="en-US" i="1">
                <a:solidFill>
                  <a:srgbClr val="FFC002"/>
                </a:solidFill>
                <a:latin typeface="Avenir Next Medium" panose="020B0503020202020204" pitchFamily="34" charset="0"/>
              </a:rPr>
              <a:t>Commercial Orchard</a:t>
            </a:r>
            <a:r>
              <a:rPr lang="en-US">
                <a:solidFill>
                  <a:srgbClr val="FFC002"/>
                </a:solidFill>
                <a:latin typeface="Avenir Next Medium" panose="020B0503020202020204" pitchFamily="34" charset="0"/>
              </a:rPr>
              <a:t>”</a:t>
            </a:r>
            <a:r>
              <a:rPr lang="en-US">
                <a:solidFill>
                  <a:schemeClr val="bg1"/>
                </a:solidFill>
                <a:latin typeface="Avenir Next Medium" panose="020B0503020202020204" pitchFamily="34" charset="0"/>
              </a:rPr>
              <a:t>:</a:t>
            </a:r>
          </a:p>
        </p:txBody>
      </p:sp>
      <p:sp>
        <p:nvSpPr>
          <p:cNvPr id="9" name="TextBox 8">
            <a:extLst>
              <a:ext uri="{FF2B5EF4-FFF2-40B4-BE49-F238E27FC236}">
                <a16:creationId xmlns:a16="http://schemas.microsoft.com/office/drawing/2014/main" id="{2D040757-0C31-5721-4B30-E1C25E784C50}"/>
              </a:ext>
            </a:extLst>
          </p:cNvPr>
          <p:cNvSpPr txBox="1"/>
          <p:nvPr/>
        </p:nvSpPr>
        <p:spPr>
          <a:xfrm>
            <a:off x="1223193" y="10812780"/>
            <a:ext cx="6716008" cy="707886"/>
          </a:xfrm>
          <a:prstGeom prst="rect">
            <a:avLst/>
          </a:prstGeom>
          <a:noFill/>
          <a:effectLst>
            <a:softEdge rad="65707"/>
          </a:effectLst>
        </p:spPr>
        <p:txBody>
          <a:bodyPr wrap="square" rtlCol="0">
            <a:spAutoFit/>
          </a:bodyPr>
          <a:lstStyle/>
          <a:p>
            <a:r>
              <a:rPr lang="ro-RO" sz="2000" b="1" spc="200">
                <a:solidFill>
                  <a:schemeClr val="bg1"/>
                </a:solidFill>
                <a:latin typeface="Avenir Next Demi Bold" panose="020B0503020202020204" pitchFamily="34" charset="0"/>
              </a:rPr>
              <a:t>NUTS GROWING INDUSTRY IN THE USA: EXPERIENCE AND RELEVANT HINTS</a:t>
            </a:r>
            <a:endParaRPr lang="en-US" sz="2000" b="1" spc="200" dirty="0">
              <a:solidFill>
                <a:schemeClr val="bg1"/>
              </a:solidFill>
              <a:latin typeface="Avenir Next Demi Bold" panose="020B0503020202020204" pitchFamily="34" charset="0"/>
            </a:endParaRPr>
          </a:p>
        </p:txBody>
      </p:sp>
      <p:sp>
        <p:nvSpPr>
          <p:cNvPr id="12" name="TextBox 11">
            <a:extLst>
              <a:ext uri="{FF2B5EF4-FFF2-40B4-BE49-F238E27FC236}">
                <a16:creationId xmlns:a16="http://schemas.microsoft.com/office/drawing/2014/main" id="{AA326399-C641-6870-83A6-B12F362EA341}"/>
              </a:ext>
            </a:extLst>
          </p:cNvPr>
          <p:cNvSpPr txBox="1"/>
          <p:nvPr/>
        </p:nvSpPr>
        <p:spPr>
          <a:xfrm>
            <a:off x="1216407" y="11507688"/>
            <a:ext cx="4305293" cy="276999"/>
          </a:xfrm>
          <a:prstGeom prst="rect">
            <a:avLst/>
          </a:prstGeom>
          <a:noFill/>
          <a:effectLst>
            <a:softEdge rad="65707"/>
          </a:effectLst>
        </p:spPr>
        <p:txBody>
          <a:bodyPr wrap="square" rtlCol="0">
            <a:spAutoFit/>
          </a:bodyPr>
          <a:lstStyle/>
          <a:p>
            <a:pPr>
              <a:spcBef>
                <a:spcPts val="600"/>
              </a:spcBef>
            </a:pPr>
            <a:r>
              <a:rPr lang="ro-RO" sz="1200" b="1" spc="200">
                <a:solidFill>
                  <a:schemeClr val="bg1"/>
                </a:solidFill>
                <a:latin typeface="Avenir Next Demi Bold" panose="020B0503020202020204" pitchFamily="34" charset="0"/>
              </a:rPr>
              <a:t>GOVERNMENT SUPPORT FOR GROWERS</a:t>
            </a:r>
            <a:endParaRPr lang="en-US" sz="1200" dirty="0">
              <a:solidFill>
                <a:schemeClr val="bg1"/>
              </a:solidFill>
              <a:latin typeface="Avenir Next Medium" panose="020B0503020202020204" pitchFamily="34" charset="0"/>
            </a:endParaRPr>
          </a:p>
        </p:txBody>
      </p:sp>
      <p:cxnSp>
        <p:nvCxnSpPr>
          <p:cNvPr id="5" name="Straight Connector 4">
            <a:extLst>
              <a:ext uri="{FF2B5EF4-FFF2-40B4-BE49-F238E27FC236}">
                <a16:creationId xmlns:a16="http://schemas.microsoft.com/office/drawing/2014/main" id="{2EB87B6F-C300-B83F-ADFE-B885E6A7B36F}"/>
              </a:ext>
            </a:extLst>
          </p:cNvPr>
          <p:cNvCxnSpPr>
            <a:cxnSpLocks/>
          </p:cNvCxnSpPr>
          <p:nvPr/>
        </p:nvCxnSpPr>
        <p:spPr>
          <a:xfrm flipH="1">
            <a:off x="12317907" y="7446056"/>
            <a:ext cx="3999053" cy="0"/>
          </a:xfrm>
          <a:prstGeom prst="line">
            <a:avLst/>
          </a:prstGeom>
          <a:noFill/>
          <a:ln w="381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59" name="!!Structure">
            <a:extLst>
              <a:ext uri="{FF2B5EF4-FFF2-40B4-BE49-F238E27FC236}">
                <a16:creationId xmlns:a16="http://schemas.microsoft.com/office/drawing/2014/main" id="{4706BE20-12AD-2370-FED2-444679B08C13}"/>
              </a:ext>
            </a:extLst>
          </p:cNvPr>
          <p:cNvSpPr txBox="1">
            <a:spLocks/>
          </p:cNvSpPr>
          <p:nvPr/>
        </p:nvSpPr>
        <p:spPr>
          <a:xfrm>
            <a:off x="7314549" y="5726997"/>
            <a:ext cx="9323101" cy="163332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a:buNone/>
            </a:pPr>
            <a:r>
              <a:rPr lang="en-US" sz="2800" i="1">
                <a:solidFill>
                  <a:schemeClr val="bg1"/>
                </a:solidFill>
                <a:latin typeface="Avenir Next" panose="020B0503020202020204" pitchFamily="34" charset="0"/>
              </a:rPr>
              <a:t>The Californian walnut industry is a highly structured and meticulously planned system, designed to operate with maximum ficiency, competitiveness, and a strong focus on sustainable growth through specializated institutions.</a:t>
            </a:r>
          </a:p>
        </p:txBody>
      </p:sp>
    </p:spTree>
    <p:extLst>
      <p:ext uri="{BB962C8B-B14F-4D97-AF65-F5344CB8AC3E}">
        <p14:creationId xmlns:p14="http://schemas.microsoft.com/office/powerpoint/2010/main" val="32745113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cTn>
                              </p:par>
                            </p:childTnLst>
                          </p:cTn>
                        </p:par>
                        <p:par>
                          <p:cTn id="8" fill="hold">
                            <p:stCondLst>
                              <p:cond delay="1000"/>
                            </p:stCondLst>
                            <p:childTnLst>
                              <p:par>
                                <p:cTn id="9" presetID="22" presetClass="entr" presetSubtype="8" fill="hold" nodeType="afterEffect">
                                  <p:stCondLst>
                                    <p:cond delay="150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3000"/>
                            </p:stCondLst>
                            <p:childTnLst>
                              <p:par>
                                <p:cTn id="13" presetID="22" presetClass="entr" presetSubtype="8" fill="hold" nodeType="afterEffect">
                                  <p:stCondLst>
                                    <p:cond delay="200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B25003-89B4-BBE8-351C-95DB3F4AFC0A}"/>
            </a:ext>
          </a:extLst>
        </p:cNvPr>
        <p:cNvGrpSpPr/>
        <p:nvPr/>
      </p:nvGrpSpPr>
      <p:grpSpPr>
        <a:xfrm>
          <a:off x="0" y="0"/>
          <a:ext cx="0" cy="0"/>
          <a:chOff x="0" y="0"/>
          <a:chExt cx="0" cy="0"/>
        </a:xfrm>
      </p:grpSpPr>
      <p:pic>
        <p:nvPicPr>
          <p:cNvPr id="11" name="Picture 10" descr="A green and black background&#10;&#10;AI-generated content may be incorrect.">
            <a:extLst>
              <a:ext uri="{FF2B5EF4-FFF2-40B4-BE49-F238E27FC236}">
                <a16:creationId xmlns:a16="http://schemas.microsoft.com/office/drawing/2014/main" id="{8EB8998C-08AD-381C-A341-A7F08E83AEE8}"/>
              </a:ext>
            </a:extLst>
          </p:cNvPr>
          <p:cNvPicPr>
            <a:picLocks noChangeAspect="1"/>
          </p:cNvPicPr>
          <p:nvPr/>
        </p:nvPicPr>
        <p:blipFill>
          <a:blip r:embed="rId3">
            <a:extLst>
              <a:ext uri="{28A0092B-C50C-407E-A947-70E740481C1C}">
                <a14:useLocalDpi xmlns:a14="http://schemas.microsoft.com/office/drawing/2010/main" val="0"/>
              </a:ext>
            </a:extLst>
          </a:blip>
          <a:srcRect l="3136" t="2148" r="9831"/>
          <a:stretch/>
        </p:blipFill>
        <p:spPr>
          <a:xfrm>
            <a:off x="0" y="-1"/>
            <a:ext cx="24384000" cy="13778561"/>
          </a:xfrm>
          <a:prstGeom prst="rect">
            <a:avLst/>
          </a:prstGeom>
        </p:spPr>
      </p:pic>
      <p:sp>
        <p:nvSpPr>
          <p:cNvPr id="30" name="Rectangle 29">
            <a:extLst>
              <a:ext uri="{FF2B5EF4-FFF2-40B4-BE49-F238E27FC236}">
                <a16:creationId xmlns:a16="http://schemas.microsoft.com/office/drawing/2014/main" id="{B4CA7E10-70F7-8A56-BF6B-EE474E495A1F}"/>
              </a:ext>
            </a:extLst>
          </p:cNvPr>
          <p:cNvSpPr/>
          <p:nvPr/>
        </p:nvSpPr>
        <p:spPr>
          <a:xfrm>
            <a:off x="647700" y="689579"/>
            <a:ext cx="22656800" cy="12458700"/>
          </a:xfrm>
          <a:prstGeom prst="rect">
            <a:avLst/>
          </a:prstGeom>
          <a:solidFill>
            <a:schemeClr val="accent1">
              <a:satOff val="-9155"/>
              <a:lumOff val="-32673"/>
            </a:schemeClr>
          </a:solidFill>
          <a:ln w="63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cxnSp>
        <p:nvCxnSpPr>
          <p:cNvPr id="13" name="Straight Connector 12">
            <a:extLst>
              <a:ext uri="{FF2B5EF4-FFF2-40B4-BE49-F238E27FC236}">
                <a16:creationId xmlns:a16="http://schemas.microsoft.com/office/drawing/2014/main" id="{5177B445-3C76-981D-C6C4-D6ED12108348}"/>
              </a:ext>
            </a:extLst>
          </p:cNvPr>
          <p:cNvCxnSpPr>
            <a:cxnSpLocks/>
          </p:cNvCxnSpPr>
          <p:nvPr/>
        </p:nvCxnSpPr>
        <p:spPr>
          <a:xfrm>
            <a:off x="4413096" y="11882838"/>
            <a:ext cx="0" cy="362358"/>
          </a:xfrm>
          <a:prstGeom prst="line">
            <a:avLst/>
          </a:prstGeom>
          <a:noFill/>
          <a:ln w="254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15" name="TextBox 14">
            <a:extLst>
              <a:ext uri="{FF2B5EF4-FFF2-40B4-BE49-F238E27FC236}">
                <a16:creationId xmlns:a16="http://schemas.microsoft.com/office/drawing/2014/main" id="{E5BD5A83-BBDE-64F8-32BE-2A79AF69162E}"/>
              </a:ext>
            </a:extLst>
          </p:cNvPr>
          <p:cNvSpPr txBox="1"/>
          <p:nvPr/>
        </p:nvSpPr>
        <p:spPr>
          <a:xfrm>
            <a:off x="1222979" y="12257896"/>
            <a:ext cx="4006474" cy="369332"/>
          </a:xfrm>
          <a:prstGeom prst="rect">
            <a:avLst/>
          </a:prstGeom>
          <a:noFill/>
          <a:effectLst>
            <a:softEdge rad="65707"/>
          </a:effectLst>
        </p:spPr>
        <p:txBody>
          <a:bodyPr wrap="square" rtlCol="0">
            <a:spAutoFit/>
          </a:bodyPr>
          <a:lstStyle/>
          <a:p>
            <a:r>
              <a:rPr lang="en-US" sz="1800" dirty="0">
                <a:solidFill>
                  <a:schemeClr val="bg1"/>
                </a:solidFill>
                <a:latin typeface="Avenir Next" panose="020B0503020202020204" pitchFamily="34" charset="0"/>
              </a:rPr>
              <a:t>Chișinău, February 27, 2025</a:t>
            </a:r>
          </a:p>
        </p:txBody>
      </p:sp>
      <p:sp>
        <p:nvSpPr>
          <p:cNvPr id="20" name="Presenter">
            <a:extLst>
              <a:ext uri="{FF2B5EF4-FFF2-40B4-BE49-F238E27FC236}">
                <a16:creationId xmlns:a16="http://schemas.microsoft.com/office/drawing/2014/main" id="{A3ACF737-1D9B-C669-C88F-7D4EEAA89323}"/>
              </a:ext>
            </a:extLst>
          </p:cNvPr>
          <p:cNvSpPr txBox="1"/>
          <p:nvPr/>
        </p:nvSpPr>
        <p:spPr>
          <a:xfrm>
            <a:off x="1208792" y="11805617"/>
            <a:ext cx="3191604" cy="540638"/>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JAMES D. OLSON</a:t>
            </a:r>
            <a:endParaRPr lang="en-US" sz="2000" dirty="0">
              <a:solidFill>
                <a:schemeClr val="bg1"/>
              </a:solidFill>
              <a:latin typeface="Avenir Next Medium" panose="020B0503020202020204" pitchFamily="34" charset="0"/>
            </a:endParaRPr>
          </a:p>
        </p:txBody>
      </p:sp>
      <p:cxnSp>
        <p:nvCxnSpPr>
          <p:cNvPr id="7" name="Straight Connector 6">
            <a:extLst>
              <a:ext uri="{FF2B5EF4-FFF2-40B4-BE49-F238E27FC236}">
                <a16:creationId xmlns:a16="http://schemas.microsoft.com/office/drawing/2014/main" id="{55CBFB94-CE6A-8DDE-EC79-72F95128543B}"/>
              </a:ext>
            </a:extLst>
          </p:cNvPr>
          <p:cNvCxnSpPr>
            <a:cxnSpLocks/>
          </p:cNvCxnSpPr>
          <p:nvPr/>
        </p:nvCxnSpPr>
        <p:spPr>
          <a:xfrm>
            <a:off x="4181561" y="4208787"/>
            <a:ext cx="0" cy="845183"/>
          </a:xfrm>
          <a:prstGeom prst="line">
            <a:avLst/>
          </a:prstGeom>
          <a:noFill/>
          <a:ln w="381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pic>
        <p:nvPicPr>
          <p:cNvPr id="10" name="Picture 9" descr="A logo with text and a tree&#10;&#10;AI-generated content may be incorrect.">
            <a:extLst>
              <a:ext uri="{FF2B5EF4-FFF2-40B4-BE49-F238E27FC236}">
                <a16:creationId xmlns:a16="http://schemas.microsoft.com/office/drawing/2014/main" id="{9895BF63-63E8-B46F-817B-458ABB073A5D}"/>
              </a:ext>
            </a:extLst>
          </p:cNvPr>
          <p:cNvPicPr>
            <a:picLocks noChangeAspect="1"/>
          </p:cNvPicPr>
          <p:nvPr/>
        </p:nvPicPr>
        <p:blipFill>
          <a:blip r:embed="rId4">
            <a:extLst>
              <a:ext uri="{28A0092B-C50C-407E-A947-70E740481C1C}">
                <a14:useLocalDpi xmlns:a14="http://schemas.microsoft.com/office/drawing/2010/main" val="0"/>
              </a:ext>
            </a:extLst>
          </a:blip>
          <a:srcRect l="2853" t="2069" b="16894"/>
          <a:stretch/>
        </p:blipFill>
        <p:spPr>
          <a:xfrm>
            <a:off x="20824831" y="11967209"/>
            <a:ext cx="2382240" cy="1059212"/>
          </a:xfrm>
          <a:prstGeom prst="rect">
            <a:avLst/>
          </a:prstGeom>
          <a:effectLst>
            <a:outerShdw blurRad="50800" dist="118689" dir="2700000" algn="tl" rotWithShape="0">
              <a:prstClr val="black">
                <a:alpha val="40000"/>
              </a:prstClr>
            </a:outerShdw>
          </a:effectLst>
        </p:spPr>
      </p:pic>
      <p:sp>
        <p:nvSpPr>
          <p:cNvPr id="22" name="If orchard is set up well it will eliminate many later problems">
            <a:extLst>
              <a:ext uri="{FF2B5EF4-FFF2-40B4-BE49-F238E27FC236}">
                <a16:creationId xmlns:a16="http://schemas.microsoft.com/office/drawing/2014/main" id="{4585EEDC-5476-7FEC-C0F0-39556B6C679A}"/>
              </a:ext>
            </a:extLst>
          </p:cNvPr>
          <p:cNvSpPr txBox="1">
            <a:spLocks/>
          </p:cNvSpPr>
          <p:nvPr/>
        </p:nvSpPr>
        <p:spPr>
          <a:xfrm>
            <a:off x="1394229" y="4205746"/>
            <a:ext cx="2349542" cy="10033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algn="r" hangingPunct="1">
              <a:lnSpc>
                <a:spcPts val="4800"/>
              </a:lnSpc>
              <a:spcBef>
                <a:spcPts val="0"/>
              </a:spcBef>
              <a:buNone/>
            </a:pPr>
            <a:r>
              <a:rPr lang="en-US">
                <a:solidFill>
                  <a:schemeClr val="bg1"/>
                </a:solidFill>
                <a:latin typeface="Avenir Next Medium" panose="020B0503020202020204" pitchFamily="34" charset="0"/>
              </a:rPr>
              <a:t>Growers</a:t>
            </a:r>
          </a:p>
        </p:txBody>
      </p:sp>
      <p:sp>
        <p:nvSpPr>
          <p:cNvPr id="27" name="Nisão-NutVision">
            <a:extLst>
              <a:ext uri="{FF2B5EF4-FFF2-40B4-BE49-F238E27FC236}">
                <a16:creationId xmlns:a16="http://schemas.microsoft.com/office/drawing/2014/main" id="{8EDE2F6B-0861-46C3-A424-27F88220F693}"/>
              </a:ext>
            </a:extLst>
          </p:cNvPr>
          <p:cNvSpPr txBox="1"/>
          <p:nvPr/>
        </p:nvSpPr>
        <p:spPr>
          <a:xfrm>
            <a:off x="4581197" y="11812337"/>
            <a:ext cx="3905556" cy="523220"/>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Nisão </a:t>
            </a:r>
            <a:r>
              <a:rPr lang="en-US" sz="2800" i="1" dirty="0">
                <a:solidFill>
                  <a:srgbClr val="FFC002"/>
                </a:solidFill>
                <a:latin typeface="Avenir Next Medium" panose="020B0503020202020204" pitchFamily="34" charset="0"/>
              </a:rPr>
              <a:t>NutVision</a:t>
            </a:r>
            <a:endParaRPr lang="en-US" sz="2000" i="1" dirty="0">
              <a:solidFill>
                <a:srgbClr val="FFC002"/>
              </a:solidFill>
              <a:latin typeface="Avenir Next Medium" panose="020B0503020202020204" pitchFamily="34" charset="0"/>
            </a:endParaRPr>
          </a:p>
        </p:txBody>
      </p:sp>
      <p:sp>
        <p:nvSpPr>
          <p:cNvPr id="8" name="If orchard is set up well it will eliminate many later problems">
            <a:extLst>
              <a:ext uri="{FF2B5EF4-FFF2-40B4-BE49-F238E27FC236}">
                <a16:creationId xmlns:a16="http://schemas.microsoft.com/office/drawing/2014/main" id="{7DD08412-7752-72E3-70B5-8B3273357AA3}"/>
              </a:ext>
            </a:extLst>
          </p:cNvPr>
          <p:cNvSpPr txBox="1">
            <a:spLocks/>
          </p:cNvSpPr>
          <p:nvPr/>
        </p:nvSpPr>
        <p:spPr>
          <a:xfrm>
            <a:off x="-11990427" y="2202953"/>
            <a:ext cx="11963400" cy="1003300"/>
          </a:xfrm>
          <a:prstGeom prst="rect">
            <a:avLst/>
          </a:prstGeom>
          <a:effectLst>
            <a:outerShdw blurRad="50800" dist="38100" dir="2700000" algn="tl" rotWithShape="0">
              <a:prstClr val="black">
                <a:alpha val="40000"/>
              </a:prst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hangingPunct="1">
              <a:buNone/>
            </a:pPr>
            <a:r>
              <a:rPr lang="en-US">
                <a:solidFill>
                  <a:schemeClr val="bg1"/>
                </a:solidFill>
                <a:latin typeface="Avenir Next Medium" panose="020B0503020202020204" pitchFamily="34" charset="0"/>
              </a:rPr>
              <a:t>Definition of a </a:t>
            </a:r>
            <a:r>
              <a:rPr lang="en-US">
                <a:solidFill>
                  <a:srgbClr val="FFC002"/>
                </a:solidFill>
                <a:latin typeface="Avenir Next Medium" panose="020B0503020202020204" pitchFamily="34" charset="0"/>
              </a:rPr>
              <a:t>“</a:t>
            </a:r>
            <a:r>
              <a:rPr lang="en-US" i="1">
                <a:solidFill>
                  <a:srgbClr val="FFC002"/>
                </a:solidFill>
                <a:latin typeface="Avenir Next Medium" panose="020B0503020202020204" pitchFamily="34" charset="0"/>
              </a:rPr>
              <a:t>Commercial Orchard</a:t>
            </a:r>
            <a:r>
              <a:rPr lang="en-US">
                <a:solidFill>
                  <a:srgbClr val="FFC002"/>
                </a:solidFill>
                <a:latin typeface="Avenir Next Medium" panose="020B0503020202020204" pitchFamily="34" charset="0"/>
              </a:rPr>
              <a:t>”</a:t>
            </a:r>
            <a:r>
              <a:rPr lang="en-US">
                <a:solidFill>
                  <a:schemeClr val="bg1"/>
                </a:solidFill>
                <a:latin typeface="Avenir Next Medium" panose="020B0503020202020204" pitchFamily="34" charset="0"/>
              </a:rPr>
              <a:t>:</a:t>
            </a:r>
          </a:p>
        </p:txBody>
      </p:sp>
      <p:sp>
        <p:nvSpPr>
          <p:cNvPr id="9" name="TextBox 8">
            <a:extLst>
              <a:ext uri="{FF2B5EF4-FFF2-40B4-BE49-F238E27FC236}">
                <a16:creationId xmlns:a16="http://schemas.microsoft.com/office/drawing/2014/main" id="{45D56E93-C05D-F4F2-08C9-F21FA528F5D2}"/>
              </a:ext>
            </a:extLst>
          </p:cNvPr>
          <p:cNvSpPr txBox="1"/>
          <p:nvPr/>
        </p:nvSpPr>
        <p:spPr>
          <a:xfrm>
            <a:off x="1223193" y="10812780"/>
            <a:ext cx="6716008" cy="707886"/>
          </a:xfrm>
          <a:prstGeom prst="rect">
            <a:avLst/>
          </a:prstGeom>
          <a:noFill/>
          <a:effectLst>
            <a:softEdge rad="65707"/>
          </a:effectLst>
        </p:spPr>
        <p:txBody>
          <a:bodyPr wrap="square" rtlCol="0">
            <a:spAutoFit/>
          </a:bodyPr>
          <a:lstStyle/>
          <a:p>
            <a:r>
              <a:rPr lang="ro-RO" sz="2000" b="1" spc="200">
                <a:solidFill>
                  <a:schemeClr val="bg1"/>
                </a:solidFill>
                <a:latin typeface="Avenir Next Demi Bold" panose="020B0503020202020204" pitchFamily="34" charset="0"/>
              </a:rPr>
              <a:t>NUTS GROWING INDUSTRY IN THE USA: EXPERIENCE AND RELEVANT HINTS</a:t>
            </a:r>
            <a:endParaRPr lang="en-US" sz="2000" b="1" spc="200" dirty="0">
              <a:solidFill>
                <a:schemeClr val="bg1"/>
              </a:solidFill>
              <a:latin typeface="Avenir Next Demi Bold" panose="020B0503020202020204" pitchFamily="34" charset="0"/>
            </a:endParaRPr>
          </a:p>
        </p:txBody>
      </p:sp>
      <p:sp>
        <p:nvSpPr>
          <p:cNvPr id="12" name="TextBox 11">
            <a:extLst>
              <a:ext uri="{FF2B5EF4-FFF2-40B4-BE49-F238E27FC236}">
                <a16:creationId xmlns:a16="http://schemas.microsoft.com/office/drawing/2014/main" id="{D58097AE-42BA-F635-C02F-17621FC61B92}"/>
              </a:ext>
            </a:extLst>
          </p:cNvPr>
          <p:cNvSpPr txBox="1"/>
          <p:nvPr/>
        </p:nvSpPr>
        <p:spPr>
          <a:xfrm>
            <a:off x="1216407" y="11507688"/>
            <a:ext cx="4305293" cy="276999"/>
          </a:xfrm>
          <a:prstGeom prst="rect">
            <a:avLst/>
          </a:prstGeom>
          <a:noFill/>
          <a:effectLst>
            <a:softEdge rad="65707"/>
          </a:effectLst>
        </p:spPr>
        <p:txBody>
          <a:bodyPr wrap="square" rtlCol="0">
            <a:spAutoFit/>
          </a:bodyPr>
          <a:lstStyle/>
          <a:p>
            <a:pPr>
              <a:spcBef>
                <a:spcPts val="600"/>
              </a:spcBef>
            </a:pPr>
            <a:r>
              <a:rPr lang="ro-RO" sz="1200" b="1" spc="200">
                <a:solidFill>
                  <a:schemeClr val="bg1"/>
                </a:solidFill>
                <a:latin typeface="Avenir Next Demi Bold" panose="020B0503020202020204" pitchFamily="34" charset="0"/>
              </a:rPr>
              <a:t>GOVERNMENT SUPPORT FOR GROWERS</a:t>
            </a:r>
            <a:endParaRPr lang="en-US" sz="1200" dirty="0">
              <a:solidFill>
                <a:schemeClr val="bg1"/>
              </a:solidFill>
              <a:latin typeface="Avenir Next Medium" panose="020B0503020202020204" pitchFamily="34" charset="0"/>
            </a:endParaRPr>
          </a:p>
        </p:txBody>
      </p:sp>
      <p:sp>
        <p:nvSpPr>
          <p:cNvPr id="14" name="If orchard is set up well it will eliminate many later problems">
            <a:extLst>
              <a:ext uri="{FF2B5EF4-FFF2-40B4-BE49-F238E27FC236}">
                <a16:creationId xmlns:a16="http://schemas.microsoft.com/office/drawing/2014/main" id="{3D254E12-2016-CAF0-11E0-0E03A4E3CB97}"/>
              </a:ext>
            </a:extLst>
          </p:cNvPr>
          <p:cNvSpPr txBox="1">
            <a:spLocks/>
          </p:cNvSpPr>
          <p:nvPr/>
        </p:nvSpPr>
        <p:spPr>
          <a:xfrm>
            <a:off x="4136652" y="4205746"/>
            <a:ext cx="3158117" cy="10033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algn="r" hangingPunct="1">
              <a:lnSpc>
                <a:spcPts val="4800"/>
              </a:lnSpc>
              <a:spcBef>
                <a:spcPts val="0"/>
              </a:spcBef>
              <a:buNone/>
            </a:pPr>
            <a:r>
              <a:rPr lang="en-US">
                <a:solidFill>
                  <a:schemeClr val="bg1"/>
                </a:solidFill>
                <a:latin typeface="Avenir Next Medium" panose="020B0503020202020204" pitchFamily="34" charset="0"/>
              </a:rPr>
              <a:t>Processors</a:t>
            </a:r>
          </a:p>
        </p:txBody>
      </p:sp>
      <p:sp>
        <p:nvSpPr>
          <p:cNvPr id="16" name="If orchard is set up well it will eliminate many later problems">
            <a:extLst>
              <a:ext uri="{FF2B5EF4-FFF2-40B4-BE49-F238E27FC236}">
                <a16:creationId xmlns:a16="http://schemas.microsoft.com/office/drawing/2014/main" id="{6F8B63D4-C536-D13E-0265-0930D5212B3C}"/>
              </a:ext>
            </a:extLst>
          </p:cNvPr>
          <p:cNvSpPr txBox="1">
            <a:spLocks/>
          </p:cNvSpPr>
          <p:nvPr/>
        </p:nvSpPr>
        <p:spPr>
          <a:xfrm>
            <a:off x="7687650" y="4205746"/>
            <a:ext cx="3158117" cy="10033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algn="r" hangingPunct="1">
              <a:lnSpc>
                <a:spcPts val="4800"/>
              </a:lnSpc>
              <a:spcBef>
                <a:spcPts val="0"/>
              </a:spcBef>
              <a:buNone/>
            </a:pPr>
            <a:r>
              <a:rPr lang="en-US">
                <a:solidFill>
                  <a:schemeClr val="bg1"/>
                </a:solidFill>
                <a:latin typeface="Avenir Next Medium" panose="020B0503020202020204" pitchFamily="34" charset="0"/>
              </a:rPr>
              <a:t>Handlers</a:t>
            </a:r>
          </a:p>
        </p:txBody>
      </p:sp>
      <p:sp>
        <p:nvSpPr>
          <p:cNvPr id="17" name="If orchard is set up well it will eliminate many later problems">
            <a:extLst>
              <a:ext uri="{FF2B5EF4-FFF2-40B4-BE49-F238E27FC236}">
                <a16:creationId xmlns:a16="http://schemas.microsoft.com/office/drawing/2014/main" id="{E5306693-B505-3D53-75D9-C8853B1E9843}"/>
              </a:ext>
            </a:extLst>
          </p:cNvPr>
          <p:cNvSpPr txBox="1">
            <a:spLocks/>
          </p:cNvSpPr>
          <p:nvPr/>
        </p:nvSpPr>
        <p:spPr>
          <a:xfrm>
            <a:off x="11289339" y="4205746"/>
            <a:ext cx="3158117" cy="10033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algn="r" hangingPunct="1">
              <a:lnSpc>
                <a:spcPts val="4800"/>
              </a:lnSpc>
              <a:spcBef>
                <a:spcPts val="0"/>
              </a:spcBef>
              <a:buNone/>
            </a:pPr>
            <a:r>
              <a:rPr lang="en-US">
                <a:solidFill>
                  <a:schemeClr val="bg1"/>
                </a:solidFill>
                <a:latin typeface="Avenir Next Medium" panose="020B0503020202020204" pitchFamily="34" charset="0"/>
              </a:rPr>
              <a:t>UC Davis</a:t>
            </a:r>
          </a:p>
        </p:txBody>
      </p:sp>
      <p:sp>
        <p:nvSpPr>
          <p:cNvPr id="19" name="If orchard is set up well it will eliminate many later problems">
            <a:extLst>
              <a:ext uri="{FF2B5EF4-FFF2-40B4-BE49-F238E27FC236}">
                <a16:creationId xmlns:a16="http://schemas.microsoft.com/office/drawing/2014/main" id="{B2CCC979-4584-01D4-0B20-FA12BB38CDD2}"/>
              </a:ext>
            </a:extLst>
          </p:cNvPr>
          <p:cNvSpPr txBox="1">
            <a:spLocks/>
          </p:cNvSpPr>
          <p:nvPr/>
        </p:nvSpPr>
        <p:spPr>
          <a:xfrm>
            <a:off x="18340645" y="4205746"/>
            <a:ext cx="3158117" cy="10033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algn="r" hangingPunct="1">
              <a:lnSpc>
                <a:spcPts val="3600"/>
              </a:lnSpc>
              <a:spcBef>
                <a:spcPts val="0"/>
              </a:spcBef>
              <a:buNone/>
            </a:pPr>
            <a:r>
              <a:rPr lang="en-US">
                <a:solidFill>
                  <a:schemeClr val="bg1"/>
                </a:solidFill>
                <a:latin typeface="Avenir Next Medium" panose="020B0503020202020204" pitchFamily="34" charset="0"/>
              </a:rPr>
              <a:t>Governing Bodies </a:t>
            </a:r>
          </a:p>
        </p:txBody>
      </p:sp>
      <p:sp>
        <p:nvSpPr>
          <p:cNvPr id="23" name="TextBox 22">
            <a:extLst>
              <a:ext uri="{FF2B5EF4-FFF2-40B4-BE49-F238E27FC236}">
                <a16:creationId xmlns:a16="http://schemas.microsoft.com/office/drawing/2014/main" id="{8298AF63-574A-E856-7A89-82A6EC00524D}"/>
              </a:ext>
            </a:extLst>
          </p:cNvPr>
          <p:cNvSpPr txBox="1"/>
          <p:nvPr/>
        </p:nvSpPr>
        <p:spPr>
          <a:xfrm>
            <a:off x="12058000" y="5432931"/>
            <a:ext cx="3158118"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355600" rtl="0" fontAlgn="auto" latinLnBrk="0" hangingPunct="0">
              <a:lnSpc>
                <a:spcPct val="100000"/>
              </a:lnSpc>
              <a:spcBef>
                <a:spcPts val="0"/>
              </a:spcBef>
              <a:spcAft>
                <a:spcPts val="0"/>
              </a:spcAft>
              <a:buClrTx/>
              <a:buSzTx/>
              <a:buFontTx/>
              <a:buNone/>
              <a:tabLst/>
            </a:pPr>
            <a:r>
              <a:rPr lang="en-US" sz="1600">
                <a:solidFill>
                  <a:schemeClr val="bg1"/>
                </a:solidFill>
                <a:latin typeface="Avenir Next" panose="020B0503020202020204" pitchFamily="34" charset="0"/>
              </a:rPr>
              <a:t>Research &amp; Development</a:t>
            </a:r>
          </a:p>
          <a:p>
            <a:pPr marL="0" marR="0" indent="0" algn="l" defTabSz="355600" rtl="0" fontAlgn="auto" latinLnBrk="0" hangingPunct="0">
              <a:lnSpc>
                <a:spcPct val="100000"/>
              </a:lnSpc>
              <a:spcBef>
                <a:spcPts val="0"/>
              </a:spcBef>
              <a:spcAft>
                <a:spcPts val="0"/>
              </a:spcAft>
              <a:buClrTx/>
              <a:buSzTx/>
              <a:buFontTx/>
              <a:buNone/>
              <a:tabLst/>
            </a:pPr>
            <a:endParaRPr kumimoji="0" lang="en-US" sz="1600" u="none" strike="noStrike" cap="none" spc="0" normalizeH="0" baseline="0">
              <a:ln>
                <a:noFill/>
              </a:ln>
              <a:solidFill>
                <a:schemeClr val="bg1"/>
              </a:solidFill>
              <a:effectLst/>
              <a:uFillTx/>
              <a:latin typeface="Avenir Next" panose="020B0503020202020204" pitchFamily="34" charset="0"/>
              <a:sym typeface="Graphik Light"/>
            </a:endParaRPr>
          </a:p>
          <a:p>
            <a:pPr marL="0" marR="0" indent="0" algn="l" defTabSz="355600" rtl="0" fontAlgn="auto" latinLnBrk="0" hangingPunct="0">
              <a:lnSpc>
                <a:spcPct val="100000"/>
              </a:lnSpc>
              <a:spcBef>
                <a:spcPts val="0"/>
              </a:spcBef>
              <a:spcAft>
                <a:spcPts val="0"/>
              </a:spcAft>
              <a:buClrTx/>
              <a:buSzTx/>
              <a:buFontTx/>
              <a:buNone/>
              <a:tabLst/>
            </a:pPr>
            <a:r>
              <a:rPr lang="en-US" sz="1600">
                <a:solidFill>
                  <a:schemeClr val="bg1"/>
                </a:solidFill>
                <a:latin typeface="Avenir Next" panose="020B0503020202020204" pitchFamily="34" charset="0"/>
              </a:rPr>
              <a:t>Breediing Program</a:t>
            </a:r>
          </a:p>
          <a:p>
            <a:pPr marL="0" marR="0" indent="0" algn="l" defTabSz="355600" rtl="0" fontAlgn="auto" latinLnBrk="0" hangingPunct="0">
              <a:lnSpc>
                <a:spcPct val="100000"/>
              </a:lnSpc>
              <a:spcBef>
                <a:spcPts val="0"/>
              </a:spcBef>
              <a:spcAft>
                <a:spcPts val="0"/>
              </a:spcAft>
              <a:buClrTx/>
              <a:buSzTx/>
              <a:buFontTx/>
              <a:buNone/>
              <a:tabLst/>
            </a:pPr>
            <a:endParaRPr kumimoji="0" lang="en-US" sz="1600" u="none" strike="noStrike" cap="none" spc="0" normalizeH="0" baseline="0">
              <a:ln>
                <a:noFill/>
              </a:ln>
              <a:solidFill>
                <a:schemeClr val="bg1"/>
              </a:solidFill>
              <a:effectLst/>
              <a:uFillTx/>
              <a:latin typeface="Avenir Next" panose="020B0503020202020204" pitchFamily="34" charset="0"/>
              <a:sym typeface="Graphik Light"/>
            </a:endParaRPr>
          </a:p>
          <a:p>
            <a:pPr marL="0" marR="0" indent="0" algn="l" defTabSz="355600" rtl="0" fontAlgn="auto" latinLnBrk="0" hangingPunct="0">
              <a:lnSpc>
                <a:spcPct val="100000"/>
              </a:lnSpc>
              <a:spcBef>
                <a:spcPts val="0"/>
              </a:spcBef>
              <a:spcAft>
                <a:spcPts val="0"/>
              </a:spcAft>
              <a:buClrTx/>
              <a:buSzTx/>
              <a:buFontTx/>
              <a:buNone/>
              <a:tabLst/>
            </a:pPr>
            <a:r>
              <a:rPr lang="en-US" sz="1600">
                <a:solidFill>
                  <a:schemeClr val="bg1"/>
                </a:solidFill>
                <a:latin typeface="Avenir Next" panose="020B0503020202020204" pitchFamily="34" charset="0"/>
              </a:rPr>
              <a:t>UC </a:t>
            </a:r>
            <a:r>
              <a:rPr lang="en-US" sz="1600" u="none" strike="noStrike">
                <a:solidFill>
                  <a:schemeClr val="bg1"/>
                </a:solidFill>
                <a:effectLst/>
                <a:latin typeface="Avenir Next" panose="020B0503020202020204" pitchFamily="34" charset="0"/>
              </a:rPr>
              <a:t>Davis Extension Specialists </a:t>
            </a:r>
            <a:endParaRPr kumimoji="0" lang="en-US" sz="1600" u="none" strike="noStrike" cap="none" spc="0" normalizeH="0" baseline="0">
              <a:ln>
                <a:noFill/>
              </a:ln>
              <a:solidFill>
                <a:schemeClr val="bg1"/>
              </a:solidFill>
              <a:effectLst/>
              <a:uFillTx/>
              <a:latin typeface="Avenir Next" panose="020B0503020202020204" pitchFamily="34" charset="0"/>
              <a:sym typeface="Graphik Light"/>
            </a:endParaRPr>
          </a:p>
        </p:txBody>
      </p:sp>
      <p:sp>
        <p:nvSpPr>
          <p:cNvPr id="29" name="If orchard is set up well it will eliminate many later problems">
            <a:extLst>
              <a:ext uri="{FF2B5EF4-FFF2-40B4-BE49-F238E27FC236}">
                <a16:creationId xmlns:a16="http://schemas.microsoft.com/office/drawing/2014/main" id="{1C300ECC-25A1-1656-7BF1-F08C1E1ED307}"/>
              </a:ext>
            </a:extLst>
          </p:cNvPr>
          <p:cNvSpPr txBox="1">
            <a:spLocks/>
          </p:cNvSpPr>
          <p:nvPr/>
        </p:nvSpPr>
        <p:spPr>
          <a:xfrm>
            <a:off x="14752055" y="4205746"/>
            <a:ext cx="3158117" cy="10033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algn="r" hangingPunct="1">
              <a:lnSpc>
                <a:spcPts val="4800"/>
              </a:lnSpc>
              <a:spcBef>
                <a:spcPts val="0"/>
              </a:spcBef>
              <a:buNone/>
            </a:pPr>
            <a:r>
              <a:rPr lang="en-US">
                <a:solidFill>
                  <a:schemeClr val="bg1"/>
                </a:solidFill>
                <a:latin typeface="Avenir Next Medium" panose="020B0503020202020204" pitchFamily="34" charset="0"/>
              </a:rPr>
              <a:t>Nurseries</a:t>
            </a:r>
          </a:p>
        </p:txBody>
      </p:sp>
      <p:cxnSp>
        <p:nvCxnSpPr>
          <p:cNvPr id="35" name="Straight Connector 34">
            <a:extLst>
              <a:ext uri="{FF2B5EF4-FFF2-40B4-BE49-F238E27FC236}">
                <a16:creationId xmlns:a16="http://schemas.microsoft.com/office/drawing/2014/main" id="{4236E631-8193-FBDC-452E-9055EDD3A764}"/>
              </a:ext>
            </a:extLst>
          </p:cNvPr>
          <p:cNvCxnSpPr>
            <a:cxnSpLocks/>
          </p:cNvCxnSpPr>
          <p:nvPr/>
        </p:nvCxnSpPr>
        <p:spPr>
          <a:xfrm>
            <a:off x="7904362" y="4208786"/>
            <a:ext cx="0" cy="845183"/>
          </a:xfrm>
          <a:prstGeom prst="line">
            <a:avLst/>
          </a:prstGeom>
          <a:noFill/>
          <a:ln w="381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cxnSp>
        <p:nvCxnSpPr>
          <p:cNvPr id="36" name="Straight Connector 35">
            <a:extLst>
              <a:ext uri="{FF2B5EF4-FFF2-40B4-BE49-F238E27FC236}">
                <a16:creationId xmlns:a16="http://schemas.microsoft.com/office/drawing/2014/main" id="{7785A038-7169-E650-2399-56FD9E204619}"/>
              </a:ext>
            </a:extLst>
          </p:cNvPr>
          <p:cNvCxnSpPr>
            <a:cxnSpLocks/>
          </p:cNvCxnSpPr>
          <p:nvPr/>
        </p:nvCxnSpPr>
        <p:spPr>
          <a:xfrm>
            <a:off x="11584863" y="4208786"/>
            <a:ext cx="0" cy="845183"/>
          </a:xfrm>
          <a:prstGeom prst="line">
            <a:avLst/>
          </a:prstGeom>
          <a:noFill/>
          <a:ln w="381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cxnSp>
        <p:nvCxnSpPr>
          <p:cNvPr id="37" name="Straight Connector 36">
            <a:extLst>
              <a:ext uri="{FF2B5EF4-FFF2-40B4-BE49-F238E27FC236}">
                <a16:creationId xmlns:a16="http://schemas.microsoft.com/office/drawing/2014/main" id="{B635A909-C069-1ECB-F379-1F35D3189256}"/>
              </a:ext>
            </a:extLst>
          </p:cNvPr>
          <p:cNvCxnSpPr>
            <a:cxnSpLocks/>
          </p:cNvCxnSpPr>
          <p:nvPr/>
        </p:nvCxnSpPr>
        <p:spPr>
          <a:xfrm>
            <a:off x="15165424" y="4208785"/>
            <a:ext cx="0" cy="845183"/>
          </a:xfrm>
          <a:prstGeom prst="line">
            <a:avLst/>
          </a:prstGeom>
          <a:noFill/>
          <a:ln w="381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cxnSp>
        <p:nvCxnSpPr>
          <p:cNvPr id="38" name="Straight Connector 37">
            <a:extLst>
              <a:ext uri="{FF2B5EF4-FFF2-40B4-BE49-F238E27FC236}">
                <a16:creationId xmlns:a16="http://schemas.microsoft.com/office/drawing/2014/main" id="{00A27EBB-8720-3265-DA0C-4FC36B143BB9}"/>
              </a:ext>
            </a:extLst>
          </p:cNvPr>
          <p:cNvCxnSpPr>
            <a:cxnSpLocks/>
          </p:cNvCxnSpPr>
          <p:nvPr/>
        </p:nvCxnSpPr>
        <p:spPr>
          <a:xfrm>
            <a:off x="18398149" y="4208785"/>
            <a:ext cx="0" cy="845183"/>
          </a:xfrm>
          <a:prstGeom prst="line">
            <a:avLst/>
          </a:prstGeom>
          <a:noFill/>
          <a:ln w="381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39" name="TextBox 38">
            <a:extLst>
              <a:ext uri="{FF2B5EF4-FFF2-40B4-BE49-F238E27FC236}">
                <a16:creationId xmlns:a16="http://schemas.microsoft.com/office/drawing/2014/main" id="{49C4ACE7-CB38-8E14-E6AF-A4E396F9F269}"/>
              </a:ext>
            </a:extLst>
          </p:cNvPr>
          <p:cNvSpPr txBox="1"/>
          <p:nvPr/>
        </p:nvSpPr>
        <p:spPr>
          <a:xfrm>
            <a:off x="1713263" y="5432931"/>
            <a:ext cx="3158118"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355600" rtl="0" fontAlgn="auto" latinLnBrk="0" hangingPunct="0">
              <a:lnSpc>
                <a:spcPct val="100000"/>
              </a:lnSpc>
              <a:spcBef>
                <a:spcPts val="0"/>
              </a:spcBef>
              <a:spcAft>
                <a:spcPts val="0"/>
              </a:spcAft>
              <a:buClrTx/>
              <a:buSzTx/>
              <a:buFontTx/>
              <a:buNone/>
              <a:tabLst/>
            </a:pPr>
            <a:r>
              <a:rPr lang="en-US" sz="1600">
                <a:solidFill>
                  <a:schemeClr val="bg1"/>
                </a:solidFill>
                <a:latin typeface="Avenir Next" panose="020B0503020202020204" pitchFamily="34" charset="0"/>
              </a:rPr>
              <a:t>Focus on production</a:t>
            </a:r>
            <a:endParaRPr kumimoji="0" lang="en-US" sz="1600" u="none" strike="noStrike" cap="none" spc="0" normalizeH="0" baseline="0">
              <a:ln>
                <a:noFill/>
              </a:ln>
              <a:solidFill>
                <a:schemeClr val="bg1"/>
              </a:solidFill>
              <a:effectLst/>
              <a:uFillTx/>
              <a:latin typeface="Avenir Next" panose="020B0503020202020204" pitchFamily="34" charset="0"/>
              <a:sym typeface="Graphik Light"/>
            </a:endParaRPr>
          </a:p>
        </p:txBody>
      </p:sp>
      <p:sp>
        <p:nvSpPr>
          <p:cNvPr id="40" name="TextBox 39">
            <a:extLst>
              <a:ext uri="{FF2B5EF4-FFF2-40B4-BE49-F238E27FC236}">
                <a16:creationId xmlns:a16="http://schemas.microsoft.com/office/drawing/2014/main" id="{EBEBD382-608F-D187-9EE3-8644DF73B895}"/>
              </a:ext>
            </a:extLst>
          </p:cNvPr>
          <p:cNvSpPr txBox="1"/>
          <p:nvPr/>
        </p:nvSpPr>
        <p:spPr>
          <a:xfrm>
            <a:off x="4592100" y="5432931"/>
            <a:ext cx="3158118"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355600" rtl="0" fontAlgn="auto" latinLnBrk="0" hangingPunct="0">
              <a:lnSpc>
                <a:spcPct val="100000"/>
              </a:lnSpc>
              <a:spcBef>
                <a:spcPts val="0"/>
              </a:spcBef>
              <a:spcAft>
                <a:spcPts val="0"/>
              </a:spcAft>
              <a:buClrTx/>
              <a:buSzTx/>
              <a:buFontTx/>
              <a:buNone/>
              <a:tabLst/>
            </a:pPr>
            <a:r>
              <a:rPr lang="en-US" sz="1600">
                <a:solidFill>
                  <a:schemeClr val="bg1"/>
                </a:solidFill>
                <a:latin typeface="Avenir Next" panose="020B0503020202020204" pitchFamily="34" charset="0"/>
              </a:rPr>
              <a:t>Outsourced services to growers</a:t>
            </a:r>
            <a:endParaRPr kumimoji="0" lang="en-US" sz="1600" u="none" strike="noStrike" cap="none" spc="0" normalizeH="0" baseline="0">
              <a:ln>
                <a:noFill/>
              </a:ln>
              <a:solidFill>
                <a:schemeClr val="bg1"/>
              </a:solidFill>
              <a:effectLst/>
              <a:uFillTx/>
              <a:latin typeface="Avenir Next" panose="020B0503020202020204" pitchFamily="34" charset="0"/>
              <a:sym typeface="Graphik Light"/>
            </a:endParaRPr>
          </a:p>
        </p:txBody>
      </p:sp>
      <p:sp>
        <p:nvSpPr>
          <p:cNvPr id="41" name="TextBox 40">
            <a:extLst>
              <a:ext uri="{FF2B5EF4-FFF2-40B4-BE49-F238E27FC236}">
                <a16:creationId xmlns:a16="http://schemas.microsoft.com/office/drawing/2014/main" id="{43733165-7859-E70D-EA56-C2793E3FD99F}"/>
              </a:ext>
            </a:extLst>
          </p:cNvPr>
          <p:cNvSpPr txBox="1"/>
          <p:nvPr/>
        </p:nvSpPr>
        <p:spPr>
          <a:xfrm>
            <a:off x="8486753" y="5432931"/>
            <a:ext cx="3158118"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355600" rtl="0" fontAlgn="auto" latinLnBrk="0" hangingPunct="0">
              <a:lnSpc>
                <a:spcPct val="100000"/>
              </a:lnSpc>
              <a:spcBef>
                <a:spcPts val="0"/>
              </a:spcBef>
              <a:spcAft>
                <a:spcPts val="0"/>
              </a:spcAft>
              <a:buClrTx/>
              <a:buSzTx/>
              <a:buFontTx/>
              <a:buNone/>
              <a:tabLst/>
            </a:pPr>
            <a:r>
              <a:rPr lang="en-US" sz="1600">
                <a:solidFill>
                  <a:schemeClr val="bg1"/>
                </a:solidFill>
                <a:latin typeface="Avenir Next" panose="020B0503020202020204" pitchFamily="34" charset="0"/>
              </a:rPr>
              <a:t>Commercialization of products</a:t>
            </a:r>
            <a:endParaRPr kumimoji="0" lang="en-US" sz="1600" u="none" strike="noStrike" cap="none" spc="0" normalizeH="0" baseline="0">
              <a:ln>
                <a:noFill/>
              </a:ln>
              <a:solidFill>
                <a:schemeClr val="bg1"/>
              </a:solidFill>
              <a:effectLst/>
              <a:uFillTx/>
              <a:latin typeface="Avenir Next" panose="020B0503020202020204" pitchFamily="34" charset="0"/>
              <a:sym typeface="Graphik Light"/>
            </a:endParaRPr>
          </a:p>
        </p:txBody>
      </p:sp>
      <p:sp>
        <p:nvSpPr>
          <p:cNvPr id="42" name="TextBox 41">
            <a:extLst>
              <a:ext uri="{FF2B5EF4-FFF2-40B4-BE49-F238E27FC236}">
                <a16:creationId xmlns:a16="http://schemas.microsoft.com/office/drawing/2014/main" id="{373217A8-DC0F-A891-9246-3EFDEF5033EE}"/>
              </a:ext>
            </a:extLst>
          </p:cNvPr>
          <p:cNvSpPr txBox="1"/>
          <p:nvPr/>
        </p:nvSpPr>
        <p:spPr>
          <a:xfrm>
            <a:off x="15491152" y="5432931"/>
            <a:ext cx="3158118"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355600" rtl="0" fontAlgn="auto" latinLnBrk="0" hangingPunct="0">
              <a:lnSpc>
                <a:spcPct val="100000"/>
              </a:lnSpc>
              <a:spcBef>
                <a:spcPts val="0"/>
              </a:spcBef>
              <a:spcAft>
                <a:spcPts val="0"/>
              </a:spcAft>
              <a:buClrTx/>
              <a:buSzTx/>
              <a:buFontTx/>
              <a:buNone/>
              <a:tabLst/>
            </a:pPr>
            <a:r>
              <a:rPr lang="en-US" sz="1600">
                <a:solidFill>
                  <a:schemeClr val="bg1"/>
                </a:solidFill>
                <a:latin typeface="Avenir Next" panose="020B0503020202020204" pitchFamily="34" charset="0"/>
              </a:rPr>
              <a:t>Working closely with UC Davis,</a:t>
            </a:r>
          </a:p>
          <a:p>
            <a:pPr marL="0" marR="0" indent="0" algn="l" defTabSz="355600" rtl="0" fontAlgn="auto" latinLnBrk="0" hangingPunct="0">
              <a:lnSpc>
                <a:spcPct val="100000"/>
              </a:lnSpc>
              <a:spcBef>
                <a:spcPts val="0"/>
              </a:spcBef>
              <a:spcAft>
                <a:spcPts val="0"/>
              </a:spcAft>
              <a:buClrTx/>
              <a:buSzTx/>
              <a:buFontTx/>
              <a:buNone/>
              <a:tabLst/>
            </a:pPr>
            <a:r>
              <a:rPr kumimoji="0" lang="en-US" sz="1600" u="none" strike="noStrike" cap="none" spc="0" normalizeH="0" baseline="0">
                <a:ln>
                  <a:noFill/>
                </a:ln>
                <a:solidFill>
                  <a:schemeClr val="bg1"/>
                </a:solidFill>
                <a:effectLst/>
                <a:uFillTx/>
                <a:latin typeface="Avenir Next" panose="020B0503020202020204" pitchFamily="34" charset="0"/>
                <a:sym typeface="Graphik Light"/>
              </a:rPr>
              <a:t>produciing high quality plants.</a:t>
            </a:r>
          </a:p>
          <a:p>
            <a:pPr marL="0" marR="0" indent="0" algn="l" defTabSz="355600" rtl="0" fontAlgn="auto" latinLnBrk="0" hangingPunct="0">
              <a:lnSpc>
                <a:spcPct val="100000"/>
              </a:lnSpc>
              <a:spcBef>
                <a:spcPts val="0"/>
              </a:spcBef>
              <a:spcAft>
                <a:spcPts val="0"/>
              </a:spcAft>
              <a:buClrTx/>
              <a:buSzTx/>
              <a:buFontTx/>
              <a:buNone/>
              <a:tabLst/>
            </a:pPr>
            <a:endParaRPr lang="en-US" sz="1600">
              <a:solidFill>
                <a:schemeClr val="bg1"/>
              </a:solidFill>
              <a:latin typeface="Avenir Next" panose="020B0503020202020204" pitchFamily="34" charset="0"/>
            </a:endParaRPr>
          </a:p>
          <a:p>
            <a:pPr marL="0" marR="0" indent="0" algn="l" defTabSz="355600" rtl="0" fontAlgn="auto" latinLnBrk="0" hangingPunct="0">
              <a:lnSpc>
                <a:spcPct val="100000"/>
              </a:lnSpc>
              <a:spcBef>
                <a:spcPts val="0"/>
              </a:spcBef>
              <a:spcAft>
                <a:spcPts val="0"/>
              </a:spcAft>
              <a:buClrTx/>
              <a:buSzTx/>
              <a:buFontTx/>
              <a:buNone/>
              <a:tabLst/>
            </a:pPr>
            <a:r>
              <a:rPr kumimoji="0" lang="en-US" sz="1600" u="none" strike="noStrike" cap="none" spc="0" normalizeH="0" baseline="0">
                <a:ln>
                  <a:noFill/>
                </a:ln>
                <a:solidFill>
                  <a:schemeClr val="bg1"/>
                </a:solidFill>
                <a:effectLst/>
                <a:uFillTx/>
                <a:latin typeface="Avenir Next" panose="020B0503020202020204" pitchFamily="34" charset="0"/>
                <a:sym typeface="Graphik Light"/>
              </a:rPr>
              <a:t>Tissue culture laboratories</a:t>
            </a:r>
          </a:p>
        </p:txBody>
      </p:sp>
      <p:sp>
        <p:nvSpPr>
          <p:cNvPr id="43" name="TextBox 42">
            <a:extLst>
              <a:ext uri="{FF2B5EF4-FFF2-40B4-BE49-F238E27FC236}">
                <a16:creationId xmlns:a16="http://schemas.microsoft.com/office/drawing/2014/main" id="{BF7450B3-0979-3061-A7B6-96BCB9587575}"/>
              </a:ext>
            </a:extLst>
          </p:cNvPr>
          <p:cNvSpPr txBox="1"/>
          <p:nvPr/>
        </p:nvSpPr>
        <p:spPr>
          <a:xfrm>
            <a:off x="19084109" y="5432931"/>
            <a:ext cx="3905662" cy="18261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355600" rtl="0" fontAlgn="auto" latinLnBrk="0" hangingPunct="0">
              <a:lnSpc>
                <a:spcPct val="100000"/>
              </a:lnSpc>
              <a:spcBef>
                <a:spcPts val="0"/>
              </a:spcBef>
              <a:spcAft>
                <a:spcPts val="0"/>
              </a:spcAft>
              <a:buClrTx/>
              <a:buSzTx/>
              <a:buFontTx/>
              <a:buNone/>
              <a:tabLst/>
            </a:pPr>
            <a:r>
              <a:rPr lang="en-US" sz="1600">
                <a:solidFill>
                  <a:schemeClr val="bg1"/>
                </a:solidFill>
                <a:latin typeface="Avenir Next" panose="020B0503020202020204" pitchFamily="34" charset="0"/>
              </a:rPr>
              <a:t>Regulating industry players,</a:t>
            </a:r>
          </a:p>
          <a:p>
            <a:pPr marL="0" marR="0" indent="0" algn="l" defTabSz="355600" rtl="0" fontAlgn="auto" latinLnBrk="0" hangingPunct="0">
              <a:lnSpc>
                <a:spcPct val="100000"/>
              </a:lnSpc>
              <a:spcBef>
                <a:spcPts val="0"/>
              </a:spcBef>
              <a:spcAft>
                <a:spcPts val="0"/>
              </a:spcAft>
              <a:buClrTx/>
              <a:buSzTx/>
              <a:buFontTx/>
              <a:buNone/>
              <a:tabLst/>
            </a:pPr>
            <a:endParaRPr kumimoji="0" lang="en-US" sz="1600" u="none" strike="noStrike" cap="none" spc="0" normalizeH="0" baseline="0">
              <a:ln>
                <a:noFill/>
              </a:ln>
              <a:solidFill>
                <a:schemeClr val="bg1"/>
              </a:solidFill>
              <a:effectLst/>
              <a:uFillTx/>
              <a:latin typeface="Avenir Next" panose="020B0503020202020204" pitchFamily="34" charset="0"/>
              <a:sym typeface="Graphik Light"/>
            </a:endParaRPr>
          </a:p>
          <a:p>
            <a:pPr marL="0" marR="0" indent="0" algn="l" defTabSz="355600" rtl="0" fontAlgn="auto" latinLnBrk="0" hangingPunct="0">
              <a:lnSpc>
                <a:spcPct val="100000"/>
              </a:lnSpc>
              <a:spcBef>
                <a:spcPts val="0"/>
              </a:spcBef>
              <a:spcAft>
                <a:spcPts val="0"/>
              </a:spcAft>
              <a:buClrTx/>
              <a:buSzTx/>
              <a:buFontTx/>
              <a:buNone/>
              <a:tabLst/>
            </a:pPr>
            <a:r>
              <a:rPr lang="en-US" sz="1600">
                <a:solidFill>
                  <a:schemeClr val="bg1"/>
                </a:solidFill>
                <a:latin typeface="Avenir Next" panose="020B0503020202020204" pitchFamily="34" charset="0"/>
              </a:rPr>
              <a:t>Promoting international marketing,</a:t>
            </a:r>
          </a:p>
          <a:p>
            <a:pPr marL="0" marR="0" indent="0" algn="l" defTabSz="355600" rtl="0" fontAlgn="auto" latinLnBrk="0" hangingPunct="0">
              <a:lnSpc>
                <a:spcPct val="100000"/>
              </a:lnSpc>
              <a:spcBef>
                <a:spcPts val="0"/>
              </a:spcBef>
              <a:spcAft>
                <a:spcPts val="0"/>
              </a:spcAft>
              <a:buClrTx/>
              <a:buSzTx/>
              <a:buFontTx/>
              <a:buNone/>
              <a:tabLst/>
            </a:pPr>
            <a:endParaRPr kumimoji="0" lang="en-US" sz="1600" u="none" strike="noStrike" cap="none" spc="0" normalizeH="0" baseline="0">
              <a:ln>
                <a:noFill/>
              </a:ln>
              <a:solidFill>
                <a:schemeClr val="bg1"/>
              </a:solidFill>
              <a:effectLst/>
              <a:uFillTx/>
              <a:latin typeface="Avenir Next" panose="020B0503020202020204" pitchFamily="34" charset="0"/>
              <a:sym typeface="Graphik Light"/>
            </a:endParaRPr>
          </a:p>
          <a:p>
            <a:pPr marL="0" marR="0" indent="0" algn="l" defTabSz="355600" rtl="0" fontAlgn="auto" latinLnBrk="0" hangingPunct="0">
              <a:lnSpc>
                <a:spcPct val="100000"/>
              </a:lnSpc>
              <a:spcBef>
                <a:spcPts val="0"/>
              </a:spcBef>
              <a:spcAft>
                <a:spcPts val="0"/>
              </a:spcAft>
              <a:buClrTx/>
              <a:buSzTx/>
              <a:buFontTx/>
              <a:buNone/>
              <a:tabLst/>
            </a:pPr>
            <a:r>
              <a:rPr lang="en-US" sz="1600">
                <a:solidFill>
                  <a:schemeClr val="bg1"/>
                </a:solidFill>
                <a:latin typeface="Avenir Next" panose="020B0503020202020204" pitchFamily="34" charset="0"/>
              </a:rPr>
              <a:t>Provide support for industry,</a:t>
            </a:r>
          </a:p>
          <a:p>
            <a:pPr marL="0" marR="0" indent="0" algn="l" defTabSz="355600" rtl="0" fontAlgn="auto" latinLnBrk="0" hangingPunct="0">
              <a:lnSpc>
                <a:spcPct val="100000"/>
              </a:lnSpc>
              <a:spcBef>
                <a:spcPts val="0"/>
              </a:spcBef>
              <a:spcAft>
                <a:spcPts val="0"/>
              </a:spcAft>
              <a:buClrTx/>
              <a:buSzTx/>
              <a:buFontTx/>
              <a:buNone/>
              <a:tabLst/>
            </a:pPr>
            <a:endParaRPr lang="en-US" sz="1600">
              <a:solidFill>
                <a:schemeClr val="bg1"/>
              </a:solidFill>
              <a:latin typeface="Avenir Next" panose="020B0503020202020204" pitchFamily="34" charset="0"/>
            </a:endParaRPr>
          </a:p>
          <a:p>
            <a:pPr marL="0" marR="0" indent="0" algn="l" defTabSz="355600" rtl="0" fontAlgn="auto" latinLnBrk="0" hangingPunct="0">
              <a:lnSpc>
                <a:spcPct val="100000"/>
              </a:lnSpc>
              <a:spcBef>
                <a:spcPts val="0"/>
              </a:spcBef>
              <a:spcAft>
                <a:spcPts val="0"/>
              </a:spcAft>
              <a:buClrTx/>
              <a:buSzTx/>
              <a:buFontTx/>
              <a:buNone/>
              <a:tabLst/>
            </a:pPr>
            <a:r>
              <a:rPr kumimoji="0" lang="en-US" sz="1600" u="none" strike="noStrike" cap="none" spc="0" normalizeH="0" baseline="0">
                <a:ln>
                  <a:noFill/>
                </a:ln>
                <a:solidFill>
                  <a:schemeClr val="bg1"/>
                </a:solidFill>
                <a:effectLst/>
                <a:uFillTx/>
                <a:latin typeface="Avenir Next" panose="020B0503020202020204" pitchFamily="34" charset="0"/>
                <a:sym typeface="Graphik Light"/>
              </a:rPr>
              <a:t>Political  </a:t>
            </a:r>
            <a:r>
              <a:rPr lang="en-US" sz="1600">
                <a:solidFill>
                  <a:schemeClr val="bg1"/>
                </a:solidFill>
                <a:latin typeface="Avenir Next" panose="020B0503020202020204" pitchFamily="34" charset="0"/>
              </a:rPr>
              <a:t>Lobbying </a:t>
            </a:r>
            <a:endParaRPr kumimoji="0" lang="en-US" sz="1600" u="none" strike="noStrike" cap="none" spc="0" normalizeH="0" baseline="0">
              <a:ln>
                <a:noFill/>
              </a:ln>
              <a:solidFill>
                <a:schemeClr val="bg1"/>
              </a:solidFill>
              <a:effectLst/>
              <a:uFillTx/>
              <a:latin typeface="Avenir Next" panose="020B0503020202020204" pitchFamily="34" charset="0"/>
              <a:sym typeface="Graphik Light"/>
            </a:endParaRPr>
          </a:p>
        </p:txBody>
      </p:sp>
      <p:sp>
        <p:nvSpPr>
          <p:cNvPr id="59" name="!!Structure">
            <a:extLst>
              <a:ext uri="{FF2B5EF4-FFF2-40B4-BE49-F238E27FC236}">
                <a16:creationId xmlns:a16="http://schemas.microsoft.com/office/drawing/2014/main" id="{A4DEEDF5-ADF1-4A50-04CE-A553DF2C8298}"/>
              </a:ext>
            </a:extLst>
          </p:cNvPr>
          <p:cNvSpPr txBox="1">
            <a:spLocks/>
          </p:cNvSpPr>
          <p:nvPr/>
        </p:nvSpPr>
        <p:spPr>
          <a:xfrm>
            <a:off x="1222979" y="1572923"/>
            <a:ext cx="9323101" cy="163332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a:buNone/>
            </a:pPr>
            <a:r>
              <a:rPr lang="en-US" sz="2800" i="1">
                <a:solidFill>
                  <a:schemeClr val="bg1"/>
                </a:solidFill>
                <a:latin typeface="Avenir Next" panose="020B0503020202020204" pitchFamily="34" charset="0"/>
              </a:rPr>
              <a:t>The Californian walnut industry is a highly structured and meticulously planned system, designed to operate with maximum efficiency, competitiveness, and a strong focus on sustainable growth through specialization institutions.</a:t>
            </a:r>
          </a:p>
        </p:txBody>
      </p:sp>
    </p:spTree>
    <p:extLst>
      <p:ext uri="{BB962C8B-B14F-4D97-AF65-F5344CB8AC3E}">
        <p14:creationId xmlns:p14="http://schemas.microsoft.com/office/powerpoint/2010/main" val="29666367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fade">
                                      <p:cBhvr>
                                        <p:cTn id="11" dur="500"/>
                                        <p:tgtEl>
                                          <p:spTgt spid="39"/>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1000"/>
                                        <p:tgtEl>
                                          <p:spTgt spid="7"/>
                                        </p:tgtEl>
                                      </p:cBhvr>
                                    </p:animEffect>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childTnLst>
                                </p:cTn>
                              </p:par>
                            </p:childTnLst>
                          </p:cTn>
                        </p:par>
                        <p:par>
                          <p:cTn id="20" fill="hold">
                            <p:stCondLst>
                              <p:cond delay="3500"/>
                            </p:stCondLst>
                            <p:childTnLst>
                              <p:par>
                                <p:cTn id="21" presetID="10" presetClass="entr" presetSubtype="0" fill="hold" grpId="0" nodeType="after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fade">
                                      <p:cBhvr>
                                        <p:cTn id="23" dur="500"/>
                                        <p:tgtEl>
                                          <p:spTgt spid="40"/>
                                        </p:tgtEl>
                                      </p:cBhvr>
                                    </p:animEffect>
                                  </p:childTnLst>
                                </p:cTn>
                              </p:par>
                            </p:childTnLst>
                          </p:cTn>
                        </p:par>
                        <p:par>
                          <p:cTn id="24" fill="hold">
                            <p:stCondLst>
                              <p:cond delay="4000"/>
                            </p:stCondLst>
                            <p:childTnLst>
                              <p:par>
                                <p:cTn id="25" presetID="22" presetClass="entr" presetSubtype="1" fill="hold" nodeType="after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wipe(up)">
                                      <p:cBhvr>
                                        <p:cTn id="27" dur="1000"/>
                                        <p:tgtEl>
                                          <p:spTgt spid="35"/>
                                        </p:tgtEl>
                                      </p:cBhvr>
                                    </p:animEffect>
                                  </p:childTnLst>
                                </p:cTn>
                              </p:par>
                            </p:childTnLst>
                          </p:cTn>
                        </p:par>
                        <p:par>
                          <p:cTn id="28" fill="hold">
                            <p:stCondLst>
                              <p:cond delay="5000"/>
                            </p:stCondLst>
                            <p:childTnLst>
                              <p:par>
                                <p:cTn id="29" presetID="10"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childTnLst>
                                </p:cTn>
                              </p:par>
                            </p:childTnLst>
                          </p:cTn>
                        </p:par>
                        <p:par>
                          <p:cTn id="32" fill="hold">
                            <p:stCondLst>
                              <p:cond delay="6000"/>
                            </p:stCondLst>
                            <p:childTnLst>
                              <p:par>
                                <p:cTn id="33" presetID="10" presetClass="entr" presetSubtype="0" fill="hold" grpId="0" nodeType="after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500"/>
                                        <p:tgtEl>
                                          <p:spTgt spid="41"/>
                                        </p:tgtEl>
                                      </p:cBhvr>
                                    </p:animEffect>
                                  </p:childTnLst>
                                </p:cTn>
                              </p:par>
                            </p:childTnLst>
                          </p:cTn>
                        </p:par>
                        <p:par>
                          <p:cTn id="36" fill="hold">
                            <p:stCondLst>
                              <p:cond delay="6500"/>
                            </p:stCondLst>
                            <p:childTnLst>
                              <p:par>
                                <p:cTn id="37" presetID="22" presetClass="entr" presetSubtype="1" fill="hold" nodeType="after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wipe(up)">
                                      <p:cBhvr>
                                        <p:cTn id="39" dur="1000"/>
                                        <p:tgtEl>
                                          <p:spTgt spid="36"/>
                                        </p:tgtEl>
                                      </p:cBhvr>
                                    </p:animEffect>
                                  </p:childTnLst>
                                </p:cTn>
                              </p:par>
                            </p:childTnLst>
                          </p:cTn>
                        </p:par>
                        <p:par>
                          <p:cTn id="40" fill="hold">
                            <p:stCondLst>
                              <p:cond delay="7500"/>
                            </p:stCondLst>
                            <p:childTnLst>
                              <p:par>
                                <p:cTn id="41" presetID="10" presetClass="entr" presetSubtype="0"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childTnLst>
                                </p:cTn>
                              </p:par>
                            </p:childTnLst>
                          </p:cTn>
                        </p:par>
                        <p:par>
                          <p:cTn id="44" fill="hold">
                            <p:stCondLst>
                              <p:cond delay="8500"/>
                            </p:stCondLst>
                            <p:childTnLst>
                              <p:par>
                                <p:cTn id="45" presetID="10" presetClass="entr" presetSubtype="0" fill="hold" grpId="0" nodeType="after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childTnLst>
                          </p:cTn>
                        </p:par>
                        <p:par>
                          <p:cTn id="48" fill="hold">
                            <p:stCondLst>
                              <p:cond delay="9000"/>
                            </p:stCondLst>
                            <p:childTnLst>
                              <p:par>
                                <p:cTn id="49" presetID="22" presetClass="entr" presetSubtype="1" fill="hold" nodeType="after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wipe(up)">
                                      <p:cBhvr>
                                        <p:cTn id="51" dur="1000"/>
                                        <p:tgtEl>
                                          <p:spTgt spid="37"/>
                                        </p:tgtEl>
                                      </p:cBhvr>
                                    </p:animEffect>
                                  </p:childTnLst>
                                </p:cTn>
                              </p:par>
                            </p:childTnLst>
                          </p:cTn>
                        </p:par>
                        <p:par>
                          <p:cTn id="52" fill="hold">
                            <p:stCondLst>
                              <p:cond delay="10000"/>
                            </p:stCondLst>
                            <p:childTnLst>
                              <p:par>
                                <p:cTn id="53" presetID="10" presetClass="entr" presetSubtype="0" fill="hold" grpId="0" nodeType="after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1000"/>
                                        <p:tgtEl>
                                          <p:spTgt spid="29"/>
                                        </p:tgtEl>
                                      </p:cBhvr>
                                    </p:animEffect>
                                  </p:childTnLst>
                                </p:cTn>
                              </p:par>
                            </p:childTnLst>
                          </p:cTn>
                        </p:par>
                        <p:par>
                          <p:cTn id="56" fill="hold">
                            <p:stCondLst>
                              <p:cond delay="11000"/>
                            </p:stCondLst>
                            <p:childTnLst>
                              <p:par>
                                <p:cTn id="57" presetID="10" presetClass="entr" presetSubtype="0" fill="hold" grpId="0" nodeType="afterEffect">
                                  <p:stCondLst>
                                    <p:cond delay="0"/>
                                  </p:stCondLst>
                                  <p:childTnLst>
                                    <p:set>
                                      <p:cBhvr>
                                        <p:cTn id="58" dur="1" fill="hold">
                                          <p:stCondLst>
                                            <p:cond delay="0"/>
                                          </p:stCondLst>
                                        </p:cTn>
                                        <p:tgtEl>
                                          <p:spTgt spid="42"/>
                                        </p:tgtEl>
                                        <p:attrNameLst>
                                          <p:attrName>style.visibility</p:attrName>
                                        </p:attrNameLst>
                                      </p:cBhvr>
                                      <p:to>
                                        <p:strVal val="visible"/>
                                      </p:to>
                                    </p:set>
                                    <p:animEffect transition="in" filter="fade">
                                      <p:cBhvr>
                                        <p:cTn id="59" dur="500"/>
                                        <p:tgtEl>
                                          <p:spTgt spid="42"/>
                                        </p:tgtEl>
                                      </p:cBhvr>
                                    </p:animEffect>
                                  </p:childTnLst>
                                </p:cTn>
                              </p:par>
                            </p:childTnLst>
                          </p:cTn>
                        </p:par>
                        <p:par>
                          <p:cTn id="60" fill="hold">
                            <p:stCondLst>
                              <p:cond delay="11500"/>
                            </p:stCondLst>
                            <p:childTnLst>
                              <p:par>
                                <p:cTn id="61" presetID="22" presetClass="entr" presetSubtype="1" fill="hold" nodeType="afterEffect">
                                  <p:stCondLst>
                                    <p:cond delay="0"/>
                                  </p:stCondLst>
                                  <p:childTnLst>
                                    <p:set>
                                      <p:cBhvr>
                                        <p:cTn id="62" dur="1" fill="hold">
                                          <p:stCondLst>
                                            <p:cond delay="0"/>
                                          </p:stCondLst>
                                        </p:cTn>
                                        <p:tgtEl>
                                          <p:spTgt spid="38"/>
                                        </p:tgtEl>
                                        <p:attrNameLst>
                                          <p:attrName>style.visibility</p:attrName>
                                        </p:attrNameLst>
                                      </p:cBhvr>
                                      <p:to>
                                        <p:strVal val="visible"/>
                                      </p:to>
                                    </p:set>
                                    <p:animEffect transition="in" filter="wipe(up)">
                                      <p:cBhvr>
                                        <p:cTn id="63" dur="1000"/>
                                        <p:tgtEl>
                                          <p:spTgt spid="38"/>
                                        </p:tgtEl>
                                      </p:cBhvr>
                                    </p:animEffect>
                                  </p:childTnLst>
                                </p:cTn>
                              </p:par>
                            </p:childTnLst>
                          </p:cTn>
                        </p:par>
                        <p:par>
                          <p:cTn id="64" fill="hold">
                            <p:stCondLst>
                              <p:cond delay="12500"/>
                            </p:stCondLst>
                            <p:childTnLst>
                              <p:par>
                                <p:cTn id="65" presetID="10" presetClass="entr" presetSubtype="0" fill="hold" grpId="0" nodeType="after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fade">
                                      <p:cBhvr>
                                        <p:cTn id="67" dur="1000"/>
                                        <p:tgtEl>
                                          <p:spTgt spid="19"/>
                                        </p:tgtEl>
                                      </p:cBhvr>
                                    </p:animEffect>
                                  </p:childTnLst>
                                </p:cTn>
                              </p:par>
                            </p:childTnLst>
                          </p:cTn>
                        </p:par>
                        <p:par>
                          <p:cTn id="68" fill="hold">
                            <p:stCondLst>
                              <p:cond delay="13500"/>
                            </p:stCondLst>
                            <p:childTnLst>
                              <p:par>
                                <p:cTn id="69" presetID="10" presetClass="entr" presetSubtype="0" fill="hold" grpId="0" nodeType="afterEffect">
                                  <p:stCondLst>
                                    <p:cond delay="0"/>
                                  </p:stCondLst>
                                  <p:childTnLst>
                                    <p:set>
                                      <p:cBhvr>
                                        <p:cTn id="70" dur="1" fill="hold">
                                          <p:stCondLst>
                                            <p:cond delay="0"/>
                                          </p:stCondLst>
                                        </p:cTn>
                                        <p:tgtEl>
                                          <p:spTgt spid="43"/>
                                        </p:tgtEl>
                                        <p:attrNameLst>
                                          <p:attrName>style.visibility</p:attrName>
                                        </p:attrNameLst>
                                      </p:cBhvr>
                                      <p:to>
                                        <p:strVal val="visible"/>
                                      </p:to>
                                    </p:set>
                                    <p:animEffect transition="in" filter="fade">
                                      <p:cBhvr>
                                        <p:cTn id="7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4" grpId="0"/>
      <p:bldP spid="16" grpId="0"/>
      <p:bldP spid="17" grpId="0"/>
      <p:bldP spid="19" grpId="0"/>
      <p:bldP spid="23" grpId="0"/>
      <p:bldP spid="29" grpId="0"/>
      <p:bldP spid="39" grpId="0"/>
      <p:bldP spid="40" grpId="0"/>
      <p:bldP spid="41" grpId="0"/>
      <p:bldP spid="42" grpId="0"/>
      <p:bldP spid="4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787D5-032E-C20A-C75B-E256BEF327A9}"/>
            </a:ext>
          </a:extLst>
        </p:cNvPr>
        <p:cNvGrpSpPr/>
        <p:nvPr/>
      </p:nvGrpSpPr>
      <p:grpSpPr>
        <a:xfrm>
          <a:off x="0" y="0"/>
          <a:ext cx="0" cy="0"/>
          <a:chOff x="0" y="0"/>
          <a:chExt cx="0" cy="0"/>
        </a:xfrm>
      </p:grpSpPr>
      <p:pic>
        <p:nvPicPr>
          <p:cNvPr id="11" name="Picture 10" descr="A green and black background&#10;&#10;AI-generated content may be incorrect.">
            <a:extLst>
              <a:ext uri="{FF2B5EF4-FFF2-40B4-BE49-F238E27FC236}">
                <a16:creationId xmlns:a16="http://schemas.microsoft.com/office/drawing/2014/main" id="{28187AC7-1FF1-85DB-FF64-A8050729CFC8}"/>
              </a:ext>
            </a:extLst>
          </p:cNvPr>
          <p:cNvPicPr>
            <a:picLocks noChangeAspect="1"/>
          </p:cNvPicPr>
          <p:nvPr/>
        </p:nvPicPr>
        <p:blipFill>
          <a:blip r:embed="rId3">
            <a:extLst>
              <a:ext uri="{28A0092B-C50C-407E-A947-70E740481C1C}">
                <a14:useLocalDpi xmlns:a14="http://schemas.microsoft.com/office/drawing/2010/main" val="0"/>
              </a:ext>
            </a:extLst>
          </a:blip>
          <a:srcRect l="3136" t="2148" r="9831"/>
          <a:stretch/>
        </p:blipFill>
        <p:spPr>
          <a:xfrm>
            <a:off x="0" y="-1"/>
            <a:ext cx="24384000" cy="13778561"/>
          </a:xfrm>
          <a:prstGeom prst="rect">
            <a:avLst/>
          </a:prstGeom>
        </p:spPr>
      </p:pic>
      <p:sp>
        <p:nvSpPr>
          <p:cNvPr id="30" name="Rectangle 29">
            <a:extLst>
              <a:ext uri="{FF2B5EF4-FFF2-40B4-BE49-F238E27FC236}">
                <a16:creationId xmlns:a16="http://schemas.microsoft.com/office/drawing/2014/main" id="{F9438B75-F0DF-BD63-3CEC-DD606F068D27}"/>
              </a:ext>
            </a:extLst>
          </p:cNvPr>
          <p:cNvSpPr/>
          <p:nvPr/>
        </p:nvSpPr>
        <p:spPr>
          <a:xfrm>
            <a:off x="647700" y="689579"/>
            <a:ext cx="22656800" cy="12458700"/>
          </a:xfrm>
          <a:prstGeom prst="rect">
            <a:avLst/>
          </a:prstGeom>
          <a:solidFill>
            <a:schemeClr val="accent1">
              <a:satOff val="-9155"/>
              <a:lumOff val="-32673"/>
            </a:schemeClr>
          </a:solidFill>
          <a:ln w="63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cxnSp>
        <p:nvCxnSpPr>
          <p:cNvPr id="13" name="Straight Connector 12">
            <a:extLst>
              <a:ext uri="{FF2B5EF4-FFF2-40B4-BE49-F238E27FC236}">
                <a16:creationId xmlns:a16="http://schemas.microsoft.com/office/drawing/2014/main" id="{0971C228-13F1-5ABE-560F-C2E06FDEC94C}"/>
              </a:ext>
            </a:extLst>
          </p:cNvPr>
          <p:cNvCxnSpPr>
            <a:cxnSpLocks/>
          </p:cNvCxnSpPr>
          <p:nvPr/>
        </p:nvCxnSpPr>
        <p:spPr>
          <a:xfrm>
            <a:off x="4413096" y="11882838"/>
            <a:ext cx="0" cy="362358"/>
          </a:xfrm>
          <a:prstGeom prst="line">
            <a:avLst/>
          </a:prstGeom>
          <a:noFill/>
          <a:ln w="254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15" name="TextBox 14">
            <a:extLst>
              <a:ext uri="{FF2B5EF4-FFF2-40B4-BE49-F238E27FC236}">
                <a16:creationId xmlns:a16="http://schemas.microsoft.com/office/drawing/2014/main" id="{BA7892B4-9554-F6C0-83FD-B770A0846DF4}"/>
              </a:ext>
            </a:extLst>
          </p:cNvPr>
          <p:cNvSpPr txBox="1"/>
          <p:nvPr/>
        </p:nvSpPr>
        <p:spPr>
          <a:xfrm>
            <a:off x="1222979" y="12257896"/>
            <a:ext cx="4006474" cy="369332"/>
          </a:xfrm>
          <a:prstGeom prst="rect">
            <a:avLst/>
          </a:prstGeom>
          <a:noFill/>
          <a:effectLst>
            <a:softEdge rad="65707"/>
          </a:effectLst>
        </p:spPr>
        <p:txBody>
          <a:bodyPr wrap="square" rtlCol="0">
            <a:spAutoFit/>
          </a:bodyPr>
          <a:lstStyle/>
          <a:p>
            <a:r>
              <a:rPr lang="en-US" sz="1800" dirty="0">
                <a:solidFill>
                  <a:schemeClr val="bg1"/>
                </a:solidFill>
                <a:latin typeface="Avenir Next" panose="020B0503020202020204" pitchFamily="34" charset="0"/>
              </a:rPr>
              <a:t>Chișinău, February 27, 2025</a:t>
            </a:r>
          </a:p>
        </p:txBody>
      </p:sp>
      <p:sp>
        <p:nvSpPr>
          <p:cNvPr id="20" name="Presenter">
            <a:extLst>
              <a:ext uri="{FF2B5EF4-FFF2-40B4-BE49-F238E27FC236}">
                <a16:creationId xmlns:a16="http://schemas.microsoft.com/office/drawing/2014/main" id="{E08CA48A-D1AB-BF8B-BAF9-1A7E09B9D68B}"/>
              </a:ext>
            </a:extLst>
          </p:cNvPr>
          <p:cNvSpPr txBox="1"/>
          <p:nvPr/>
        </p:nvSpPr>
        <p:spPr>
          <a:xfrm>
            <a:off x="1208792" y="11805617"/>
            <a:ext cx="3191604" cy="540638"/>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JAMES D. OLSON</a:t>
            </a:r>
            <a:endParaRPr lang="en-US" sz="2000" dirty="0">
              <a:solidFill>
                <a:schemeClr val="bg1"/>
              </a:solidFill>
              <a:latin typeface="Avenir Next Medium" panose="020B0503020202020204" pitchFamily="34" charset="0"/>
            </a:endParaRPr>
          </a:p>
        </p:txBody>
      </p:sp>
      <p:cxnSp>
        <p:nvCxnSpPr>
          <p:cNvPr id="7" name="Straight Connector 6">
            <a:extLst>
              <a:ext uri="{FF2B5EF4-FFF2-40B4-BE49-F238E27FC236}">
                <a16:creationId xmlns:a16="http://schemas.microsoft.com/office/drawing/2014/main" id="{A25F04AD-6EDA-DF0D-05E9-71C0C52266C9}"/>
              </a:ext>
            </a:extLst>
          </p:cNvPr>
          <p:cNvCxnSpPr>
            <a:cxnSpLocks/>
          </p:cNvCxnSpPr>
          <p:nvPr/>
        </p:nvCxnSpPr>
        <p:spPr>
          <a:xfrm>
            <a:off x="5281130" y="4317173"/>
            <a:ext cx="0" cy="4793628"/>
          </a:xfrm>
          <a:prstGeom prst="line">
            <a:avLst/>
          </a:prstGeom>
          <a:noFill/>
          <a:ln w="381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pic>
        <p:nvPicPr>
          <p:cNvPr id="10" name="Picture 9" descr="A logo with text and a tree&#10;&#10;AI-generated content may be incorrect.">
            <a:extLst>
              <a:ext uri="{FF2B5EF4-FFF2-40B4-BE49-F238E27FC236}">
                <a16:creationId xmlns:a16="http://schemas.microsoft.com/office/drawing/2014/main" id="{4E9A38EA-7EDF-97EA-487C-D8C9200A32DD}"/>
              </a:ext>
            </a:extLst>
          </p:cNvPr>
          <p:cNvPicPr>
            <a:picLocks noChangeAspect="1"/>
          </p:cNvPicPr>
          <p:nvPr/>
        </p:nvPicPr>
        <p:blipFill>
          <a:blip r:embed="rId4">
            <a:extLst>
              <a:ext uri="{28A0092B-C50C-407E-A947-70E740481C1C}">
                <a14:useLocalDpi xmlns:a14="http://schemas.microsoft.com/office/drawing/2010/main" val="0"/>
              </a:ext>
            </a:extLst>
          </a:blip>
          <a:srcRect l="2853" t="2069" b="16894"/>
          <a:stretch/>
        </p:blipFill>
        <p:spPr>
          <a:xfrm>
            <a:off x="20824831" y="11967209"/>
            <a:ext cx="2382240" cy="1059212"/>
          </a:xfrm>
          <a:prstGeom prst="rect">
            <a:avLst/>
          </a:prstGeom>
          <a:effectLst>
            <a:outerShdw blurRad="50800" dist="118689" dir="2700000" algn="tl" rotWithShape="0">
              <a:prstClr val="black">
                <a:alpha val="40000"/>
              </a:prstClr>
            </a:outerShdw>
          </a:effectLst>
        </p:spPr>
      </p:pic>
      <p:sp>
        <p:nvSpPr>
          <p:cNvPr id="27" name="Nisão-NutVision">
            <a:extLst>
              <a:ext uri="{FF2B5EF4-FFF2-40B4-BE49-F238E27FC236}">
                <a16:creationId xmlns:a16="http://schemas.microsoft.com/office/drawing/2014/main" id="{84D742EA-9F06-2055-9690-F26236050D01}"/>
              </a:ext>
            </a:extLst>
          </p:cNvPr>
          <p:cNvSpPr txBox="1"/>
          <p:nvPr/>
        </p:nvSpPr>
        <p:spPr>
          <a:xfrm>
            <a:off x="4581197" y="11812337"/>
            <a:ext cx="3905556" cy="523220"/>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Nisão </a:t>
            </a:r>
            <a:r>
              <a:rPr lang="en-US" sz="2800" i="1" dirty="0">
                <a:solidFill>
                  <a:srgbClr val="FFC002"/>
                </a:solidFill>
                <a:latin typeface="Avenir Next Medium" panose="020B0503020202020204" pitchFamily="34" charset="0"/>
              </a:rPr>
              <a:t>NutVision</a:t>
            </a:r>
            <a:endParaRPr lang="en-US" sz="2000" i="1" dirty="0">
              <a:solidFill>
                <a:srgbClr val="FFC002"/>
              </a:solidFill>
              <a:latin typeface="Avenir Next Medium" panose="020B0503020202020204" pitchFamily="34" charset="0"/>
            </a:endParaRPr>
          </a:p>
        </p:txBody>
      </p:sp>
      <p:sp>
        <p:nvSpPr>
          <p:cNvPr id="8" name="If orchard is set up well it will eliminate many later problems">
            <a:extLst>
              <a:ext uri="{FF2B5EF4-FFF2-40B4-BE49-F238E27FC236}">
                <a16:creationId xmlns:a16="http://schemas.microsoft.com/office/drawing/2014/main" id="{91DE359F-9DF9-4ABB-DAA2-BA1646351F75}"/>
              </a:ext>
            </a:extLst>
          </p:cNvPr>
          <p:cNvSpPr txBox="1">
            <a:spLocks/>
          </p:cNvSpPr>
          <p:nvPr/>
        </p:nvSpPr>
        <p:spPr>
          <a:xfrm>
            <a:off x="-11990427" y="2202953"/>
            <a:ext cx="11963400" cy="1003300"/>
          </a:xfrm>
          <a:prstGeom prst="rect">
            <a:avLst/>
          </a:prstGeom>
          <a:effectLst>
            <a:outerShdw blurRad="50800" dist="38100" dir="2700000" algn="tl" rotWithShape="0">
              <a:prstClr val="black">
                <a:alpha val="40000"/>
              </a:prst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hangingPunct="1">
              <a:buNone/>
            </a:pPr>
            <a:r>
              <a:rPr lang="en-US">
                <a:solidFill>
                  <a:schemeClr val="bg1"/>
                </a:solidFill>
                <a:latin typeface="Avenir Next Medium" panose="020B0503020202020204" pitchFamily="34" charset="0"/>
              </a:rPr>
              <a:t>Definition of a </a:t>
            </a:r>
            <a:r>
              <a:rPr lang="en-US">
                <a:solidFill>
                  <a:srgbClr val="FFC002"/>
                </a:solidFill>
                <a:latin typeface="Avenir Next Medium" panose="020B0503020202020204" pitchFamily="34" charset="0"/>
              </a:rPr>
              <a:t>“</a:t>
            </a:r>
            <a:r>
              <a:rPr lang="en-US" i="1">
                <a:solidFill>
                  <a:srgbClr val="FFC002"/>
                </a:solidFill>
                <a:latin typeface="Avenir Next Medium" panose="020B0503020202020204" pitchFamily="34" charset="0"/>
              </a:rPr>
              <a:t>Commercial Orchard</a:t>
            </a:r>
            <a:r>
              <a:rPr lang="en-US">
                <a:solidFill>
                  <a:srgbClr val="FFC002"/>
                </a:solidFill>
                <a:latin typeface="Avenir Next Medium" panose="020B0503020202020204" pitchFamily="34" charset="0"/>
              </a:rPr>
              <a:t>”</a:t>
            </a:r>
            <a:r>
              <a:rPr lang="en-US">
                <a:solidFill>
                  <a:schemeClr val="bg1"/>
                </a:solidFill>
                <a:latin typeface="Avenir Next Medium" panose="020B0503020202020204" pitchFamily="34" charset="0"/>
              </a:rPr>
              <a:t>:</a:t>
            </a:r>
          </a:p>
        </p:txBody>
      </p:sp>
      <p:sp>
        <p:nvSpPr>
          <p:cNvPr id="9" name="TextBox 8">
            <a:extLst>
              <a:ext uri="{FF2B5EF4-FFF2-40B4-BE49-F238E27FC236}">
                <a16:creationId xmlns:a16="http://schemas.microsoft.com/office/drawing/2014/main" id="{72CA7E51-33E0-B369-5D53-0DD7581EC1E4}"/>
              </a:ext>
            </a:extLst>
          </p:cNvPr>
          <p:cNvSpPr txBox="1"/>
          <p:nvPr/>
        </p:nvSpPr>
        <p:spPr>
          <a:xfrm>
            <a:off x="1223193" y="10812780"/>
            <a:ext cx="6716008" cy="707886"/>
          </a:xfrm>
          <a:prstGeom prst="rect">
            <a:avLst/>
          </a:prstGeom>
          <a:noFill/>
          <a:effectLst>
            <a:softEdge rad="65707"/>
          </a:effectLst>
        </p:spPr>
        <p:txBody>
          <a:bodyPr wrap="square" rtlCol="0">
            <a:spAutoFit/>
          </a:bodyPr>
          <a:lstStyle/>
          <a:p>
            <a:r>
              <a:rPr lang="ro-RO" sz="2000" b="1" spc="200">
                <a:solidFill>
                  <a:schemeClr val="bg1"/>
                </a:solidFill>
                <a:latin typeface="Avenir Next Demi Bold" panose="020B0503020202020204" pitchFamily="34" charset="0"/>
              </a:rPr>
              <a:t>NUTS GROWING INDUSTRY IN THE USA: EXPERIENCE AND RELEVANT HINTS</a:t>
            </a:r>
            <a:endParaRPr lang="en-US" sz="2000" b="1" spc="200" dirty="0">
              <a:solidFill>
                <a:schemeClr val="bg1"/>
              </a:solidFill>
              <a:latin typeface="Avenir Next Demi Bold" panose="020B0503020202020204" pitchFamily="34" charset="0"/>
            </a:endParaRPr>
          </a:p>
        </p:txBody>
      </p:sp>
      <p:sp>
        <p:nvSpPr>
          <p:cNvPr id="12" name="TextBox 11">
            <a:extLst>
              <a:ext uri="{FF2B5EF4-FFF2-40B4-BE49-F238E27FC236}">
                <a16:creationId xmlns:a16="http://schemas.microsoft.com/office/drawing/2014/main" id="{ACFB9EDD-12D9-B59D-EA16-DB543770B552}"/>
              </a:ext>
            </a:extLst>
          </p:cNvPr>
          <p:cNvSpPr txBox="1"/>
          <p:nvPr/>
        </p:nvSpPr>
        <p:spPr>
          <a:xfrm>
            <a:off x="1216407" y="11507688"/>
            <a:ext cx="4305293" cy="276999"/>
          </a:xfrm>
          <a:prstGeom prst="rect">
            <a:avLst/>
          </a:prstGeom>
          <a:noFill/>
          <a:effectLst>
            <a:softEdge rad="65707"/>
          </a:effectLst>
        </p:spPr>
        <p:txBody>
          <a:bodyPr wrap="square" rtlCol="0">
            <a:spAutoFit/>
          </a:bodyPr>
          <a:lstStyle/>
          <a:p>
            <a:pPr>
              <a:spcBef>
                <a:spcPts val="600"/>
              </a:spcBef>
            </a:pPr>
            <a:r>
              <a:rPr lang="ro-RO" sz="1200" b="1" spc="200">
                <a:solidFill>
                  <a:schemeClr val="bg1"/>
                </a:solidFill>
                <a:latin typeface="Avenir Next Demi Bold" panose="020B0503020202020204" pitchFamily="34" charset="0"/>
              </a:rPr>
              <a:t>GOVERNMENT SUPPORT FOR GROWERS</a:t>
            </a:r>
            <a:endParaRPr lang="en-US" sz="1200" dirty="0">
              <a:solidFill>
                <a:schemeClr val="bg1"/>
              </a:solidFill>
              <a:latin typeface="Avenir Next Medium" panose="020B0503020202020204" pitchFamily="34" charset="0"/>
            </a:endParaRPr>
          </a:p>
        </p:txBody>
      </p:sp>
      <p:sp>
        <p:nvSpPr>
          <p:cNvPr id="2" name="TextBox 1">
            <a:extLst>
              <a:ext uri="{FF2B5EF4-FFF2-40B4-BE49-F238E27FC236}">
                <a16:creationId xmlns:a16="http://schemas.microsoft.com/office/drawing/2014/main" id="{F1950F5A-743E-2516-D585-22E683B191BF}"/>
              </a:ext>
            </a:extLst>
          </p:cNvPr>
          <p:cNvSpPr txBox="1"/>
          <p:nvPr/>
        </p:nvSpPr>
        <p:spPr>
          <a:xfrm>
            <a:off x="5700301" y="7491568"/>
            <a:ext cx="13235002" cy="16902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vl="0">
              <a:buSzPct val="45000"/>
            </a:pPr>
            <a:r>
              <a:rPr lang="en-US" sz="3200">
                <a:solidFill>
                  <a:schemeClr val="bg1"/>
                </a:solidFill>
                <a:latin typeface="Avenir Next Medium" panose="020B0503020202020204" pitchFamily="34" charset="0"/>
                <a:ea typeface="Tahoma" pitchFamily="2"/>
                <a:cs typeface="Tahoma" pitchFamily="2"/>
              </a:rPr>
              <a:t>The handlers process (</a:t>
            </a:r>
            <a:r>
              <a:rPr lang="en-US" sz="3200" i="1">
                <a:solidFill>
                  <a:schemeClr val="bg1"/>
                </a:solidFill>
                <a:latin typeface="Avenir Next Medium" panose="020B0503020202020204" pitchFamily="34" charset="0"/>
                <a:ea typeface="Tahoma" pitchFamily="2"/>
                <a:cs typeface="Tahoma" pitchFamily="2"/>
              </a:rPr>
              <a:t>calibrate, pack, shell</a:t>
            </a:r>
            <a:r>
              <a:rPr lang="en-US" sz="3200">
                <a:solidFill>
                  <a:schemeClr val="bg1"/>
                </a:solidFill>
                <a:latin typeface="Avenir Next Medium" panose="020B0503020202020204" pitchFamily="34" charset="0"/>
                <a:ea typeface="Tahoma" pitchFamily="2"/>
                <a:cs typeface="Tahoma" pitchFamily="2"/>
              </a:rPr>
              <a:t>)  the nuts and then sell them to the world market.</a:t>
            </a:r>
            <a:endParaRPr kumimoji="0" lang="en-US" sz="3200" u="none" strike="noStrike" cap="none" spc="0" normalizeH="0" baseline="0">
              <a:ln>
                <a:noFill/>
              </a:ln>
              <a:solidFill>
                <a:schemeClr val="bg1"/>
              </a:solidFill>
              <a:effectLst/>
              <a:uFillTx/>
              <a:latin typeface="Avenir Next Medium" panose="020B0503020202020204" pitchFamily="34" charset="0"/>
              <a:sym typeface="Graphik Light"/>
            </a:endParaRPr>
          </a:p>
        </p:txBody>
      </p:sp>
      <p:cxnSp>
        <p:nvCxnSpPr>
          <p:cNvPr id="5" name="Straight Connector 4">
            <a:extLst>
              <a:ext uri="{FF2B5EF4-FFF2-40B4-BE49-F238E27FC236}">
                <a16:creationId xmlns:a16="http://schemas.microsoft.com/office/drawing/2014/main" id="{5ED8F917-3420-CC4F-760E-4F81FF5245EC}"/>
              </a:ext>
            </a:extLst>
          </p:cNvPr>
          <p:cNvCxnSpPr>
            <a:cxnSpLocks/>
          </p:cNvCxnSpPr>
          <p:nvPr/>
        </p:nvCxnSpPr>
        <p:spPr>
          <a:xfrm flipH="1">
            <a:off x="8200457" y="7038130"/>
            <a:ext cx="3458142" cy="0"/>
          </a:xfrm>
          <a:prstGeom prst="line">
            <a:avLst/>
          </a:prstGeom>
          <a:noFill/>
          <a:ln w="381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21" name="If orchard is set up well it will eliminate many later problems">
            <a:extLst>
              <a:ext uri="{FF2B5EF4-FFF2-40B4-BE49-F238E27FC236}">
                <a16:creationId xmlns:a16="http://schemas.microsoft.com/office/drawing/2014/main" id="{4AE482BF-3476-69DA-62A1-5300642B40B1}"/>
              </a:ext>
            </a:extLst>
          </p:cNvPr>
          <p:cNvSpPr txBox="1">
            <a:spLocks/>
          </p:cNvSpPr>
          <p:nvPr/>
        </p:nvSpPr>
        <p:spPr>
          <a:xfrm>
            <a:off x="2050485" y="2586084"/>
            <a:ext cx="6461289" cy="1003300"/>
          </a:xfrm>
          <a:prstGeom prst="rect">
            <a:avLst/>
          </a:prstGeom>
          <a:effectLst>
            <a:outerShdw blurRad="50800" dist="38100" dir="2700000" algn="tl" rotWithShape="0">
              <a:prstClr val="black">
                <a:alpha val="40000"/>
              </a:prst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hangingPunct="1">
              <a:buNone/>
            </a:pPr>
            <a:r>
              <a:rPr lang="en-US" i="1">
                <a:solidFill>
                  <a:srgbClr val="FFC002"/>
                </a:solidFill>
                <a:latin typeface="Avenir Next Medium" panose="020B0503020202020204" pitchFamily="34" charset="0"/>
              </a:rPr>
              <a:t>Operating Structure</a:t>
            </a:r>
          </a:p>
        </p:txBody>
      </p:sp>
      <p:sp>
        <p:nvSpPr>
          <p:cNvPr id="24" name="TextBox 23">
            <a:extLst>
              <a:ext uri="{FF2B5EF4-FFF2-40B4-BE49-F238E27FC236}">
                <a16:creationId xmlns:a16="http://schemas.microsoft.com/office/drawing/2014/main" id="{DA496E54-0D2F-04AA-B877-A12D6EB64EA7}"/>
              </a:ext>
            </a:extLst>
          </p:cNvPr>
          <p:cNvSpPr txBox="1"/>
          <p:nvPr/>
        </p:nvSpPr>
        <p:spPr>
          <a:xfrm>
            <a:off x="5700301" y="5973335"/>
            <a:ext cx="13235002" cy="16902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vl="0">
              <a:buSzPct val="45000"/>
            </a:pPr>
            <a:r>
              <a:rPr lang="en-US" sz="3200">
                <a:solidFill>
                  <a:schemeClr val="bg1"/>
                </a:solidFill>
                <a:latin typeface="Avenir Next Medium" panose="020B0503020202020204" pitchFamily="34" charset="0"/>
                <a:ea typeface="Tahoma" pitchFamily="2"/>
                <a:cs typeface="Tahoma" pitchFamily="2"/>
              </a:rPr>
              <a:t>The growers are required to sell their nuts to registered handlers. There are about 80 handlers currently registered.</a:t>
            </a:r>
            <a:endParaRPr kumimoji="0" lang="en-US" sz="3200" u="none" strike="noStrike" cap="none" spc="0" normalizeH="0" baseline="0">
              <a:ln>
                <a:noFill/>
              </a:ln>
              <a:solidFill>
                <a:schemeClr val="bg1"/>
              </a:solidFill>
              <a:effectLst/>
              <a:uFillTx/>
              <a:latin typeface="Avenir Next Medium" panose="020B0503020202020204" pitchFamily="34" charset="0"/>
              <a:sym typeface="Graphik Light"/>
            </a:endParaRPr>
          </a:p>
        </p:txBody>
      </p:sp>
      <p:sp>
        <p:nvSpPr>
          <p:cNvPr id="25" name="TextBox 24">
            <a:extLst>
              <a:ext uri="{FF2B5EF4-FFF2-40B4-BE49-F238E27FC236}">
                <a16:creationId xmlns:a16="http://schemas.microsoft.com/office/drawing/2014/main" id="{E6CD1568-3D1E-7FAF-71F2-95364B96971C}"/>
              </a:ext>
            </a:extLst>
          </p:cNvPr>
          <p:cNvSpPr txBox="1"/>
          <p:nvPr/>
        </p:nvSpPr>
        <p:spPr>
          <a:xfrm>
            <a:off x="5700301" y="4947545"/>
            <a:ext cx="13235002" cy="11977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vl="0">
              <a:buSzPct val="45000"/>
            </a:pPr>
            <a:r>
              <a:rPr lang="en-US" sz="3200">
                <a:solidFill>
                  <a:schemeClr val="bg1"/>
                </a:solidFill>
                <a:latin typeface="Avenir Next Medium" panose="020B0503020202020204" pitchFamily="34" charset="0"/>
                <a:ea typeface="Tahoma" pitchFamily="2"/>
                <a:cs typeface="Tahoma" pitchFamily="2"/>
              </a:rPr>
              <a:t>There are about 4,500 walnut growers in California.</a:t>
            </a:r>
            <a:endParaRPr kumimoji="0" lang="en-US" sz="3200" u="none" strike="noStrike" cap="none" spc="0" normalizeH="0" baseline="0">
              <a:ln>
                <a:noFill/>
              </a:ln>
              <a:solidFill>
                <a:schemeClr val="bg1"/>
              </a:solidFill>
              <a:effectLst/>
              <a:uFillTx/>
              <a:latin typeface="Avenir Next Medium" panose="020B0503020202020204" pitchFamily="34" charset="0"/>
              <a:sym typeface="Graphik Light"/>
            </a:endParaRPr>
          </a:p>
        </p:txBody>
      </p:sp>
      <p:sp>
        <p:nvSpPr>
          <p:cNvPr id="26" name="TextBox 25">
            <a:extLst>
              <a:ext uri="{FF2B5EF4-FFF2-40B4-BE49-F238E27FC236}">
                <a16:creationId xmlns:a16="http://schemas.microsoft.com/office/drawing/2014/main" id="{72AEEB83-827E-4DB0-CBFD-AFE9A4025AB9}"/>
              </a:ext>
            </a:extLst>
          </p:cNvPr>
          <p:cNvSpPr txBox="1"/>
          <p:nvPr/>
        </p:nvSpPr>
        <p:spPr>
          <a:xfrm>
            <a:off x="5700301" y="3921755"/>
            <a:ext cx="13235002" cy="11977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vl="0">
              <a:buSzPct val="45000"/>
            </a:pPr>
            <a:r>
              <a:rPr lang="en-US" sz="3200">
                <a:solidFill>
                  <a:schemeClr val="bg1"/>
                </a:solidFill>
                <a:latin typeface="Avenir Next Medium" panose="020B0503020202020204" pitchFamily="34" charset="0"/>
                <a:ea typeface="Tahoma" pitchFamily="2"/>
                <a:cs typeface="Tahoma" pitchFamily="2"/>
              </a:rPr>
              <a:t>Walnuts in USA are more or less all grown in California.</a:t>
            </a:r>
            <a:endParaRPr kumimoji="0" lang="en-US" sz="3200" u="none" strike="noStrike" cap="none" spc="0" normalizeH="0" baseline="0">
              <a:ln>
                <a:noFill/>
              </a:ln>
              <a:solidFill>
                <a:schemeClr val="bg1"/>
              </a:solidFill>
              <a:effectLst/>
              <a:uFillTx/>
              <a:latin typeface="Avenir Next Medium" panose="020B0503020202020204" pitchFamily="34" charset="0"/>
              <a:sym typeface="Graphik Light"/>
            </a:endParaRPr>
          </a:p>
        </p:txBody>
      </p:sp>
    </p:spTree>
    <p:extLst>
      <p:ext uri="{BB962C8B-B14F-4D97-AF65-F5344CB8AC3E}">
        <p14:creationId xmlns:p14="http://schemas.microsoft.com/office/powerpoint/2010/main" val="31642945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9500"/>
                                        <p:tgtEl>
                                          <p:spTgt spid="7"/>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300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10" presetClass="entr" presetSubtype="0" fill="hold" grpId="0" nodeType="withEffect">
                                  <p:stCondLst>
                                    <p:cond delay="600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10" presetClass="entr" presetSubtype="0" fill="hold" grpId="0" nodeType="withEffect">
                                  <p:stCondLst>
                                    <p:cond delay="900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par>
                                <p:cTn id="20" presetID="22" presetClass="entr" presetSubtype="8" fill="hold" nodeType="withEffect">
                                  <p:stCondLst>
                                    <p:cond delay="650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p:bldP spid="25" grpId="0"/>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0B500F-E0B3-16C4-17E0-FB690AADE948}"/>
            </a:ext>
          </a:extLst>
        </p:cNvPr>
        <p:cNvGrpSpPr/>
        <p:nvPr/>
      </p:nvGrpSpPr>
      <p:grpSpPr>
        <a:xfrm>
          <a:off x="0" y="0"/>
          <a:ext cx="0" cy="0"/>
          <a:chOff x="0" y="0"/>
          <a:chExt cx="0" cy="0"/>
        </a:xfrm>
      </p:grpSpPr>
      <p:pic>
        <p:nvPicPr>
          <p:cNvPr id="11" name="Picture 10" descr="A green and black background&#10;&#10;AI-generated content may be incorrect.">
            <a:extLst>
              <a:ext uri="{FF2B5EF4-FFF2-40B4-BE49-F238E27FC236}">
                <a16:creationId xmlns:a16="http://schemas.microsoft.com/office/drawing/2014/main" id="{AA079C6B-4E76-6DE7-4DA8-9B65858A6553}"/>
              </a:ext>
            </a:extLst>
          </p:cNvPr>
          <p:cNvPicPr>
            <a:picLocks noChangeAspect="1"/>
          </p:cNvPicPr>
          <p:nvPr/>
        </p:nvPicPr>
        <p:blipFill>
          <a:blip r:embed="rId3">
            <a:extLst>
              <a:ext uri="{28A0092B-C50C-407E-A947-70E740481C1C}">
                <a14:useLocalDpi xmlns:a14="http://schemas.microsoft.com/office/drawing/2010/main" val="0"/>
              </a:ext>
            </a:extLst>
          </a:blip>
          <a:srcRect l="3136" t="2148" r="9831"/>
          <a:stretch/>
        </p:blipFill>
        <p:spPr>
          <a:xfrm>
            <a:off x="0" y="-1"/>
            <a:ext cx="24384000" cy="13778561"/>
          </a:xfrm>
          <a:prstGeom prst="rect">
            <a:avLst/>
          </a:prstGeom>
        </p:spPr>
      </p:pic>
      <p:sp>
        <p:nvSpPr>
          <p:cNvPr id="30" name="Rectangle 29">
            <a:extLst>
              <a:ext uri="{FF2B5EF4-FFF2-40B4-BE49-F238E27FC236}">
                <a16:creationId xmlns:a16="http://schemas.microsoft.com/office/drawing/2014/main" id="{E9ADB041-0FC6-56E9-6ABD-F0308168C9D5}"/>
              </a:ext>
            </a:extLst>
          </p:cNvPr>
          <p:cNvSpPr/>
          <p:nvPr/>
        </p:nvSpPr>
        <p:spPr>
          <a:xfrm>
            <a:off x="647700" y="689579"/>
            <a:ext cx="22656800" cy="12458700"/>
          </a:xfrm>
          <a:prstGeom prst="rect">
            <a:avLst/>
          </a:prstGeom>
          <a:solidFill>
            <a:schemeClr val="accent1">
              <a:satOff val="-9155"/>
              <a:lumOff val="-32673"/>
            </a:schemeClr>
          </a:solidFill>
          <a:ln w="63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cxnSp>
        <p:nvCxnSpPr>
          <p:cNvPr id="13" name="Straight Connector 12">
            <a:extLst>
              <a:ext uri="{FF2B5EF4-FFF2-40B4-BE49-F238E27FC236}">
                <a16:creationId xmlns:a16="http://schemas.microsoft.com/office/drawing/2014/main" id="{35CC09B1-EB3A-D9A2-7F48-687A32165A79}"/>
              </a:ext>
            </a:extLst>
          </p:cNvPr>
          <p:cNvCxnSpPr>
            <a:cxnSpLocks/>
          </p:cNvCxnSpPr>
          <p:nvPr/>
        </p:nvCxnSpPr>
        <p:spPr>
          <a:xfrm>
            <a:off x="4413096" y="11882838"/>
            <a:ext cx="0" cy="362358"/>
          </a:xfrm>
          <a:prstGeom prst="line">
            <a:avLst/>
          </a:prstGeom>
          <a:noFill/>
          <a:ln w="254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15" name="TextBox 14">
            <a:extLst>
              <a:ext uri="{FF2B5EF4-FFF2-40B4-BE49-F238E27FC236}">
                <a16:creationId xmlns:a16="http://schemas.microsoft.com/office/drawing/2014/main" id="{D4AC6731-E00C-6718-E086-9A96EB5AB0AE}"/>
              </a:ext>
            </a:extLst>
          </p:cNvPr>
          <p:cNvSpPr txBox="1"/>
          <p:nvPr/>
        </p:nvSpPr>
        <p:spPr>
          <a:xfrm>
            <a:off x="1222979" y="12257896"/>
            <a:ext cx="4006474" cy="369332"/>
          </a:xfrm>
          <a:prstGeom prst="rect">
            <a:avLst/>
          </a:prstGeom>
          <a:noFill/>
          <a:effectLst>
            <a:softEdge rad="65707"/>
          </a:effectLst>
        </p:spPr>
        <p:txBody>
          <a:bodyPr wrap="square" rtlCol="0">
            <a:spAutoFit/>
          </a:bodyPr>
          <a:lstStyle/>
          <a:p>
            <a:r>
              <a:rPr lang="en-US" sz="1800" dirty="0">
                <a:solidFill>
                  <a:schemeClr val="bg1"/>
                </a:solidFill>
                <a:latin typeface="Avenir Next" panose="020B0503020202020204" pitchFamily="34" charset="0"/>
              </a:rPr>
              <a:t>Chișinău, February 27, 2025</a:t>
            </a:r>
          </a:p>
        </p:txBody>
      </p:sp>
      <p:sp>
        <p:nvSpPr>
          <p:cNvPr id="20" name="Presenter">
            <a:extLst>
              <a:ext uri="{FF2B5EF4-FFF2-40B4-BE49-F238E27FC236}">
                <a16:creationId xmlns:a16="http://schemas.microsoft.com/office/drawing/2014/main" id="{A174F02D-F5D4-B4BD-17E1-5A46BC9E5EF0}"/>
              </a:ext>
            </a:extLst>
          </p:cNvPr>
          <p:cNvSpPr txBox="1"/>
          <p:nvPr/>
        </p:nvSpPr>
        <p:spPr>
          <a:xfrm>
            <a:off x="1208792" y="11805617"/>
            <a:ext cx="3191604" cy="540638"/>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JAMES D. OLSON</a:t>
            </a:r>
            <a:endParaRPr lang="en-US" sz="2000" dirty="0">
              <a:solidFill>
                <a:schemeClr val="bg1"/>
              </a:solidFill>
              <a:latin typeface="Avenir Next Medium" panose="020B0503020202020204" pitchFamily="34" charset="0"/>
            </a:endParaRPr>
          </a:p>
        </p:txBody>
      </p:sp>
      <p:cxnSp>
        <p:nvCxnSpPr>
          <p:cNvPr id="7" name="Straight Connector 6">
            <a:extLst>
              <a:ext uri="{FF2B5EF4-FFF2-40B4-BE49-F238E27FC236}">
                <a16:creationId xmlns:a16="http://schemas.microsoft.com/office/drawing/2014/main" id="{032E20CA-AC17-9A7A-CBF2-8AEA7278F329}"/>
              </a:ext>
            </a:extLst>
          </p:cNvPr>
          <p:cNvCxnSpPr>
            <a:cxnSpLocks/>
          </p:cNvCxnSpPr>
          <p:nvPr/>
        </p:nvCxnSpPr>
        <p:spPr>
          <a:xfrm>
            <a:off x="5352429" y="4683673"/>
            <a:ext cx="0" cy="4470511"/>
          </a:xfrm>
          <a:prstGeom prst="line">
            <a:avLst/>
          </a:prstGeom>
          <a:noFill/>
          <a:ln w="381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pic>
        <p:nvPicPr>
          <p:cNvPr id="10" name="Picture 9" descr="A logo with text and a tree&#10;&#10;AI-generated content may be incorrect.">
            <a:extLst>
              <a:ext uri="{FF2B5EF4-FFF2-40B4-BE49-F238E27FC236}">
                <a16:creationId xmlns:a16="http://schemas.microsoft.com/office/drawing/2014/main" id="{768B458C-0811-DC8D-659D-F21939E855EF}"/>
              </a:ext>
            </a:extLst>
          </p:cNvPr>
          <p:cNvPicPr>
            <a:picLocks noChangeAspect="1"/>
          </p:cNvPicPr>
          <p:nvPr/>
        </p:nvPicPr>
        <p:blipFill>
          <a:blip r:embed="rId4">
            <a:extLst>
              <a:ext uri="{28A0092B-C50C-407E-A947-70E740481C1C}">
                <a14:useLocalDpi xmlns:a14="http://schemas.microsoft.com/office/drawing/2010/main" val="0"/>
              </a:ext>
            </a:extLst>
          </a:blip>
          <a:srcRect l="2853" t="2069" b="16894"/>
          <a:stretch/>
        </p:blipFill>
        <p:spPr>
          <a:xfrm>
            <a:off x="20824831" y="11967209"/>
            <a:ext cx="2382240" cy="1059212"/>
          </a:xfrm>
          <a:prstGeom prst="rect">
            <a:avLst/>
          </a:prstGeom>
          <a:effectLst>
            <a:outerShdw blurRad="50800" dist="118689" dir="2700000" algn="tl" rotWithShape="0">
              <a:prstClr val="black">
                <a:alpha val="40000"/>
              </a:prstClr>
            </a:outerShdw>
          </a:effectLst>
        </p:spPr>
      </p:pic>
      <p:sp>
        <p:nvSpPr>
          <p:cNvPr id="27" name="Nisão-NutVision">
            <a:extLst>
              <a:ext uri="{FF2B5EF4-FFF2-40B4-BE49-F238E27FC236}">
                <a16:creationId xmlns:a16="http://schemas.microsoft.com/office/drawing/2014/main" id="{B4796A97-C077-85F5-3259-1D0EFE907066}"/>
              </a:ext>
            </a:extLst>
          </p:cNvPr>
          <p:cNvSpPr txBox="1"/>
          <p:nvPr/>
        </p:nvSpPr>
        <p:spPr>
          <a:xfrm>
            <a:off x="4581197" y="11812337"/>
            <a:ext cx="3905556" cy="523220"/>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Nisão </a:t>
            </a:r>
            <a:r>
              <a:rPr lang="en-US" sz="2800" i="1" dirty="0">
                <a:solidFill>
                  <a:srgbClr val="FFC002"/>
                </a:solidFill>
                <a:latin typeface="Avenir Next Medium" panose="020B0503020202020204" pitchFamily="34" charset="0"/>
              </a:rPr>
              <a:t>NutVision</a:t>
            </a:r>
            <a:endParaRPr lang="en-US" sz="2000" i="1" dirty="0">
              <a:solidFill>
                <a:srgbClr val="FFC002"/>
              </a:solidFill>
              <a:latin typeface="Avenir Next Medium" panose="020B0503020202020204" pitchFamily="34" charset="0"/>
            </a:endParaRPr>
          </a:p>
        </p:txBody>
      </p:sp>
      <p:sp>
        <p:nvSpPr>
          <p:cNvPr id="8" name="If orchard is set up well it will eliminate many later problems">
            <a:extLst>
              <a:ext uri="{FF2B5EF4-FFF2-40B4-BE49-F238E27FC236}">
                <a16:creationId xmlns:a16="http://schemas.microsoft.com/office/drawing/2014/main" id="{12A24FC0-C841-7288-4FD8-A9CFD9989E71}"/>
              </a:ext>
            </a:extLst>
          </p:cNvPr>
          <p:cNvSpPr txBox="1">
            <a:spLocks/>
          </p:cNvSpPr>
          <p:nvPr/>
        </p:nvSpPr>
        <p:spPr>
          <a:xfrm>
            <a:off x="-11990427" y="2202953"/>
            <a:ext cx="11963400" cy="1003300"/>
          </a:xfrm>
          <a:prstGeom prst="rect">
            <a:avLst/>
          </a:prstGeom>
          <a:effectLst>
            <a:outerShdw blurRad="50800" dist="38100" dir="2700000" algn="tl" rotWithShape="0">
              <a:prstClr val="black">
                <a:alpha val="40000"/>
              </a:prst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hangingPunct="1">
              <a:buNone/>
            </a:pPr>
            <a:r>
              <a:rPr lang="en-US">
                <a:solidFill>
                  <a:schemeClr val="bg1"/>
                </a:solidFill>
                <a:latin typeface="Avenir Next Medium" panose="020B0503020202020204" pitchFamily="34" charset="0"/>
              </a:rPr>
              <a:t>Definition of a </a:t>
            </a:r>
            <a:r>
              <a:rPr lang="en-US">
                <a:solidFill>
                  <a:srgbClr val="FFC002"/>
                </a:solidFill>
                <a:latin typeface="Avenir Next Medium" panose="020B0503020202020204" pitchFamily="34" charset="0"/>
              </a:rPr>
              <a:t>“</a:t>
            </a:r>
            <a:r>
              <a:rPr lang="en-US" i="1">
                <a:solidFill>
                  <a:srgbClr val="FFC002"/>
                </a:solidFill>
                <a:latin typeface="Avenir Next Medium" panose="020B0503020202020204" pitchFamily="34" charset="0"/>
              </a:rPr>
              <a:t>Commercial Orchard</a:t>
            </a:r>
            <a:r>
              <a:rPr lang="en-US">
                <a:solidFill>
                  <a:srgbClr val="FFC002"/>
                </a:solidFill>
                <a:latin typeface="Avenir Next Medium" panose="020B0503020202020204" pitchFamily="34" charset="0"/>
              </a:rPr>
              <a:t>”</a:t>
            </a:r>
            <a:r>
              <a:rPr lang="en-US">
                <a:solidFill>
                  <a:schemeClr val="bg1"/>
                </a:solidFill>
                <a:latin typeface="Avenir Next Medium" panose="020B0503020202020204" pitchFamily="34" charset="0"/>
              </a:rPr>
              <a:t>:</a:t>
            </a:r>
          </a:p>
        </p:txBody>
      </p:sp>
      <p:sp>
        <p:nvSpPr>
          <p:cNvPr id="9" name="TextBox 8">
            <a:extLst>
              <a:ext uri="{FF2B5EF4-FFF2-40B4-BE49-F238E27FC236}">
                <a16:creationId xmlns:a16="http://schemas.microsoft.com/office/drawing/2014/main" id="{60A3F087-58C7-C653-CC7D-B0A262865485}"/>
              </a:ext>
            </a:extLst>
          </p:cNvPr>
          <p:cNvSpPr txBox="1"/>
          <p:nvPr/>
        </p:nvSpPr>
        <p:spPr>
          <a:xfrm>
            <a:off x="1223193" y="10812780"/>
            <a:ext cx="6716008" cy="707886"/>
          </a:xfrm>
          <a:prstGeom prst="rect">
            <a:avLst/>
          </a:prstGeom>
          <a:noFill/>
          <a:effectLst>
            <a:softEdge rad="65707"/>
          </a:effectLst>
        </p:spPr>
        <p:txBody>
          <a:bodyPr wrap="square" rtlCol="0">
            <a:spAutoFit/>
          </a:bodyPr>
          <a:lstStyle/>
          <a:p>
            <a:r>
              <a:rPr lang="ro-RO" sz="2000" b="1" spc="200">
                <a:solidFill>
                  <a:schemeClr val="bg1"/>
                </a:solidFill>
                <a:latin typeface="Avenir Next Demi Bold" panose="020B0503020202020204" pitchFamily="34" charset="0"/>
              </a:rPr>
              <a:t>NUTS GROWING INDUSTRY IN THE USA: EXPERIENCE AND RELEVANT HINTS</a:t>
            </a:r>
            <a:endParaRPr lang="en-US" sz="2000" b="1" spc="200" dirty="0">
              <a:solidFill>
                <a:schemeClr val="bg1"/>
              </a:solidFill>
              <a:latin typeface="Avenir Next Demi Bold" panose="020B0503020202020204" pitchFamily="34" charset="0"/>
            </a:endParaRPr>
          </a:p>
        </p:txBody>
      </p:sp>
      <p:sp>
        <p:nvSpPr>
          <p:cNvPr id="12" name="TextBox 11">
            <a:extLst>
              <a:ext uri="{FF2B5EF4-FFF2-40B4-BE49-F238E27FC236}">
                <a16:creationId xmlns:a16="http://schemas.microsoft.com/office/drawing/2014/main" id="{ED1F107F-ED0C-5914-316E-C14612BC5E57}"/>
              </a:ext>
            </a:extLst>
          </p:cNvPr>
          <p:cNvSpPr txBox="1"/>
          <p:nvPr/>
        </p:nvSpPr>
        <p:spPr>
          <a:xfrm>
            <a:off x="1216407" y="11507688"/>
            <a:ext cx="4305293" cy="276999"/>
          </a:xfrm>
          <a:prstGeom prst="rect">
            <a:avLst/>
          </a:prstGeom>
          <a:noFill/>
          <a:effectLst>
            <a:softEdge rad="65707"/>
          </a:effectLst>
        </p:spPr>
        <p:txBody>
          <a:bodyPr wrap="square" rtlCol="0">
            <a:spAutoFit/>
          </a:bodyPr>
          <a:lstStyle/>
          <a:p>
            <a:pPr>
              <a:spcBef>
                <a:spcPts val="600"/>
              </a:spcBef>
            </a:pPr>
            <a:r>
              <a:rPr lang="ro-RO" sz="1200" b="1" spc="200">
                <a:solidFill>
                  <a:schemeClr val="bg1"/>
                </a:solidFill>
                <a:latin typeface="Avenir Next Demi Bold" panose="020B0503020202020204" pitchFamily="34" charset="0"/>
              </a:rPr>
              <a:t>GOVERNMENT SUPPORT FOR GROWERS</a:t>
            </a:r>
            <a:endParaRPr lang="en-US" sz="1200" dirty="0">
              <a:solidFill>
                <a:schemeClr val="bg1"/>
              </a:solidFill>
              <a:latin typeface="Avenir Next Medium" panose="020B0503020202020204" pitchFamily="34" charset="0"/>
            </a:endParaRPr>
          </a:p>
        </p:txBody>
      </p:sp>
      <p:sp>
        <p:nvSpPr>
          <p:cNvPr id="21" name="If orchard is set up well it will eliminate many later problems">
            <a:extLst>
              <a:ext uri="{FF2B5EF4-FFF2-40B4-BE49-F238E27FC236}">
                <a16:creationId xmlns:a16="http://schemas.microsoft.com/office/drawing/2014/main" id="{4AE476F0-DBC2-9257-184D-012D2E8ED11E}"/>
              </a:ext>
            </a:extLst>
          </p:cNvPr>
          <p:cNvSpPr txBox="1">
            <a:spLocks/>
          </p:cNvSpPr>
          <p:nvPr/>
        </p:nvSpPr>
        <p:spPr>
          <a:xfrm>
            <a:off x="2050485" y="2586084"/>
            <a:ext cx="10718455" cy="1003300"/>
          </a:xfrm>
          <a:prstGeom prst="rect">
            <a:avLst/>
          </a:prstGeom>
          <a:effectLst>
            <a:outerShdw blurRad="50800" dist="38100" dir="2700000" algn="tl" rotWithShape="0">
              <a:prstClr val="black">
                <a:alpha val="40000"/>
              </a:prst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hangingPunct="1">
              <a:buNone/>
            </a:pPr>
            <a:r>
              <a:rPr lang="en-US" i="1">
                <a:solidFill>
                  <a:srgbClr val="FFC002"/>
                </a:solidFill>
                <a:latin typeface="Avenir Next Medium" panose="020B0503020202020204" pitchFamily="34" charset="0"/>
              </a:rPr>
              <a:t>Organizations &amp; Governing Bodies</a:t>
            </a:r>
          </a:p>
        </p:txBody>
      </p:sp>
      <p:sp>
        <p:nvSpPr>
          <p:cNvPr id="24" name="TextBox 23">
            <a:extLst>
              <a:ext uri="{FF2B5EF4-FFF2-40B4-BE49-F238E27FC236}">
                <a16:creationId xmlns:a16="http://schemas.microsoft.com/office/drawing/2014/main" id="{D08A4674-9257-BE18-6F32-9F498555AE67}"/>
              </a:ext>
            </a:extLst>
          </p:cNvPr>
          <p:cNvSpPr txBox="1"/>
          <p:nvPr/>
        </p:nvSpPr>
        <p:spPr>
          <a:xfrm>
            <a:off x="5806508" y="7364800"/>
            <a:ext cx="9433489" cy="11977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hangingPunct="1"/>
            <a:r>
              <a:rPr lang="en-US" sz="3200">
                <a:solidFill>
                  <a:schemeClr val="bg1"/>
                </a:solidFill>
                <a:latin typeface="Avenir Next Medium" panose="020B0503020202020204" pitchFamily="34" charset="0"/>
                <a:ea typeface="Tahoma" pitchFamily="2"/>
                <a:cs typeface="Tahoma" pitchFamily="2"/>
              </a:rPr>
              <a:t>The Walnut Alliance of California is</a:t>
            </a:r>
          </a:p>
        </p:txBody>
      </p:sp>
      <p:sp>
        <p:nvSpPr>
          <p:cNvPr id="25" name="TextBox 24">
            <a:extLst>
              <a:ext uri="{FF2B5EF4-FFF2-40B4-BE49-F238E27FC236}">
                <a16:creationId xmlns:a16="http://schemas.microsoft.com/office/drawing/2014/main" id="{409AB31F-C344-6B44-8984-8CA95489AAF2}"/>
              </a:ext>
            </a:extLst>
          </p:cNvPr>
          <p:cNvSpPr txBox="1"/>
          <p:nvPr/>
        </p:nvSpPr>
        <p:spPr>
          <a:xfrm>
            <a:off x="5806508" y="5993047"/>
            <a:ext cx="13235002" cy="11977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hangingPunct="1"/>
            <a:r>
              <a:rPr lang="en-US" sz="3200">
                <a:solidFill>
                  <a:schemeClr val="bg1"/>
                </a:solidFill>
                <a:latin typeface="Avenir Next Medium" panose="020B0503020202020204" pitchFamily="34" charset="0"/>
                <a:ea typeface="Tahoma" pitchFamily="2"/>
                <a:cs typeface="Tahoma" pitchFamily="2"/>
              </a:rPr>
              <a:t>California Walnut Commission</a:t>
            </a:r>
          </a:p>
        </p:txBody>
      </p:sp>
      <p:sp>
        <p:nvSpPr>
          <p:cNvPr id="26" name="TextBox 25">
            <a:extLst>
              <a:ext uri="{FF2B5EF4-FFF2-40B4-BE49-F238E27FC236}">
                <a16:creationId xmlns:a16="http://schemas.microsoft.com/office/drawing/2014/main" id="{E1D04D5D-2EAA-DA1E-4389-E99B3B96E57A}"/>
              </a:ext>
            </a:extLst>
          </p:cNvPr>
          <p:cNvSpPr txBox="1"/>
          <p:nvPr/>
        </p:nvSpPr>
        <p:spPr>
          <a:xfrm>
            <a:off x="5806508" y="4416979"/>
            <a:ext cx="13235002" cy="11977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hangingPunct="1"/>
            <a:r>
              <a:rPr lang="en-US" sz="3200">
                <a:solidFill>
                  <a:schemeClr val="bg1"/>
                </a:solidFill>
                <a:latin typeface="Avenir Next Medium" panose="020B0503020202020204" pitchFamily="34" charset="0"/>
                <a:ea typeface="Tahoma" pitchFamily="2"/>
                <a:cs typeface="Tahoma" pitchFamily="2"/>
              </a:rPr>
              <a:t>The Californian Walnut Board</a:t>
            </a:r>
          </a:p>
        </p:txBody>
      </p:sp>
      <p:sp>
        <p:nvSpPr>
          <p:cNvPr id="6" name="TextBox 5">
            <a:extLst>
              <a:ext uri="{FF2B5EF4-FFF2-40B4-BE49-F238E27FC236}">
                <a16:creationId xmlns:a16="http://schemas.microsoft.com/office/drawing/2014/main" id="{E9ACCA10-B2C2-4A4E-7845-530B6085CBED}"/>
              </a:ext>
            </a:extLst>
          </p:cNvPr>
          <p:cNvSpPr txBox="1"/>
          <p:nvPr/>
        </p:nvSpPr>
        <p:spPr>
          <a:xfrm>
            <a:off x="6059680" y="5012188"/>
            <a:ext cx="2843727" cy="10746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355600" rtl="0" fontAlgn="auto" latinLnBrk="0" hangingPunct="0">
              <a:lnSpc>
                <a:spcPct val="100000"/>
              </a:lnSpc>
              <a:spcBef>
                <a:spcPts val="4700"/>
              </a:spcBef>
              <a:spcAft>
                <a:spcPts val="0"/>
              </a:spcAft>
              <a:buClrTx/>
              <a:buSzTx/>
              <a:buFontTx/>
              <a:buNone/>
              <a:tabLst/>
            </a:pPr>
            <a:r>
              <a:rPr lang="en-US" sz="2400">
                <a:solidFill>
                  <a:schemeClr val="bg1"/>
                </a:solidFill>
                <a:latin typeface="Avenir Next" panose="020B0503020202020204" pitchFamily="34" charset="0"/>
              </a:rPr>
              <a:t>E</a:t>
            </a:r>
            <a:r>
              <a:rPr kumimoji="0" lang="en-US" sz="2400" u="none" strike="noStrike" cap="none" spc="0" normalizeH="0" baseline="0">
                <a:ln>
                  <a:noFill/>
                </a:ln>
                <a:solidFill>
                  <a:schemeClr val="bg1"/>
                </a:solidFill>
                <a:effectLst/>
                <a:uFillTx/>
                <a:latin typeface="Avenir Next" panose="020B0503020202020204" pitchFamily="34" charset="0"/>
                <a:sym typeface="Graphik Light"/>
              </a:rPr>
              <a:t>stablished in 1948</a:t>
            </a:r>
          </a:p>
        </p:txBody>
      </p:sp>
      <p:sp>
        <p:nvSpPr>
          <p:cNvPr id="14" name="TextBox 13">
            <a:extLst>
              <a:ext uri="{FF2B5EF4-FFF2-40B4-BE49-F238E27FC236}">
                <a16:creationId xmlns:a16="http://schemas.microsoft.com/office/drawing/2014/main" id="{CA481FB4-F2C9-0CCB-395B-E2A8DB870093}"/>
              </a:ext>
            </a:extLst>
          </p:cNvPr>
          <p:cNvSpPr txBox="1"/>
          <p:nvPr/>
        </p:nvSpPr>
        <p:spPr>
          <a:xfrm>
            <a:off x="6059680" y="6507998"/>
            <a:ext cx="2843727" cy="10746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355600" rtl="0" fontAlgn="auto" latinLnBrk="0" hangingPunct="0">
              <a:lnSpc>
                <a:spcPct val="100000"/>
              </a:lnSpc>
              <a:spcBef>
                <a:spcPts val="4700"/>
              </a:spcBef>
              <a:spcAft>
                <a:spcPts val="0"/>
              </a:spcAft>
              <a:buClrTx/>
              <a:buSzTx/>
              <a:buFontTx/>
              <a:buNone/>
              <a:tabLst/>
            </a:pPr>
            <a:r>
              <a:rPr lang="en-US" sz="2400">
                <a:solidFill>
                  <a:schemeClr val="bg1"/>
                </a:solidFill>
                <a:latin typeface="Avenir Next" panose="020B0503020202020204" pitchFamily="34" charset="0"/>
              </a:rPr>
              <a:t>E</a:t>
            </a:r>
            <a:r>
              <a:rPr kumimoji="0" lang="en-US" sz="2400" u="none" strike="noStrike" cap="none" spc="0" normalizeH="0" baseline="0">
                <a:ln>
                  <a:noFill/>
                </a:ln>
                <a:solidFill>
                  <a:schemeClr val="bg1"/>
                </a:solidFill>
                <a:effectLst/>
                <a:uFillTx/>
                <a:latin typeface="Avenir Next" panose="020B0503020202020204" pitchFamily="34" charset="0"/>
                <a:sym typeface="Graphik Light"/>
              </a:rPr>
              <a:t>stablished in 1987</a:t>
            </a:r>
          </a:p>
        </p:txBody>
      </p:sp>
      <p:sp>
        <p:nvSpPr>
          <p:cNvPr id="16" name="TextBox 15">
            <a:extLst>
              <a:ext uri="{FF2B5EF4-FFF2-40B4-BE49-F238E27FC236}">
                <a16:creationId xmlns:a16="http://schemas.microsoft.com/office/drawing/2014/main" id="{0BF8217B-8DD4-3B8E-8EA8-82ED3BB0172B}"/>
              </a:ext>
            </a:extLst>
          </p:cNvPr>
          <p:cNvSpPr txBox="1"/>
          <p:nvPr/>
        </p:nvSpPr>
        <p:spPr>
          <a:xfrm>
            <a:off x="6059680" y="7917713"/>
            <a:ext cx="2843727" cy="10746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355600" rtl="0" fontAlgn="auto" latinLnBrk="0" hangingPunct="0">
              <a:lnSpc>
                <a:spcPct val="100000"/>
              </a:lnSpc>
              <a:spcBef>
                <a:spcPts val="4700"/>
              </a:spcBef>
              <a:spcAft>
                <a:spcPts val="0"/>
              </a:spcAft>
              <a:buClrTx/>
              <a:buSzTx/>
              <a:buFontTx/>
              <a:buNone/>
              <a:tabLst/>
            </a:pPr>
            <a:r>
              <a:rPr lang="en-US" sz="2400">
                <a:solidFill>
                  <a:schemeClr val="bg1"/>
                </a:solidFill>
                <a:latin typeface="Avenir Next" panose="020B0503020202020204" pitchFamily="34" charset="0"/>
              </a:rPr>
              <a:t>E</a:t>
            </a:r>
            <a:r>
              <a:rPr kumimoji="0" lang="en-US" sz="2400" u="none" strike="noStrike" cap="none" spc="0" normalizeH="0" baseline="0">
                <a:ln>
                  <a:noFill/>
                </a:ln>
                <a:solidFill>
                  <a:schemeClr val="bg1"/>
                </a:solidFill>
                <a:effectLst/>
                <a:uFillTx/>
                <a:latin typeface="Avenir Next" panose="020B0503020202020204" pitchFamily="34" charset="0"/>
                <a:sym typeface="Graphik Light"/>
              </a:rPr>
              <a:t>stablished in 2025</a:t>
            </a:r>
          </a:p>
        </p:txBody>
      </p:sp>
    </p:spTree>
    <p:extLst>
      <p:ext uri="{BB962C8B-B14F-4D97-AF65-F5344CB8AC3E}">
        <p14:creationId xmlns:p14="http://schemas.microsoft.com/office/powerpoint/2010/main" val="33330802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500"/>
                            </p:stCondLst>
                            <p:childTnLst>
                              <p:par>
                                <p:cTn id="13" presetID="10" presetClass="entr" presetSubtype="0" fill="hold" grpId="0" nodeType="afterEffect">
                                  <p:stCondLst>
                                    <p:cond delay="100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par>
                          <p:cTn id="20" fill="hold">
                            <p:stCondLst>
                              <p:cond delay="3500"/>
                            </p:stCondLst>
                            <p:childTnLst>
                              <p:par>
                                <p:cTn id="21" presetID="10" presetClass="entr" presetSubtype="0" fill="hold" grpId="0" nodeType="afterEffect">
                                  <p:stCondLst>
                                    <p:cond delay="100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par>
                          <p:cTn id="24" fill="hold">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6" grpId="0"/>
      <p:bldP spid="14"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355748-7C53-905C-CB01-615BEC4DDAF4}"/>
            </a:ext>
          </a:extLst>
        </p:cNvPr>
        <p:cNvGrpSpPr/>
        <p:nvPr/>
      </p:nvGrpSpPr>
      <p:grpSpPr>
        <a:xfrm>
          <a:off x="0" y="0"/>
          <a:ext cx="0" cy="0"/>
          <a:chOff x="0" y="0"/>
          <a:chExt cx="0" cy="0"/>
        </a:xfrm>
      </p:grpSpPr>
      <p:pic>
        <p:nvPicPr>
          <p:cNvPr id="11" name="Picture 10" descr="A green and black background&#10;&#10;AI-generated content may be incorrect.">
            <a:extLst>
              <a:ext uri="{FF2B5EF4-FFF2-40B4-BE49-F238E27FC236}">
                <a16:creationId xmlns:a16="http://schemas.microsoft.com/office/drawing/2014/main" id="{1FD23A20-CF2F-A1D2-7C75-F33D9A3BA19E}"/>
              </a:ext>
            </a:extLst>
          </p:cNvPr>
          <p:cNvPicPr>
            <a:picLocks noChangeAspect="1"/>
          </p:cNvPicPr>
          <p:nvPr/>
        </p:nvPicPr>
        <p:blipFill>
          <a:blip r:embed="rId3">
            <a:extLst>
              <a:ext uri="{28A0092B-C50C-407E-A947-70E740481C1C}">
                <a14:useLocalDpi xmlns:a14="http://schemas.microsoft.com/office/drawing/2010/main" val="0"/>
              </a:ext>
            </a:extLst>
          </a:blip>
          <a:srcRect l="3136" t="2148" r="9831"/>
          <a:stretch/>
        </p:blipFill>
        <p:spPr>
          <a:xfrm>
            <a:off x="0" y="-1"/>
            <a:ext cx="24384000" cy="13778561"/>
          </a:xfrm>
          <a:prstGeom prst="rect">
            <a:avLst/>
          </a:prstGeom>
        </p:spPr>
      </p:pic>
      <p:sp>
        <p:nvSpPr>
          <p:cNvPr id="30" name="Rectangle 29">
            <a:extLst>
              <a:ext uri="{FF2B5EF4-FFF2-40B4-BE49-F238E27FC236}">
                <a16:creationId xmlns:a16="http://schemas.microsoft.com/office/drawing/2014/main" id="{ABEE12E9-CBC8-D5DA-EECD-A3C36A3AF147}"/>
              </a:ext>
            </a:extLst>
          </p:cNvPr>
          <p:cNvSpPr/>
          <p:nvPr/>
        </p:nvSpPr>
        <p:spPr>
          <a:xfrm>
            <a:off x="647700" y="689579"/>
            <a:ext cx="22656800" cy="12458700"/>
          </a:xfrm>
          <a:prstGeom prst="rect">
            <a:avLst/>
          </a:prstGeom>
          <a:solidFill>
            <a:schemeClr val="accent1">
              <a:satOff val="-9155"/>
              <a:lumOff val="-32673"/>
            </a:schemeClr>
          </a:solidFill>
          <a:ln w="63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cxnSp>
        <p:nvCxnSpPr>
          <p:cNvPr id="13" name="Straight Connector 12">
            <a:extLst>
              <a:ext uri="{FF2B5EF4-FFF2-40B4-BE49-F238E27FC236}">
                <a16:creationId xmlns:a16="http://schemas.microsoft.com/office/drawing/2014/main" id="{64913263-10C9-E363-47F1-B76BED9327C1}"/>
              </a:ext>
            </a:extLst>
          </p:cNvPr>
          <p:cNvCxnSpPr>
            <a:cxnSpLocks/>
          </p:cNvCxnSpPr>
          <p:nvPr/>
        </p:nvCxnSpPr>
        <p:spPr>
          <a:xfrm>
            <a:off x="4413096" y="11882838"/>
            <a:ext cx="0" cy="362358"/>
          </a:xfrm>
          <a:prstGeom prst="line">
            <a:avLst/>
          </a:prstGeom>
          <a:noFill/>
          <a:ln w="254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15" name="TextBox 14">
            <a:extLst>
              <a:ext uri="{FF2B5EF4-FFF2-40B4-BE49-F238E27FC236}">
                <a16:creationId xmlns:a16="http://schemas.microsoft.com/office/drawing/2014/main" id="{DBB3EC5A-BC53-514A-7643-F534A273C16E}"/>
              </a:ext>
            </a:extLst>
          </p:cNvPr>
          <p:cNvSpPr txBox="1"/>
          <p:nvPr/>
        </p:nvSpPr>
        <p:spPr>
          <a:xfrm>
            <a:off x="1222979" y="12257896"/>
            <a:ext cx="4006474" cy="369332"/>
          </a:xfrm>
          <a:prstGeom prst="rect">
            <a:avLst/>
          </a:prstGeom>
          <a:noFill/>
          <a:effectLst>
            <a:softEdge rad="65707"/>
          </a:effectLst>
        </p:spPr>
        <p:txBody>
          <a:bodyPr wrap="square" rtlCol="0">
            <a:spAutoFit/>
          </a:bodyPr>
          <a:lstStyle/>
          <a:p>
            <a:r>
              <a:rPr lang="en-US" sz="1800" dirty="0">
                <a:solidFill>
                  <a:schemeClr val="bg1"/>
                </a:solidFill>
                <a:latin typeface="Avenir Next" panose="020B0503020202020204" pitchFamily="34" charset="0"/>
              </a:rPr>
              <a:t>Chișinău, February 27, 2025</a:t>
            </a:r>
          </a:p>
        </p:txBody>
      </p:sp>
      <p:sp>
        <p:nvSpPr>
          <p:cNvPr id="20" name="Presenter">
            <a:extLst>
              <a:ext uri="{FF2B5EF4-FFF2-40B4-BE49-F238E27FC236}">
                <a16:creationId xmlns:a16="http://schemas.microsoft.com/office/drawing/2014/main" id="{E5F4550E-E223-3715-A6C2-5C65153F5D7E}"/>
              </a:ext>
            </a:extLst>
          </p:cNvPr>
          <p:cNvSpPr txBox="1"/>
          <p:nvPr/>
        </p:nvSpPr>
        <p:spPr>
          <a:xfrm>
            <a:off x="1208792" y="11805617"/>
            <a:ext cx="3191604" cy="540638"/>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JAMES D. OLSON</a:t>
            </a:r>
            <a:endParaRPr lang="en-US" sz="2000" dirty="0">
              <a:solidFill>
                <a:schemeClr val="bg1"/>
              </a:solidFill>
              <a:latin typeface="Avenir Next Medium" panose="020B0503020202020204" pitchFamily="34" charset="0"/>
            </a:endParaRPr>
          </a:p>
        </p:txBody>
      </p:sp>
      <p:cxnSp>
        <p:nvCxnSpPr>
          <p:cNvPr id="7" name="Straight Connector 6">
            <a:extLst>
              <a:ext uri="{FF2B5EF4-FFF2-40B4-BE49-F238E27FC236}">
                <a16:creationId xmlns:a16="http://schemas.microsoft.com/office/drawing/2014/main" id="{42D779F2-DE58-BFF7-A1BA-21B7B2E0E49F}"/>
              </a:ext>
            </a:extLst>
          </p:cNvPr>
          <p:cNvCxnSpPr>
            <a:cxnSpLocks/>
          </p:cNvCxnSpPr>
          <p:nvPr/>
        </p:nvCxnSpPr>
        <p:spPr>
          <a:xfrm>
            <a:off x="5718189" y="5277665"/>
            <a:ext cx="0" cy="4801055"/>
          </a:xfrm>
          <a:prstGeom prst="line">
            <a:avLst/>
          </a:prstGeom>
          <a:noFill/>
          <a:ln w="381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pic>
        <p:nvPicPr>
          <p:cNvPr id="10" name="Picture 9" descr="A logo with text and a tree&#10;&#10;AI-generated content may be incorrect.">
            <a:extLst>
              <a:ext uri="{FF2B5EF4-FFF2-40B4-BE49-F238E27FC236}">
                <a16:creationId xmlns:a16="http://schemas.microsoft.com/office/drawing/2014/main" id="{2E322E97-4C33-1945-D2E7-E37F425D1A57}"/>
              </a:ext>
            </a:extLst>
          </p:cNvPr>
          <p:cNvPicPr>
            <a:picLocks noChangeAspect="1"/>
          </p:cNvPicPr>
          <p:nvPr/>
        </p:nvPicPr>
        <p:blipFill>
          <a:blip r:embed="rId4">
            <a:extLst>
              <a:ext uri="{28A0092B-C50C-407E-A947-70E740481C1C}">
                <a14:useLocalDpi xmlns:a14="http://schemas.microsoft.com/office/drawing/2010/main" val="0"/>
              </a:ext>
            </a:extLst>
          </a:blip>
          <a:srcRect l="2853" t="2069" b="16894"/>
          <a:stretch/>
        </p:blipFill>
        <p:spPr>
          <a:xfrm>
            <a:off x="20824831" y="11967209"/>
            <a:ext cx="2382240" cy="1059212"/>
          </a:xfrm>
          <a:prstGeom prst="rect">
            <a:avLst/>
          </a:prstGeom>
          <a:effectLst>
            <a:outerShdw blurRad="50800" dist="118689" dir="2700000" algn="tl" rotWithShape="0">
              <a:prstClr val="black">
                <a:alpha val="40000"/>
              </a:prstClr>
            </a:outerShdw>
          </a:effectLst>
        </p:spPr>
      </p:pic>
      <p:sp>
        <p:nvSpPr>
          <p:cNvPr id="27" name="Nisão-NutVision">
            <a:extLst>
              <a:ext uri="{FF2B5EF4-FFF2-40B4-BE49-F238E27FC236}">
                <a16:creationId xmlns:a16="http://schemas.microsoft.com/office/drawing/2014/main" id="{34F82FD1-5EC1-246A-E53A-E6E46F7C74FF}"/>
              </a:ext>
            </a:extLst>
          </p:cNvPr>
          <p:cNvSpPr txBox="1"/>
          <p:nvPr/>
        </p:nvSpPr>
        <p:spPr>
          <a:xfrm>
            <a:off x="4581197" y="11812337"/>
            <a:ext cx="3905556" cy="523220"/>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Nisão </a:t>
            </a:r>
            <a:r>
              <a:rPr lang="en-US" sz="2800" i="1" dirty="0">
                <a:solidFill>
                  <a:srgbClr val="FFC002"/>
                </a:solidFill>
                <a:latin typeface="Avenir Next Medium" panose="020B0503020202020204" pitchFamily="34" charset="0"/>
              </a:rPr>
              <a:t>NutVision</a:t>
            </a:r>
            <a:endParaRPr lang="en-US" sz="2000" i="1" dirty="0">
              <a:solidFill>
                <a:srgbClr val="FFC002"/>
              </a:solidFill>
              <a:latin typeface="Avenir Next Medium" panose="020B0503020202020204" pitchFamily="34" charset="0"/>
            </a:endParaRPr>
          </a:p>
        </p:txBody>
      </p:sp>
      <p:sp>
        <p:nvSpPr>
          <p:cNvPr id="8" name="If orchard is set up well it will eliminate many later problems">
            <a:extLst>
              <a:ext uri="{FF2B5EF4-FFF2-40B4-BE49-F238E27FC236}">
                <a16:creationId xmlns:a16="http://schemas.microsoft.com/office/drawing/2014/main" id="{60E3E7F7-71B8-8ACF-28CB-CEA85A9257DA}"/>
              </a:ext>
            </a:extLst>
          </p:cNvPr>
          <p:cNvSpPr txBox="1">
            <a:spLocks/>
          </p:cNvSpPr>
          <p:nvPr/>
        </p:nvSpPr>
        <p:spPr>
          <a:xfrm>
            <a:off x="-11990427" y="2202953"/>
            <a:ext cx="11963400" cy="1003300"/>
          </a:xfrm>
          <a:prstGeom prst="rect">
            <a:avLst/>
          </a:prstGeom>
          <a:effectLst>
            <a:outerShdw blurRad="50800" dist="38100" dir="2700000" algn="tl" rotWithShape="0">
              <a:prstClr val="black">
                <a:alpha val="40000"/>
              </a:prst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hangingPunct="1">
              <a:buNone/>
            </a:pPr>
            <a:r>
              <a:rPr lang="en-US">
                <a:solidFill>
                  <a:schemeClr val="bg1"/>
                </a:solidFill>
                <a:latin typeface="Avenir Next Medium" panose="020B0503020202020204" pitchFamily="34" charset="0"/>
              </a:rPr>
              <a:t>Definition of a </a:t>
            </a:r>
            <a:r>
              <a:rPr lang="en-US">
                <a:solidFill>
                  <a:srgbClr val="FFC002"/>
                </a:solidFill>
                <a:latin typeface="Avenir Next Medium" panose="020B0503020202020204" pitchFamily="34" charset="0"/>
              </a:rPr>
              <a:t>“</a:t>
            </a:r>
            <a:r>
              <a:rPr lang="en-US" i="1">
                <a:solidFill>
                  <a:srgbClr val="FFC002"/>
                </a:solidFill>
                <a:latin typeface="Avenir Next Medium" panose="020B0503020202020204" pitchFamily="34" charset="0"/>
              </a:rPr>
              <a:t>Commercial Orchard</a:t>
            </a:r>
            <a:r>
              <a:rPr lang="en-US">
                <a:solidFill>
                  <a:srgbClr val="FFC002"/>
                </a:solidFill>
                <a:latin typeface="Avenir Next Medium" panose="020B0503020202020204" pitchFamily="34" charset="0"/>
              </a:rPr>
              <a:t>”</a:t>
            </a:r>
            <a:r>
              <a:rPr lang="en-US">
                <a:solidFill>
                  <a:schemeClr val="bg1"/>
                </a:solidFill>
                <a:latin typeface="Avenir Next Medium" panose="020B0503020202020204" pitchFamily="34" charset="0"/>
              </a:rPr>
              <a:t>:</a:t>
            </a:r>
          </a:p>
        </p:txBody>
      </p:sp>
      <p:sp>
        <p:nvSpPr>
          <p:cNvPr id="9" name="TextBox 8">
            <a:extLst>
              <a:ext uri="{FF2B5EF4-FFF2-40B4-BE49-F238E27FC236}">
                <a16:creationId xmlns:a16="http://schemas.microsoft.com/office/drawing/2014/main" id="{DCF78D51-7FD9-13AC-0EAD-62CAEFA0C581}"/>
              </a:ext>
            </a:extLst>
          </p:cNvPr>
          <p:cNvSpPr txBox="1"/>
          <p:nvPr/>
        </p:nvSpPr>
        <p:spPr>
          <a:xfrm>
            <a:off x="1223193" y="10812780"/>
            <a:ext cx="6716008" cy="707886"/>
          </a:xfrm>
          <a:prstGeom prst="rect">
            <a:avLst/>
          </a:prstGeom>
          <a:noFill/>
          <a:effectLst>
            <a:softEdge rad="65707"/>
          </a:effectLst>
        </p:spPr>
        <p:txBody>
          <a:bodyPr wrap="square" rtlCol="0">
            <a:spAutoFit/>
          </a:bodyPr>
          <a:lstStyle/>
          <a:p>
            <a:r>
              <a:rPr lang="ro-RO" sz="2000" b="1" spc="200">
                <a:solidFill>
                  <a:schemeClr val="bg1"/>
                </a:solidFill>
                <a:latin typeface="Avenir Next Demi Bold" panose="020B0503020202020204" pitchFamily="34" charset="0"/>
              </a:rPr>
              <a:t>NUTS GROWING INDUSTRY IN THE USA: EXPERIENCE AND RELEVANT HINTS</a:t>
            </a:r>
            <a:endParaRPr lang="en-US" sz="2000" b="1" spc="200" dirty="0">
              <a:solidFill>
                <a:schemeClr val="bg1"/>
              </a:solidFill>
              <a:latin typeface="Avenir Next Demi Bold" panose="020B0503020202020204" pitchFamily="34" charset="0"/>
            </a:endParaRPr>
          </a:p>
        </p:txBody>
      </p:sp>
      <p:sp>
        <p:nvSpPr>
          <p:cNvPr id="12" name="TextBox 11">
            <a:extLst>
              <a:ext uri="{FF2B5EF4-FFF2-40B4-BE49-F238E27FC236}">
                <a16:creationId xmlns:a16="http://schemas.microsoft.com/office/drawing/2014/main" id="{6274D27A-5EF9-81A1-8852-06178201FF15}"/>
              </a:ext>
            </a:extLst>
          </p:cNvPr>
          <p:cNvSpPr txBox="1"/>
          <p:nvPr/>
        </p:nvSpPr>
        <p:spPr>
          <a:xfrm>
            <a:off x="1216407" y="11507688"/>
            <a:ext cx="4305293" cy="276999"/>
          </a:xfrm>
          <a:prstGeom prst="rect">
            <a:avLst/>
          </a:prstGeom>
          <a:noFill/>
          <a:effectLst>
            <a:softEdge rad="65707"/>
          </a:effectLst>
        </p:spPr>
        <p:txBody>
          <a:bodyPr wrap="square" rtlCol="0">
            <a:spAutoFit/>
          </a:bodyPr>
          <a:lstStyle/>
          <a:p>
            <a:pPr>
              <a:spcBef>
                <a:spcPts val="600"/>
              </a:spcBef>
            </a:pPr>
            <a:r>
              <a:rPr lang="ro-RO" sz="1200" b="1" spc="200">
                <a:solidFill>
                  <a:schemeClr val="bg1"/>
                </a:solidFill>
                <a:latin typeface="Avenir Next Demi Bold" panose="020B0503020202020204" pitchFamily="34" charset="0"/>
              </a:rPr>
              <a:t>GOVERNMENT SUPPORT FOR GROWERS</a:t>
            </a:r>
            <a:endParaRPr lang="en-US" sz="1200" dirty="0">
              <a:solidFill>
                <a:schemeClr val="bg1"/>
              </a:solidFill>
              <a:latin typeface="Avenir Next Medium" panose="020B0503020202020204" pitchFamily="34" charset="0"/>
            </a:endParaRPr>
          </a:p>
        </p:txBody>
      </p:sp>
      <p:sp>
        <p:nvSpPr>
          <p:cNvPr id="21" name="If orchard is set up well it will eliminate many later problems">
            <a:extLst>
              <a:ext uri="{FF2B5EF4-FFF2-40B4-BE49-F238E27FC236}">
                <a16:creationId xmlns:a16="http://schemas.microsoft.com/office/drawing/2014/main" id="{02172A4E-1189-C166-5F98-337AF9CFC2A8}"/>
              </a:ext>
            </a:extLst>
          </p:cNvPr>
          <p:cNvSpPr txBox="1">
            <a:spLocks/>
          </p:cNvSpPr>
          <p:nvPr/>
        </p:nvSpPr>
        <p:spPr>
          <a:xfrm>
            <a:off x="2050485" y="2586084"/>
            <a:ext cx="10718455" cy="1003300"/>
          </a:xfrm>
          <a:prstGeom prst="rect">
            <a:avLst/>
          </a:prstGeom>
          <a:effectLst>
            <a:outerShdw blurRad="50800" dist="38100" dir="2700000" algn="tl" rotWithShape="0">
              <a:prstClr val="black">
                <a:alpha val="40000"/>
              </a:prst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hangingPunct="1">
              <a:buNone/>
            </a:pPr>
            <a:r>
              <a:rPr lang="en-US" i="1">
                <a:solidFill>
                  <a:srgbClr val="FFC002"/>
                </a:solidFill>
                <a:latin typeface="Avenir Next Medium" panose="020B0503020202020204" pitchFamily="34" charset="0"/>
              </a:rPr>
              <a:t>Organizations &amp; Governing Bodies</a:t>
            </a:r>
          </a:p>
        </p:txBody>
      </p:sp>
      <p:sp>
        <p:nvSpPr>
          <p:cNvPr id="26" name="TextBox 25">
            <a:extLst>
              <a:ext uri="{FF2B5EF4-FFF2-40B4-BE49-F238E27FC236}">
                <a16:creationId xmlns:a16="http://schemas.microsoft.com/office/drawing/2014/main" id="{8243C4A4-1E6C-BBA6-8AEA-FE3D33EE68D5}"/>
              </a:ext>
            </a:extLst>
          </p:cNvPr>
          <p:cNvSpPr txBox="1"/>
          <p:nvPr/>
        </p:nvSpPr>
        <p:spPr>
          <a:xfrm>
            <a:off x="2804594" y="2873202"/>
            <a:ext cx="13235002" cy="11977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hangingPunct="1"/>
            <a:r>
              <a:rPr lang="en-US" sz="3200">
                <a:solidFill>
                  <a:schemeClr val="bg1"/>
                </a:solidFill>
                <a:latin typeface="Avenir Next Medium" panose="020B0503020202020204" pitchFamily="34" charset="0"/>
                <a:ea typeface="Tahoma" pitchFamily="2"/>
                <a:cs typeface="Tahoma" pitchFamily="2"/>
              </a:rPr>
              <a:t>The California Walnut Board</a:t>
            </a:r>
          </a:p>
        </p:txBody>
      </p:sp>
      <p:sp>
        <p:nvSpPr>
          <p:cNvPr id="3" name="TextBox 2">
            <a:extLst>
              <a:ext uri="{FF2B5EF4-FFF2-40B4-BE49-F238E27FC236}">
                <a16:creationId xmlns:a16="http://schemas.microsoft.com/office/drawing/2014/main" id="{47AED047-A867-0116-583C-69755B33426F}"/>
              </a:ext>
            </a:extLst>
          </p:cNvPr>
          <p:cNvSpPr txBox="1"/>
          <p:nvPr/>
        </p:nvSpPr>
        <p:spPr>
          <a:xfrm>
            <a:off x="6000131" y="5277665"/>
            <a:ext cx="12665680" cy="48551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lvl="0">
              <a:buSzPct val="45000"/>
            </a:pPr>
            <a:r>
              <a:rPr lang="en-US" sz="2400">
                <a:solidFill>
                  <a:schemeClr val="bg1"/>
                </a:solidFill>
                <a:latin typeface="Avenir Next" panose="020B0503020202020204" pitchFamily="34" charset="0"/>
                <a:ea typeface="Tahoma" pitchFamily="2"/>
                <a:cs typeface="Tahoma" pitchFamily="2"/>
              </a:rPr>
              <a:t>US Federal Marketing Order established 1948</a:t>
            </a:r>
          </a:p>
          <a:p>
            <a:pPr lvl="0">
              <a:buSzPct val="45000"/>
            </a:pPr>
            <a:r>
              <a:rPr lang="en-US" sz="2400">
                <a:solidFill>
                  <a:schemeClr val="bg1"/>
                </a:solidFill>
                <a:latin typeface="Avenir Next" panose="020B0503020202020204" pitchFamily="34" charset="0"/>
                <a:ea typeface="Tahoma" pitchFamily="2"/>
                <a:cs typeface="Tahoma" pitchFamily="2"/>
              </a:rPr>
              <a:t>Promotes walnuts in the US domestic market and funds research into walnut production and post harvest handling.</a:t>
            </a:r>
          </a:p>
          <a:p>
            <a:pPr lvl="0">
              <a:buSzPct val="45000"/>
            </a:pPr>
            <a:r>
              <a:rPr lang="en-US" sz="2400">
                <a:solidFill>
                  <a:schemeClr val="bg1"/>
                </a:solidFill>
                <a:latin typeface="Avenir Next" panose="020B0503020202020204" pitchFamily="34" charset="0"/>
                <a:ea typeface="Tahoma" pitchFamily="2"/>
                <a:cs typeface="Tahoma" pitchFamily="2"/>
              </a:rPr>
              <a:t>If you are growing Chandler, Tulare, VX211, RX1, Serr or many others you are benefiting from technology the CWB developed.</a:t>
            </a:r>
          </a:p>
          <a:p>
            <a:pPr lvl="0">
              <a:buSzPct val="45000"/>
            </a:pPr>
            <a:r>
              <a:rPr lang="en-US" sz="2400">
                <a:solidFill>
                  <a:schemeClr val="bg1"/>
                </a:solidFill>
                <a:latin typeface="Avenir Next" panose="020B0503020202020204" pitchFamily="34" charset="0"/>
                <a:ea typeface="Tahoma" pitchFamily="2"/>
                <a:cs typeface="Tahoma" pitchFamily="2"/>
              </a:rPr>
              <a:t>Also developed standardized grades and requires all walnuts sold are labeled with standardized grades. You buy Light halves and pieces from CA you can be confident it will meet specific quality standards for color, half count, defects and sanitation.</a:t>
            </a:r>
          </a:p>
        </p:txBody>
      </p:sp>
      <p:sp>
        <p:nvSpPr>
          <p:cNvPr id="5" name="TextBox 4">
            <a:extLst>
              <a:ext uri="{FF2B5EF4-FFF2-40B4-BE49-F238E27FC236}">
                <a16:creationId xmlns:a16="http://schemas.microsoft.com/office/drawing/2014/main" id="{D344E0C6-A28C-DDC7-35FF-435569307A56}"/>
              </a:ext>
            </a:extLst>
          </p:cNvPr>
          <p:cNvSpPr txBox="1"/>
          <p:nvPr/>
        </p:nvSpPr>
        <p:spPr>
          <a:xfrm>
            <a:off x="5616212" y="4071117"/>
            <a:ext cx="2221009" cy="11977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hangingPunct="1"/>
            <a:r>
              <a:rPr lang="en-US" sz="3200">
                <a:solidFill>
                  <a:schemeClr val="bg1"/>
                </a:solidFill>
                <a:latin typeface="Avenir Next Medium" panose="020B0503020202020204" pitchFamily="34" charset="0"/>
                <a:ea typeface="Tahoma" pitchFamily="2"/>
                <a:cs typeface="Tahoma" pitchFamily="2"/>
              </a:rPr>
              <a:t>Mission:</a:t>
            </a:r>
          </a:p>
        </p:txBody>
      </p:sp>
    </p:spTree>
    <p:extLst>
      <p:ext uri="{BB962C8B-B14F-4D97-AF65-F5344CB8AC3E}">
        <p14:creationId xmlns:p14="http://schemas.microsoft.com/office/powerpoint/2010/main" val="4985874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324CB3-909D-2B67-8D02-971F8F102E32}"/>
            </a:ext>
          </a:extLst>
        </p:cNvPr>
        <p:cNvGrpSpPr/>
        <p:nvPr/>
      </p:nvGrpSpPr>
      <p:grpSpPr>
        <a:xfrm>
          <a:off x="0" y="0"/>
          <a:ext cx="0" cy="0"/>
          <a:chOff x="0" y="0"/>
          <a:chExt cx="0" cy="0"/>
        </a:xfrm>
      </p:grpSpPr>
      <p:pic>
        <p:nvPicPr>
          <p:cNvPr id="11" name="Picture 10" descr="A green and black background&#10;&#10;AI-generated content may be incorrect.">
            <a:extLst>
              <a:ext uri="{FF2B5EF4-FFF2-40B4-BE49-F238E27FC236}">
                <a16:creationId xmlns:a16="http://schemas.microsoft.com/office/drawing/2014/main" id="{7E014C57-679A-48D5-8A44-152473AACCEC}"/>
              </a:ext>
            </a:extLst>
          </p:cNvPr>
          <p:cNvPicPr>
            <a:picLocks noChangeAspect="1"/>
          </p:cNvPicPr>
          <p:nvPr/>
        </p:nvPicPr>
        <p:blipFill>
          <a:blip r:embed="rId3">
            <a:extLst>
              <a:ext uri="{28A0092B-C50C-407E-A947-70E740481C1C}">
                <a14:useLocalDpi xmlns:a14="http://schemas.microsoft.com/office/drawing/2010/main" val="0"/>
              </a:ext>
            </a:extLst>
          </a:blip>
          <a:srcRect l="3136" t="2148" r="9831"/>
          <a:stretch/>
        </p:blipFill>
        <p:spPr>
          <a:xfrm>
            <a:off x="0" y="-1"/>
            <a:ext cx="24384000" cy="13778561"/>
          </a:xfrm>
          <a:prstGeom prst="rect">
            <a:avLst/>
          </a:prstGeom>
        </p:spPr>
      </p:pic>
      <p:sp>
        <p:nvSpPr>
          <p:cNvPr id="30" name="Rectangle 29">
            <a:extLst>
              <a:ext uri="{FF2B5EF4-FFF2-40B4-BE49-F238E27FC236}">
                <a16:creationId xmlns:a16="http://schemas.microsoft.com/office/drawing/2014/main" id="{569DEBA9-4B87-5B44-1353-F5DE885B3371}"/>
              </a:ext>
            </a:extLst>
          </p:cNvPr>
          <p:cNvSpPr/>
          <p:nvPr/>
        </p:nvSpPr>
        <p:spPr>
          <a:xfrm>
            <a:off x="647700" y="689579"/>
            <a:ext cx="22656800" cy="12458700"/>
          </a:xfrm>
          <a:prstGeom prst="rect">
            <a:avLst/>
          </a:prstGeom>
          <a:solidFill>
            <a:schemeClr val="accent1">
              <a:satOff val="-9155"/>
              <a:lumOff val="-32673"/>
            </a:schemeClr>
          </a:solidFill>
          <a:ln w="63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cxnSp>
        <p:nvCxnSpPr>
          <p:cNvPr id="13" name="Straight Connector 12">
            <a:extLst>
              <a:ext uri="{FF2B5EF4-FFF2-40B4-BE49-F238E27FC236}">
                <a16:creationId xmlns:a16="http://schemas.microsoft.com/office/drawing/2014/main" id="{8F9A0C3D-06CD-6EE3-5F30-C1C8207C23D2}"/>
              </a:ext>
            </a:extLst>
          </p:cNvPr>
          <p:cNvCxnSpPr>
            <a:cxnSpLocks/>
          </p:cNvCxnSpPr>
          <p:nvPr/>
        </p:nvCxnSpPr>
        <p:spPr>
          <a:xfrm>
            <a:off x="4413096" y="11882838"/>
            <a:ext cx="0" cy="362358"/>
          </a:xfrm>
          <a:prstGeom prst="line">
            <a:avLst/>
          </a:prstGeom>
          <a:noFill/>
          <a:ln w="254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15" name="TextBox 14">
            <a:extLst>
              <a:ext uri="{FF2B5EF4-FFF2-40B4-BE49-F238E27FC236}">
                <a16:creationId xmlns:a16="http://schemas.microsoft.com/office/drawing/2014/main" id="{0A3C7D45-24CB-F711-109B-84C75F9A196C}"/>
              </a:ext>
            </a:extLst>
          </p:cNvPr>
          <p:cNvSpPr txBox="1"/>
          <p:nvPr/>
        </p:nvSpPr>
        <p:spPr>
          <a:xfrm>
            <a:off x="1222979" y="12257896"/>
            <a:ext cx="4006474" cy="369332"/>
          </a:xfrm>
          <a:prstGeom prst="rect">
            <a:avLst/>
          </a:prstGeom>
          <a:noFill/>
          <a:effectLst>
            <a:softEdge rad="65707"/>
          </a:effectLst>
        </p:spPr>
        <p:txBody>
          <a:bodyPr wrap="square" rtlCol="0">
            <a:spAutoFit/>
          </a:bodyPr>
          <a:lstStyle/>
          <a:p>
            <a:r>
              <a:rPr lang="en-US" sz="1800" dirty="0">
                <a:solidFill>
                  <a:schemeClr val="bg1"/>
                </a:solidFill>
                <a:latin typeface="Avenir Next" panose="020B0503020202020204" pitchFamily="34" charset="0"/>
              </a:rPr>
              <a:t>Chișinău, February 27, 2025</a:t>
            </a:r>
          </a:p>
        </p:txBody>
      </p:sp>
      <p:sp>
        <p:nvSpPr>
          <p:cNvPr id="20" name="Presenter">
            <a:extLst>
              <a:ext uri="{FF2B5EF4-FFF2-40B4-BE49-F238E27FC236}">
                <a16:creationId xmlns:a16="http://schemas.microsoft.com/office/drawing/2014/main" id="{07A20EB7-99D6-F41A-11AE-FBF7CE0287F6}"/>
              </a:ext>
            </a:extLst>
          </p:cNvPr>
          <p:cNvSpPr txBox="1"/>
          <p:nvPr/>
        </p:nvSpPr>
        <p:spPr>
          <a:xfrm>
            <a:off x="1208792" y="11805617"/>
            <a:ext cx="3191604" cy="540638"/>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JAMES D. OLSON</a:t>
            </a:r>
            <a:endParaRPr lang="en-US" sz="2000" dirty="0">
              <a:solidFill>
                <a:schemeClr val="bg1"/>
              </a:solidFill>
              <a:latin typeface="Avenir Next Medium" panose="020B0503020202020204" pitchFamily="34" charset="0"/>
            </a:endParaRPr>
          </a:p>
        </p:txBody>
      </p:sp>
      <p:cxnSp>
        <p:nvCxnSpPr>
          <p:cNvPr id="7" name="Straight Connector 6">
            <a:extLst>
              <a:ext uri="{FF2B5EF4-FFF2-40B4-BE49-F238E27FC236}">
                <a16:creationId xmlns:a16="http://schemas.microsoft.com/office/drawing/2014/main" id="{0FB706C8-3C4D-7D91-7803-3D1A0266B133}"/>
              </a:ext>
            </a:extLst>
          </p:cNvPr>
          <p:cNvCxnSpPr>
            <a:cxnSpLocks/>
          </p:cNvCxnSpPr>
          <p:nvPr/>
        </p:nvCxnSpPr>
        <p:spPr>
          <a:xfrm>
            <a:off x="5718189" y="5277665"/>
            <a:ext cx="0" cy="4801055"/>
          </a:xfrm>
          <a:prstGeom prst="line">
            <a:avLst/>
          </a:prstGeom>
          <a:noFill/>
          <a:ln w="381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pic>
        <p:nvPicPr>
          <p:cNvPr id="10" name="Picture 9" descr="A logo with text and a tree&#10;&#10;AI-generated content may be incorrect.">
            <a:extLst>
              <a:ext uri="{FF2B5EF4-FFF2-40B4-BE49-F238E27FC236}">
                <a16:creationId xmlns:a16="http://schemas.microsoft.com/office/drawing/2014/main" id="{029C7082-3872-6D30-0274-3A3EF7E9D477}"/>
              </a:ext>
            </a:extLst>
          </p:cNvPr>
          <p:cNvPicPr>
            <a:picLocks noChangeAspect="1"/>
          </p:cNvPicPr>
          <p:nvPr/>
        </p:nvPicPr>
        <p:blipFill>
          <a:blip r:embed="rId4">
            <a:extLst>
              <a:ext uri="{28A0092B-C50C-407E-A947-70E740481C1C}">
                <a14:useLocalDpi xmlns:a14="http://schemas.microsoft.com/office/drawing/2010/main" val="0"/>
              </a:ext>
            </a:extLst>
          </a:blip>
          <a:srcRect l="2853" t="2069" b="16894"/>
          <a:stretch/>
        </p:blipFill>
        <p:spPr>
          <a:xfrm>
            <a:off x="20824831" y="11967209"/>
            <a:ext cx="2382240" cy="1059212"/>
          </a:xfrm>
          <a:prstGeom prst="rect">
            <a:avLst/>
          </a:prstGeom>
          <a:effectLst>
            <a:outerShdw blurRad="50800" dist="118689" dir="2700000" algn="tl" rotWithShape="0">
              <a:prstClr val="black">
                <a:alpha val="40000"/>
              </a:prstClr>
            </a:outerShdw>
          </a:effectLst>
        </p:spPr>
      </p:pic>
      <p:sp>
        <p:nvSpPr>
          <p:cNvPr id="27" name="Nisão-NutVision">
            <a:extLst>
              <a:ext uri="{FF2B5EF4-FFF2-40B4-BE49-F238E27FC236}">
                <a16:creationId xmlns:a16="http://schemas.microsoft.com/office/drawing/2014/main" id="{D64D5D5B-0B29-2D3E-CFBB-B87C0DAFFF54}"/>
              </a:ext>
            </a:extLst>
          </p:cNvPr>
          <p:cNvSpPr txBox="1"/>
          <p:nvPr/>
        </p:nvSpPr>
        <p:spPr>
          <a:xfrm>
            <a:off x="4581197" y="11812337"/>
            <a:ext cx="3905556" cy="523220"/>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Nisão </a:t>
            </a:r>
            <a:r>
              <a:rPr lang="en-US" sz="2800" i="1" dirty="0">
                <a:solidFill>
                  <a:srgbClr val="FFC002"/>
                </a:solidFill>
                <a:latin typeface="Avenir Next Medium" panose="020B0503020202020204" pitchFamily="34" charset="0"/>
              </a:rPr>
              <a:t>NutVision</a:t>
            </a:r>
            <a:endParaRPr lang="en-US" sz="2000" i="1" dirty="0">
              <a:solidFill>
                <a:srgbClr val="FFC002"/>
              </a:solidFill>
              <a:latin typeface="Avenir Next Medium" panose="020B0503020202020204" pitchFamily="34" charset="0"/>
            </a:endParaRPr>
          </a:p>
        </p:txBody>
      </p:sp>
      <p:sp>
        <p:nvSpPr>
          <p:cNvPr id="8" name="If orchard is set up well it will eliminate many later problems">
            <a:extLst>
              <a:ext uri="{FF2B5EF4-FFF2-40B4-BE49-F238E27FC236}">
                <a16:creationId xmlns:a16="http://schemas.microsoft.com/office/drawing/2014/main" id="{51D69120-39D0-8C99-58E1-F2568212B1D2}"/>
              </a:ext>
            </a:extLst>
          </p:cNvPr>
          <p:cNvSpPr txBox="1">
            <a:spLocks/>
          </p:cNvSpPr>
          <p:nvPr/>
        </p:nvSpPr>
        <p:spPr>
          <a:xfrm>
            <a:off x="-11990427" y="2202953"/>
            <a:ext cx="11963400" cy="1003300"/>
          </a:xfrm>
          <a:prstGeom prst="rect">
            <a:avLst/>
          </a:prstGeom>
          <a:effectLst>
            <a:outerShdw blurRad="50800" dist="38100" dir="2700000" algn="tl" rotWithShape="0">
              <a:prstClr val="black">
                <a:alpha val="40000"/>
              </a:prst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hangingPunct="1">
              <a:buNone/>
            </a:pPr>
            <a:r>
              <a:rPr lang="en-US">
                <a:solidFill>
                  <a:schemeClr val="bg1"/>
                </a:solidFill>
                <a:latin typeface="Avenir Next Medium" panose="020B0503020202020204" pitchFamily="34" charset="0"/>
              </a:rPr>
              <a:t>Definition of a </a:t>
            </a:r>
            <a:r>
              <a:rPr lang="en-US">
                <a:solidFill>
                  <a:srgbClr val="FFC002"/>
                </a:solidFill>
                <a:latin typeface="Avenir Next Medium" panose="020B0503020202020204" pitchFamily="34" charset="0"/>
              </a:rPr>
              <a:t>“</a:t>
            </a:r>
            <a:r>
              <a:rPr lang="en-US" i="1">
                <a:solidFill>
                  <a:srgbClr val="FFC002"/>
                </a:solidFill>
                <a:latin typeface="Avenir Next Medium" panose="020B0503020202020204" pitchFamily="34" charset="0"/>
              </a:rPr>
              <a:t>Commercial Orchard</a:t>
            </a:r>
            <a:r>
              <a:rPr lang="en-US">
                <a:solidFill>
                  <a:srgbClr val="FFC002"/>
                </a:solidFill>
                <a:latin typeface="Avenir Next Medium" panose="020B0503020202020204" pitchFamily="34" charset="0"/>
              </a:rPr>
              <a:t>”</a:t>
            </a:r>
            <a:r>
              <a:rPr lang="en-US">
                <a:solidFill>
                  <a:schemeClr val="bg1"/>
                </a:solidFill>
                <a:latin typeface="Avenir Next Medium" panose="020B0503020202020204" pitchFamily="34" charset="0"/>
              </a:rPr>
              <a:t>:</a:t>
            </a:r>
          </a:p>
        </p:txBody>
      </p:sp>
      <p:sp>
        <p:nvSpPr>
          <p:cNvPr id="9" name="TextBox 8">
            <a:extLst>
              <a:ext uri="{FF2B5EF4-FFF2-40B4-BE49-F238E27FC236}">
                <a16:creationId xmlns:a16="http://schemas.microsoft.com/office/drawing/2014/main" id="{DA21730F-7076-5B84-F494-35C97CB8A10A}"/>
              </a:ext>
            </a:extLst>
          </p:cNvPr>
          <p:cNvSpPr txBox="1"/>
          <p:nvPr/>
        </p:nvSpPr>
        <p:spPr>
          <a:xfrm>
            <a:off x="1223193" y="10812780"/>
            <a:ext cx="6716008" cy="707886"/>
          </a:xfrm>
          <a:prstGeom prst="rect">
            <a:avLst/>
          </a:prstGeom>
          <a:noFill/>
          <a:effectLst>
            <a:softEdge rad="65707"/>
          </a:effectLst>
        </p:spPr>
        <p:txBody>
          <a:bodyPr wrap="square" rtlCol="0">
            <a:spAutoFit/>
          </a:bodyPr>
          <a:lstStyle/>
          <a:p>
            <a:r>
              <a:rPr lang="ro-RO" sz="2000" b="1" spc="200">
                <a:solidFill>
                  <a:schemeClr val="bg1"/>
                </a:solidFill>
                <a:latin typeface="Avenir Next Demi Bold" panose="020B0503020202020204" pitchFamily="34" charset="0"/>
              </a:rPr>
              <a:t>NUTS GROWING INDUSTRY IN THE USA: EXPERIENCE AND RELEVANT HINTS</a:t>
            </a:r>
            <a:endParaRPr lang="en-US" sz="2000" b="1" spc="200" dirty="0">
              <a:solidFill>
                <a:schemeClr val="bg1"/>
              </a:solidFill>
              <a:latin typeface="Avenir Next Demi Bold" panose="020B0503020202020204" pitchFamily="34" charset="0"/>
            </a:endParaRPr>
          </a:p>
        </p:txBody>
      </p:sp>
      <p:sp>
        <p:nvSpPr>
          <p:cNvPr id="12" name="TextBox 11">
            <a:extLst>
              <a:ext uri="{FF2B5EF4-FFF2-40B4-BE49-F238E27FC236}">
                <a16:creationId xmlns:a16="http://schemas.microsoft.com/office/drawing/2014/main" id="{EA79C397-112F-E333-C521-DA350FB102B1}"/>
              </a:ext>
            </a:extLst>
          </p:cNvPr>
          <p:cNvSpPr txBox="1"/>
          <p:nvPr/>
        </p:nvSpPr>
        <p:spPr>
          <a:xfrm>
            <a:off x="1216407" y="11507688"/>
            <a:ext cx="4305293" cy="276999"/>
          </a:xfrm>
          <a:prstGeom prst="rect">
            <a:avLst/>
          </a:prstGeom>
          <a:noFill/>
          <a:effectLst>
            <a:softEdge rad="65707"/>
          </a:effectLst>
        </p:spPr>
        <p:txBody>
          <a:bodyPr wrap="square" rtlCol="0">
            <a:spAutoFit/>
          </a:bodyPr>
          <a:lstStyle/>
          <a:p>
            <a:pPr>
              <a:spcBef>
                <a:spcPts val="600"/>
              </a:spcBef>
            </a:pPr>
            <a:r>
              <a:rPr lang="ro-RO" sz="1200" b="1" spc="200">
                <a:solidFill>
                  <a:schemeClr val="bg1"/>
                </a:solidFill>
                <a:latin typeface="Avenir Next Demi Bold" panose="020B0503020202020204" pitchFamily="34" charset="0"/>
              </a:rPr>
              <a:t>GOVERNMENT SUPPORT FOR GROWERS</a:t>
            </a:r>
            <a:endParaRPr lang="en-US" sz="1200" dirty="0">
              <a:solidFill>
                <a:schemeClr val="bg1"/>
              </a:solidFill>
              <a:latin typeface="Avenir Next Medium" panose="020B0503020202020204" pitchFamily="34" charset="0"/>
            </a:endParaRPr>
          </a:p>
        </p:txBody>
      </p:sp>
      <p:sp>
        <p:nvSpPr>
          <p:cNvPr id="21" name="If orchard is set up well it will eliminate many later problems">
            <a:extLst>
              <a:ext uri="{FF2B5EF4-FFF2-40B4-BE49-F238E27FC236}">
                <a16:creationId xmlns:a16="http://schemas.microsoft.com/office/drawing/2014/main" id="{EDFCC187-9CF4-A8AD-C3AE-FEB1C5924BD4}"/>
              </a:ext>
            </a:extLst>
          </p:cNvPr>
          <p:cNvSpPr txBox="1">
            <a:spLocks/>
          </p:cNvSpPr>
          <p:nvPr/>
        </p:nvSpPr>
        <p:spPr>
          <a:xfrm>
            <a:off x="2050485" y="2586084"/>
            <a:ext cx="10718455" cy="1003300"/>
          </a:xfrm>
          <a:prstGeom prst="rect">
            <a:avLst/>
          </a:prstGeom>
          <a:effectLst>
            <a:outerShdw blurRad="50800" dist="38100" dir="2700000" algn="tl" rotWithShape="0">
              <a:prstClr val="black">
                <a:alpha val="40000"/>
              </a:prst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hangingPunct="1">
              <a:buNone/>
            </a:pPr>
            <a:r>
              <a:rPr lang="en-US" i="1">
                <a:solidFill>
                  <a:srgbClr val="FFC002"/>
                </a:solidFill>
                <a:latin typeface="Avenir Next Medium" panose="020B0503020202020204" pitchFamily="34" charset="0"/>
              </a:rPr>
              <a:t>Organizations &amp; Governing Bodies</a:t>
            </a:r>
          </a:p>
        </p:txBody>
      </p:sp>
      <p:sp>
        <p:nvSpPr>
          <p:cNvPr id="26" name="TextBox 25">
            <a:extLst>
              <a:ext uri="{FF2B5EF4-FFF2-40B4-BE49-F238E27FC236}">
                <a16:creationId xmlns:a16="http://schemas.microsoft.com/office/drawing/2014/main" id="{C51F92E0-7E96-1ABD-1130-48BEE1894F26}"/>
              </a:ext>
            </a:extLst>
          </p:cNvPr>
          <p:cNvSpPr txBox="1"/>
          <p:nvPr/>
        </p:nvSpPr>
        <p:spPr>
          <a:xfrm>
            <a:off x="2804594" y="2873202"/>
            <a:ext cx="13235002" cy="11977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hangingPunct="1"/>
            <a:r>
              <a:rPr lang="en-US" sz="3200">
                <a:solidFill>
                  <a:schemeClr val="bg1"/>
                </a:solidFill>
                <a:latin typeface="Avenir Next Medium" panose="020B0503020202020204" pitchFamily="34" charset="0"/>
                <a:ea typeface="Tahoma" pitchFamily="2"/>
                <a:cs typeface="Tahoma" pitchFamily="2"/>
              </a:rPr>
              <a:t>California Walnut Commission</a:t>
            </a:r>
          </a:p>
        </p:txBody>
      </p:sp>
      <p:sp>
        <p:nvSpPr>
          <p:cNvPr id="5" name="TextBox 4">
            <a:extLst>
              <a:ext uri="{FF2B5EF4-FFF2-40B4-BE49-F238E27FC236}">
                <a16:creationId xmlns:a16="http://schemas.microsoft.com/office/drawing/2014/main" id="{E7A6EDF3-BAFC-A3EA-6CB8-533AA17D967E}"/>
              </a:ext>
            </a:extLst>
          </p:cNvPr>
          <p:cNvSpPr txBox="1"/>
          <p:nvPr/>
        </p:nvSpPr>
        <p:spPr>
          <a:xfrm>
            <a:off x="5616212" y="4071117"/>
            <a:ext cx="2221009" cy="11977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hangingPunct="1"/>
            <a:r>
              <a:rPr lang="en-US" sz="3200">
                <a:solidFill>
                  <a:schemeClr val="bg1"/>
                </a:solidFill>
                <a:latin typeface="Avenir Next Medium" panose="020B0503020202020204" pitchFamily="34" charset="0"/>
                <a:ea typeface="Tahoma" pitchFamily="2"/>
                <a:cs typeface="Tahoma" pitchFamily="2"/>
              </a:rPr>
              <a:t>Mission:</a:t>
            </a:r>
          </a:p>
        </p:txBody>
      </p:sp>
      <p:sp>
        <p:nvSpPr>
          <p:cNvPr id="2" name="TextBox 1">
            <a:extLst>
              <a:ext uri="{FF2B5EF4-FFF2-40B4-BE49-F238E27FC236}">
                <a16:creationId xmlns:a16="http://schemas.microsoft.com/office/drawing/2014/main" id="{23B6AC57-59E4-3F17-C3A3-B818E1FA339A}"/>
              </a:ext>
            </a:extLst>
          </p:cNvPr>
          <p:cNvSpPr txBox="1"/>
          <p:nvPr/>
        </p:nvSpPr>
        <p:spPr>
          <a:xfrm>
            <a:off x="6059472" y="4610138"/>
            <a:ext cx="13234997" cy="69198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vl="0">
              <a:buSzPct val="45000"/>
            </a:pPr>
            <a:r>
              <a:rPr lang="en-US" sz="2400">
                <a:solidFill>
                  <a:schemeClr val="bg1"/>
                </a:solidFill>
                <a:latin typeface="Avenir Next" panose="020B0503020202020204" pitchFamily="34" charset="0"/>
                <a:ea typeface="Tahoma" pitchFamily="2"/>
                <a:cs typeface="Tahoma" pitchFamily="2"/>
              </a:rPr>
              <a:t>Started in 1987 since changes in US provided money to develop export markets but CWB could not do this directly due to legal issues with how the CWB was structured.</a:t>
            </a:r>
          </a:p>
          <a:p>
            <a:pPr lvl="0">
              <a:buSzPct val="45000"/>
            </a:pPr>
            <a:r>
              <a:rPr lang="en-US" sz="2400">
                <a:solidFill>
                  <a:schemeClr val="bg1"/>
                </a:solidFill>
                <a:latin typeface="Avenir Next" panose="020B0503020202020204" pitchFamily="34" charset="0"/>
                <a:ea typeface="Tahoma" pitchFamily="2"/>
                <a:cs typeface="Tahoma" pitchFamily="2"/>
              </a:rPr>
              <a:t>The CWC funds health research and export market development.</a:t>
            </a:r>
          </a:p>
          <a:p>
            <a:pPr lvl="0">
              <a:buSzPct val="45000"/>
            </a:pPr>
            <a:r>
              <a:rPr lang="en-US" sz="2400">
                <a:solidFill>
                  <a:schemeClr val="bg1"/>
                </a:solidFill>
                <a:latin typeface="Avenir Next" panose="020B0503020202020204" pitchFamily="34" charset="0"/>
                <a:ea typeface="Tahoma" pitchFamily="2"/>
                <a:cs typeface="Tahoma" pitchFamily="2"/>
              </a:rPr>
              <a:t>Seeks to increase demand for California walnuts, but effectively walnuts in general world wide.</a:t>
            </a:r>
          </a:p>
          <a:p>
            <a:pPr lvl="0">
              <a:buSzPct val="45000"/>
            </a:pPr>
            <a:r>
              <a:rPr lang="en-US" sz="2400">
                <a:solidFill>
                  <a:schemeClr val="bg1"/>
                </a:solidFill>
                <a:latin typeface="Avenir Next" panose="020B0503020202020204" pitchFamily="34" charset="0"/>
                <a:ea typeface="Tahoma" pitchFamily="2"/>
                <a:cs typeface="Tahoma" pitchFamily="2"/>
              </a:rPr>
              <a:t>Gives help to exporters with trade issues; tariffs, load rejections, ect.</a:t>
            </a:r>
          </a:p>
          <a:p>
            <a:pPr lvl="0">
              <a:buSzPct val="45000"/>
            </a:pPr>
            <a:r>
              <a:rPr lang="en-US" sz="2400">
                <a:solidFill>
                  <a:schemeClr val="bg1"/>
                </a:solidFill>
                <a:latin typeface="Avenir Next" panose="020B0503020202020204" pitchFamily="34" charset="0"/>
                <a:ea typeface="Tahoma" pitchFamily="2"/>
                <a:cs typeface="Tahoma" pitchFamily="2"/>
              </a:rPr>
              <a:t>Some pushback from CA growers last few years as they see themselves funding programs that are benefiting their competitors in other countries.</a:t>
            </a:r>
          </a:p>
          <a:p>
            <a:pPr marL="0" marR="0" indent="0" algn="l" defTabSz="355600" rtl="0" fontAlgn="auto" latinLnBrk="0" hangingPunct="0">
              <a:lnSpc>
                <a:spcPct val="100000"/>
              </a:lnSpc>
              <a:spcBef>
                <a:spcPts val="4700"/>
              </a:spcBef>
              <a:spcAft>
                <a:spcPts val="0"/>
              </a:spcAft>
              <a:buClrTx/>
              <a:buSzTx/>
              <a:buFontTx/>
              <a:buNone/>
              <a:tabLst/>
            </a:pPr>
            <a:endParaRPr kumimoji="0" lang="en-US" sz="4000" b="0" i="0" u="none" strike="noStrike" cap="none" spc="0" normalizeH="0" baseline="0">
              <a:ln>
                <a:noFill/>
              </a:ln>
              <a:solidFill>
                <a:schemeClr val="accent1">
                  <a:satOff val="-9155"/>
                  <a:lumOff val="-32673"/>
                </a:schemeClr>
              </a:solidFill>
              <a:effectLst/>
              <a:uFillTx/>
              <a:latin typeface="Graphik Light"/>
              <a:ea typeface="Graphik Light"/>
              <a:cs typeface="Graphik Light"/>
              <a:sym typeface="Graphik Light"/>
            </a:endParaRPr>
          </a:p>
        </p:txBody>
      </p:sp>
    </p:spTree>
    <p:extLst>
      <p:ext uri="{BB962C8B-B14F-4D97-AF65-F5344CB8AC3E}">
        <p14:creationId xmlns:p14="http://schemas.microsoft.com/office/powerpoint/2010/main" val="3222538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38_MinimalistLight">
  <a:themeElements>
    <a:clrScheme name="38_MinimalistLight">
      <a:dk1>
        <a:srgbClr val="53585F"/>
      </a:dk1>
      <a:lt1>
        <a:srgbClr val="FFFFFF"/>
      </a:lt1>
      <a:dk2>
        <a:srgbClr val="53585F"/>
      </a:dk2>
      <a:lt2>
        <a:srgbClr val="D5D5D5"/>
      </a:lt2>
      <a:accent1>
        <a:srgbClr val="9FAABA"/>
      </a:accent1>
      <a:accent2>
        <a:srgbClr val="88A7B2"/>
      </a:accent2>
      <a:accent3>
        <a:srgbClr val="94B9A3"/>
      </a:accent3>
      <a:accent4>
        <a:srgbClr val="F0BE5E"/>
      </a:accent4>
      <a:accent5>
        <a:srgbClr val="D5B7B7"/>
      </a:accent5>
      <a:accent6>
        <a:srgbClr val="B894B1"/>
      </a:accent6>
      <a:hlink>
        <a:srgbClr val="0000FF"/>
      </a:hlink>
      <a:folHlink>
        <a:srgbClr val="FF00FF"/>
      </a:folHlink>
    </a:clrScheme>
    <a:fontScheme name="38_MinimalistLight">
      <a:majorFont>
        <a:latin typeface="Produkt Extralight"/>
        <a:ea typeface="Produkt Extralight"/>
        <a:cs typeface="Produkt Extralight"/>
      </a:majorFont>
      <a:minorFont>
        <a:latin typeface="Produkt Extralight"/>
        <a:ea typeface="Produkt Extralight"/>
        <a:cs typeface="Produkt Extralight"/>
      </a:minorFont>
    </a:fontScheme>
    <a:fmtScheme name="38_Minimalist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atOff val="-9155"/>
            <a:lumOff val="-32673"/>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Graphik Light"/>
            <a:ea typeface="Graphik Light"/>
            <a:cs typeface="Graphik Light"/>
            <a:sym typeface="Graphik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atOff val="-9155"/>
              <a:lumOff val="-32673"/>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355600" rtl="0" fontAlgn="auto" latinLnBrk="0" hangingPunct="0">
          <a:lnSpc>
            <a:spcPct val="100000"/>
          </a:lnSpc>
          <a:spcBef>
            <a:spcPts val="4700"/>
          </a:spcBef>
          <a:spcAft>
            <a:spcPts val="0"/>
          </a:spcAft>
          <a:buClrTx/>
          <a:buSzTx/>
          <a:buFontTx/>
          <a:buNone/>
          <a:tabLst/>
          <a:defRPr kumimoji="0" sz="4000" b="0" i="0" u="none" strike="noStrike" cap="none" spc="0" normalizeH="0" baseline="0">
            <a:ln>
              <a:noFill/>
            </a:ln>
            <a:solidFill>
              <a:schemeClr val="accent1">
                <a:satOff val="-9155"/>
                <a:lumOff val="-32673"/>
              </a:schemeClr>
            </a:solidFill>
            <a:effectLst/>
            <a:uFillTx/>
            <a:latin typeface="Graphik Light"/>
            <a:ea typeface="Graphik Light"/>
            <a:cs typeface="Graphik Light"/>
            <a:sym typeface="Graphik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38_MinimalistLight">
  <a:themeElements>
    <a:clrScheme name="38_MinimalistLight">
      <a:dk1>
        <a:srgbClr val="000000"/>
      </a:dk1>
      <a:lt1>
        <a:srgbClr val="FFFFFF"/>
      </a:lt1>
      <a:dk2>
        <a:srgbClr val="53585F"/>
      </a:dk2>
      <a:lt2>
        <a:srgbClr val="D5D5D5"/>
      </a:lt2>
      <a:accent1>
        <a:srgbClr val="9FAABA"/>
      </a:accent1>
      <a:accent2>
        <a:srgbClr val="88A7B2"/>
      </a:accent2>
      <a:accent3>
        <a:srgbClr val="94B9A3"/>
      </a:accent3>
      <a:accent4>
        <a:srgbClr val="F0BE5E"/>
      </a:accent4>
      <a:accent5>
        <a:srgbClr val="D5B7B7"/>
      </a:accent5>
      <a:accent6>
        <a:srgbClr val="B894B1"/>
      </a:accent6>
      <a:hlink>
        <a:srgbClr val="0000FF"/>
      </a:hlink>
      <a:folHlink>
        <a:srgbClr val="FF00FF"/>
      </a:folHlink>
    </a:clrScheme>
    <a:fontScheme name="38_MinimalistLight">
      <a:majorFont>
        <a:latin typeface="Produkt Extralight"/>
        <a:ea typeface="Produkt Extralight"/>
        <a:cs typeface="Produkt Extralight"/>
      </a:majorFont>
      <a:minorFont>
        <a:latin typeface="Produkt Extralight"/>
        <a:ea typeface="Produkt Extralight"/>
        <a:cs typeface="Produkt Extralight"/>
      </a:minorFont>
    </a:fontScheme>
    <a:fmtScheme name="38_Minimalist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atOff val="-9155"/>
            <a:lumOff val="-32673"/>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Graphik Light"/>
            <a:ea typeface="Graphik Light"/>
            <a:cs typeface="Graphik Light"/>
            <a:sym typeface="Graphik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atOff val="-9155"/>
              <a:lumOff val="-32673"/>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355600" rtl="0" fontAlgn="auto" latinLnBrk="0" hangingPunct="0">
          <a:lnSpc>
            <a:spcPct val="100000"/>
          </a:lnSpc>
          <a:spcBef>
            <a:spcPts val="4700"/>
          </a:spcBef>
          <a:spcAft>
            <a:spcPts val="0"/>
          </a:spcAft>
          <a:buClrTx/>
          <a:buSzTx/>
          <a:buFontTx/>
          <a:buNone/>
          <a:tabLst/>
          <a:defRPr kumimoji="0" sz="4000" b="0" i="0" u="none" strike="noStrike" cap="none" spc="0" normalizeH="0" baseline="0">
            <a:ln>
              <a:noFill/>
            </a:ln>
            <a:solidFill>
              <a:schemeClr val="accent1">
                <a:satOff val="-9155"/>
                <a:lumOff val="-32673"/>
              </a:schemeClr>
            </a:solidFill>
            <a:effectLst/>
            <a:uFillTx/>
            <a:latin typeface="Graphik Light"/>
            <a:ea typeface="Graphik Light"/>
            <a:cs typeface="Graphik Light"/>
            <a:sym typeface="Graphik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1830</TotalTime>
  <Words>1104</Words>
  <Application>Microsoft Macintosh PowerPoint</Application>
  <PresentationFormat>Custom</PresentationFormat>
  <Paragraphs>180</Paragraphs>
  <Slides>13</Slides>
  <Notes>13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13</vt:i4>
      </vt:variant>
    </vt:vector>
  </HeadingPairs>
  <TitlesOfParts>
    <vt:vector size="23" baseType="lpstr">
      <vt:lpstr>Arial</vt:lpstr>
      <vt:lpstr>Avenir Next</vt:lpstr>
      <vt:lpstr>Avenir Next Demi Bold</vt:lpstr>
      <vt:lpstr>Avenir Next Medium</vt:lpstr>
      <vt:lpstr>Graphik</vt:lpstr>
      <vt:lpstr>Graphik Light</vt:lpstr>
      <vt:lpstr>Helvetica Neue</vt:lpstr>
      <vt:lpstr>Produkt Extralight</vt:lpstr>
      <vt:lpstr>Produkt Light</vt:lpstr>
      <vt:lpstr>38_MinimalistLight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M B</cp:lastModifiedBy>
  <cp:revision>18</cp:revision>
  <cp:lastPrinted>2025-02-16T00:16:11Z</cp:lastPrinted>
  <dcterms:modified xsi:type="dcterms:W3CDTF">2025-05-05T11:06:31Z</dcterms:modified>
</cp:coreProperties>
</file>