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84" r:id="rId2"/>
    <p:sldId id="308" r:id="rId3"/>
    <p:sldId id="293" r:id="rId4"/>
    <p:sldId id="309" r:id="rId5"/>
    <p:sldId id="331" r:id="rId6"/>
    <p:sldId id="332" r:id="rId7"/>
    <p:sldId id="333" r:id="rId8"/>
    <p:sldId id="287" r:id="rId9"/>
    <p:sldId id="330" r:id="rId10"/>
    <p:sldId id="307" r:id="rId11"/>
    <p:sldId id="310" r:id="rId12"/>
    <p:sldId id="311" r:id="rId13"/>
    <p:sldId id="312" r:id="rId14"/>
    <p:sldId id="313" r:id="rId15"/>
    <p:sldId id="335" r:id="rId16"/>
    <p:sldId id="314" r:id="rId17"/>
    <p:sldId id="315" r:id="rId18"/>
    <p:sldId id="316" r:id="rId19"/>
    <p:sldId id="317" r:id="rId20"/>
    <p:sldId id="319" r:id="rId21"/>
    <p:sldId id="320" r:id="rId22"/>
    <p:sldId id="321" r:id="rId23"/>
    <p:sldId id="322" r:id="rId24"/>
    <p:sldId id="318" r:id="rId25"/>
    <p:sldId id="334" r:id="rId26"/>
    <p:sldId id="323" r:id="rId27"/>
    <p:sldId id="324" r:id="rId28"/>
    <p:sldId id="325" r:id="rId29"/>
    <p:sldId id="326" r:id="rId30"/>
    <p:sldId id="327" r:id="rId31"/>
    <p:sldId id="328" r:id="rId32"/>
    <p:sldId id="329" r:id="rId33"/>
    <p:sldId id="306" r:id="rId34"/>
    <p:sldId id="302"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1pPr>
    <a:lvl2pPr marL="0" marR="0" indent="457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2pPr>
    <a:lvl3pPr marL="0" marR="0" indent="914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3pPr>
    <a:lvl4pPr marL="0" marR="0" indent="1371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4pPr>
    <a:lvl5pPr marL="0" marR="0" indent="18288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5pPr>
    <a:lvl6pPr marL="0" marR="0" indent="22860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6pPr>
    <a:lvl7pPr marL="0" marR="0" indent="27432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7pPr>
    <a:lvl8pPr marL="0" marR="0" indent="32004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8pPr>
    <a:lvl9pPr marL="0" marR="0" indent="365760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2"/>
    <a:srgbClr val="015184"/>
    <a:srgbClr val="5F733F"/>
    <a:srgbClr val="292F2B"/>
    <a:srgbClr val="D9DEE4"/>
    <a:srgbClr val="535760"/>
    <a:srgbClr val="3D3C3B"/>
    <a:srgbClr val="4F3C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2">
              <a:hueOff val="-357243"/>
              <a:satOff val="7293"/>
              <a:lumOff val="8906"/>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D5D5D5"/>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3">
              <a:satOff val="1412"/>
              <a:lumOff val="16412"/>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atOff val="1412"/>
                  <a:lumOff val="16412"/>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6E937E"/>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wholeTbl>
    <a:band2H>
      <a:tcTxStyle/>
      <a:tcStyle>
        <a:tcBdr/>
        <a:fill>
          <a:solidFill>
            <a:srgbClr val="FFF171"/>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A51B"/>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E1A84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4">
              <a:hueOff val="103425"/>
              <a:satOff val="-7243"/>
              <a:lumOff val="9921"/>
            </a:schemeClr>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chemeClr val="accent5"/>
          </a:solidFill>
        </a:fill>
      </a:tcStyle>
    </a:band2H>
    <a:firstCol>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lumOff val="-14283"/>
            </a:scheme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5">
                  <a:lumOff val="-14283"/>
                </a:schemeClr>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chemeClr val="accent5">
              <a:satOff val="-6299"/>
              <a:lumOff val="-32309"/>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wholeTbl>
    <a:band2H>
      <a:tcTxStyle/>
      <a:tcStyle>
        <a:tcBdr/>
        <a:fill>
          <a:solidFill>
            <a:srgbClr val="EDEEEE"/>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5D5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932"/>
  </p:normalViewPr>
  <p:slideViewPr>
    <p:cSldViewPr snapToGrid="0">
      <p:cViewPr varScale="1">
        <p:scale>
          <a:sx n="51" d="100"/>
          <a:sy n="51" d="100"/>
        </p:scale>
        <p:origin x="2104"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26C1B-DE5E-1285-8CFA-48226590F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0B0D4-E88E-DA6D-C445-9319866101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960540-43A8-32EA-831D-D8D0E88BF906}"/>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D027AA03-767C-3A16-2B4A-2105D1D87694}"/>
              </a:ext>
            </a:extLst>
          </p:cNvPr>
          <p:cNvSpPr>
            <a:spLocks noGrp="1"/>
          </p:cNvSpPr>
          <p:nvPr>
            <p:ph type="sldNum" sz="quarter" idx="5"/>
          </p:nvPr>
        </p:nvSpPr>
        <p:spPr/>
        <p:txBody>
          <a:bodyPr/>
          <a:lstStyle/>
          <a:p>
            <a:fld id="{DE821173-6A9D-BE4B-9873-FD2A46963CCA}" type="slidenum">
              <a:rPr lang="en-US"/>
              <a:t>1</a:t>
            </a:fld>
            <a:endParaRPr lang="en-US" dirty="0"/>
          </a:p>
        </p:txBody>
      </p:sp>
    </p:spTree>
    <p:extLst>
      <p:ext uri="{BB962C8B-B14F-4D97-AF65-F5344CB8AC3E}">
        <p14:creationId xmlns:p14="http://schemas.microsoft.com/office/powerpoint/2010/main" val="176251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CC342-E8D4-BE12-8FC1-4FEFD4956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4AD6F-8316-F3F5-1F12-CC7B6F506F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25C4DC1-82FF-D826-A53A-EC1CC872B3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65818B-B484-C932-E1A8-2808A3B6DCC1}"/>
              </a:ext>
            </a:extLst>
          </p:cNvPr>
          <p:cNvSpPr>
            <a:spLocks noGrp="1"/>
          </p:cNvSpPr>
          <p:nvPr>
            <p:ph type="sldNum" sz="quarter" idx="5"/>
          </p:nvPr>
        </p:nvSpPr>
        <p:spPr/>
        <p:txBody>
          <a:bodyPr/>
          <a:lstStyle/>
          <a:p>
            <a:fld id="{DE821173-6A9D-BE4B-9873-FD2A46963CCA}" type="slidenum">
              <a:rPr lang="en-US"/>
              <a:t>10</a:t>
            </a:fld>
            <a:endParaRPr lang="en-US" dirty="0"/>
          </a:p>
        </p:txBody>
      </p:sp>
    </p:spTree>
    <p:extLst>
      <p:ext uri="{BB962C8B-B14F-4D97-AF65-F5344CB8AC3E}">
        <p14:creationId xmlns:p14="http://schemas.microsoft.com/office/powerpoint/2010/main" val="68520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D8392-B0ED-A1C9-9D52-40693370A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4F548-373B-7071-08AF-108CA75D3B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3AD22F6-2913-A4EB-7460-21A139E7D4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16381A-3463-BA7E-CF6F-0FB3F065890F}"/>
              </a:ext>
            </a:extLst>
          </p:cNvPr>
          <p:cNvSpPr>
            <a:spLocks noGrp="1"/>
          </p:cNvSpPr>
          <p:nvPr>
            <p:ph type="sldNum" sz="quarter" idx="5"/>
          </p:nvPr>
        </p:nvSpPr>
        <p:spPr/>
        <p:txBody>
          <a:bodyPr/>
          <a:lstStyle/>
          <a:p>
            <a:fld id="{DE821173-6A9D-BE4B-9873-FD2A46963CCA}" type="slidenum">
              <a:rPr lang="en-US"/>
              <a:t>11</a:t>
            </a:fld>
            <a:endParaRPr lang="en-US" dirty="0"/>
          </a:p>
        </p:txBody>
      </p:sp>
    </p:spTree>
    <p:extLst>
      <p:ext uri="{BB962C8B-B14F-4D97-AF65-F5344CB8AC3E}">
        <p14:creationId xmlns:p14="http://schemas.microsoft.com/office/powerpoint/2010/main" val="1132375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1E1F6-8FD7-036D-3F3F-750BFCCD4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61D32B-5285-A517-26E9-B9EC4B9D261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B4D8850-C877-7903-AB74-63BE33CBCD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31C6A1-C1C1-21AC-D82F-A0392C3FA357}"/>
              </a:ext>
            </a:extLst>
          </p:cNvPr>
          <p:cNvSpPr>
            <a:spLocks noGrp="1"/>
          </p:cNvSpPr>
          <p:nvPr>
            <p:ph type="sldNum" sz="quarter" idx="5"/>
          </p:nvPr>
        </p:nvSpPr>
        <p:spPr/>
        <p:txBody>
          <a:bodyPr/>
          <a:lstStyle/>
          <a:p>
            <a:fld id="{DE821173-6A9D-BE4B-9873-FD2A46963CCA}" type="slidenum">
              <a:rPr lang="en-US"/>
              <a:t>12</a:t>
            </a:fld>
            <a:endParaRPr lang="en-US" dirty="0"/>
          </a:p>
        </p:txBody>
      </p:sp>
    </p:spTree>
    <p:extLst>
      <p:ext uri="{BB962C8B-B14F-4D97-AF65-F5344CB8AC3E}">
        <p14:creationId xmlns:p14="http://schemas.microsoft.com/office/powerpoint/2010/main" val="1137196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BE760-9579-4638-7606-D7441E5C8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7116A-FDA3-04BA-66EA-7013142BB57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7AAA8D2-4676-C29B-46FC-C7069925C5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ED14D0-9F83-C954-22F2-090456D5E0ED}"/>
              </a:ext>
            </a:extLst>
          </p:cNvPr>
          <p:cNvSpPr>
            <a:spLocks noGrp="1"/>
          </p:cNvSpPr>
          <p:nvPr>
            <p:ph type="sldNum" sz="quarter" idx="5"/>
          </p:nvPr>
        </p:nvSpPr>
        <p:spPr/>
        <p:txBody>
          <a:bodyPr/>
          <a:lstStyle/>
          <a:p>
            <a:fld id="{DE821173-6A9D-BE4B-9873-FD2A46963CCA}" type="slidenum">
              <a:rPr lang="en-US"/>
              <a:t>13</a:t>
            </a:fld>
            <a:endParaRPr lang="en-US" dirty="0"/>
          </a:p>
        </p:txBody>
      </p:sp>
    </p:spTree>
    <p:extLst>
      <p:ext uri="{BB962C8B-B14F-4D97-AF65-F5344CB8AC3E}">
        <p14:creationId xmlns:p14="http://schemas.microsoft.com/office/powerpoint/2010/main" val="3475950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31DED-EC94-6F43-94C3-30514C965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B23CD2-22ED-AD6B-7B7A-7D7257C47B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8278F0B-1582-3314-5569-4F99BC78F6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58418A-96A7-FF04-C953-8313C05AED0C}"/>
              </a:ext>
            </a:extLst>
          </p:cNvPr>
          <p:cNvSpPr>
            <a:spLocks noGrp="1"/>
          </p:cNvSpPr>
          <p:nvPr>
            <p:ph type="sldNum" sz="quarter" idx="5"/>
          </p:nvPr>
        </p:nvSpPr>
        <p:spPr/>
        <p:txBody>
          <a:bodyPr/>
          <a:lstStyle/>
          <a:p>
            <a:fld id="{DE821173-6A9D-BE4B-9873-FD2A46963CCA}" type="slidenum">
              <a:rPr lang="en-US"/>
              <a:t>14</a:t>
            </a:fld>
            <a:endParaRPr lang="en-US" dirty="0"/>
          </a:p>
        </p:txBody>
      </p:sp>
    </p:spTree>
    <p:extLst>
      <p:ext uri="{BB962C8B-B14F-4D97-AF65-F5344CB8AC3E}">
        <p14:creationId xmlns:p14="http://schemas.microsoft.com/office/powerpoint/2010/main" val="333758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0E4E2-1077-D12E-7A3C-3D8188601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89A75-0896-B65C-6220-32FE84A6E83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B6601C0-A6AE-EFB8-CC55-91F3DDB3B4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B7AD98-47E9-742F-6902-8D5945042389}"/>
              </a:ext>
            </a:extLst>
          </p:cNvPr>
          <p:cNvSpPr>
            <a:spLocks noGrp="1"/>
          </p:cNvSpPr>
          <p:nvPr>
            <p:ph type="sldNum" sz="quarter" idx="5"/>
          </p:nvPr>
        </p:nvSpPr>
        <p:spPr/>
        <p:txBody>
          <a:bodyPr/>
          <a:lstStyle/>
          <a:p>
            <a:fld id="{DE821173-6A9D-BE4B-9873-FD2A46963CCA}" type="slidenum">
              <a:rPr lang="en-US"/>
              <a:t>15</a:t>
            </a:fld>
            <a:endParaRPr lang="en-US" dirty="0"/>
          </a:p>
        </p:txBody>
      </p:sp>
    </p:spTree>
    <p:extLst>
      <p:ext uri="{BB962C8B-B14F-4D97-AF65-F5344CB8AC3E}">
        <p14:creationId xmlns:p14="http://schemas.microsoft.com/office/powerpoint/2010/main" val="1522446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1989D-8A2B-5B7D-756C-8FDE95319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6204D-8337-8B32-7052-DF712009ED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900895A-94AA-39E4-F045-639AC3DCFE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BD75A3-9B2A-ACF4-75CD-A8BB153863B6}"/>
              </a:ext>
            </a:extLst>
          </p:cNvPr>
          <p:cNvSpPr>
            <a:spLocks noGrp="1"/>
          </p:cNvSpPr>
          <p:nvPr>
            <p:ph type="sldNum" sz="quarter" idx="5"/>
          </p:nvPr>
        </p:nvSpPr>
        <p:spPr/>
        <p:txBody>
          <a:bodyPr/>
          <a:lstStyle/>
          <a:p>
            <a:fld id="{DE821173-6A9D-BE4B-9873-FD2A46963CCA}" type="slidenum">
              <a:rPr lang="en-US"/>
              <a:t>16</a:t>
            </a:fld>
            <a:endParaRPr lang="en-US" dirty="0"/>
          </a:p>
        </p:txBody>
      </p:sp>
    </p:spTree>
    <p:extLst>
      <p:ext uri="{BB962C8B-B14F-4D97-AF65-F5344CB8AC3E}">
        <p14:creationId xmlns:p14="http://schemas.microsoft.com/office/powerpoint/2010/main" val="2362502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5F0C-2D13-1298-26EA-9F3C499E1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E1C50-715F-A09D-A80C-0A04B6FEF1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863E00-36C6-958A-E284-CFB31B076E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171114-0CCB-DE49-A1F0-9CAB2A1BDF7D}"/>
              </a:ext>
            </a:extLst>
          </p:cNvPr>
          <p:cNvSpPr>
            <a:spLocks noGrp="1"/>
          </p:cNvSpPr>
          <p:nvPr>
            <p:ph type="sldNum" sz="quarter" idx="5"/>
          </p:nvPr>
        </p:nvSpPr>
        <p:spPr/>
        <p:txBody>
          <a:bodyPr/>
          <a:lstStyle/>
          <a:p>
            <a:fld id="{DE821173-6A9D-BE4B-9873-FD2A46963CCA}" type="slidenum">
              <a:rPr lang="en-US"/>
              <a:t>17</a:t>
            </a:fld>
            <a:endParaRPr lang="en-US" dirty="0"/>
          </a:p>
        </p:txBody>
      </p:sp>
    </p:spTree>
    <p:extLst>
      <p:ext uri="{BB962C8B-B14F-4D97-AF65-F5344CB8AC3E}">
        <p14:creationId xmlns:p14="http://schemas.microsoft.com/office/powerpoint/2010/main" val="2034359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D9286-4158-30A7-49D7-7E5FB915F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06538-7468-8496-8522-F554CC6879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A89032A-C34F-5006-0B69-545283E5BF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B84B9E-415B-76FF-BD97-D74930F29DBD}"/>
              </a:ext>
            </a:extLst>
          </p:cNvPr>
          <p:cNvSpPr>
            <a:spLocks noGrp="1"/>
          </p:cNvSpPr>
          <p:nvPr>
            <p:ph type="sldNum" sz="quarter" idx="5"/>
          </p:nvPr>
        </p:nvSpPr>
        <p:spPr/>
        <p:txBody>
          <a:bodyPr/>
          <a:lstStyle/>
          <a:p>
            <a:fld id="{DE821173-6A9D-BE4B-9873-FD2A46963CCA}" type="slidenum">
              <a:rPr lang="en-US"/>
              <a:t>18</a:t>
            </a:fld>
            <a:endParaRPr lang="en-US" dirty="0"/>
          </a:p>
        </p:txBody>
      </p:sp>
    </p:spTree>
    <p:extLst>
      <p:ext uri="{BB962C8B-B14F-4D97-AF65-F5344CB8AC3E}">
        <p14:creationId xmlns:p14="http://schemas.microsoft.com/office/powerpoint/2010/main" val="1684554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3CE45-CDBD-EBBB-9BA2-6425871CD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A0209-1CD4-00D9-0C6C-6E1D45B5AF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106BE3-E130-C86D-9343-902433F58C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43EC48-9A7F-E4FA-8920-A94084340E78}"/>
              </a:ext>
            </a:extLst>
          </p:cNvPr>
          <p:cNvSpPr>
            <a:spLocks noGrp="1"/>
          </p:cNvSpPr>
          <p:nvPr>
            <p:ph type="sldNum" sz="quarter" idx="5"/>
          </p:nvPr>
        </p:nvSpPr>
        <p:spPr/>
        <p:txBody>
          <a:bodyPr/>
          <a:lstStyle/>
          <a:p>
            <a:fld id="{DE821173-6A9D-BE4B-9873-FD2A46963CCA}" type="slidenum">
              <a:rPr lang="en-US"/>
              <a:t>19</a:t>
            </a:fld>
            <a:endParaRPr lang="en-US" dirty="0"/>
          </a:p>
        </p:txBody>
      </p:sp>
    </p:spTree>
    <p:extLst>
      <p:ext uri="{BB962C8B-B14F-4D97-AF65-F5344CB8AC3E}">
        <p14:creationId xmlns:p14="http://schemas.microsoft.com/office/powerpoint/2010/main" val="302460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6D57B-0BD1-9A79-1B0D-41D3C5633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872A9-FE83-3A13-9264-93641E61A1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4C96FE-B630-80DE-E00B-213C204226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661E93-1008-B9B3-DC50-D574D0323CC4}"/>
              </a:ext>
            </a:extLst>
          </p:cNvPr>
          <p:cNvSpPr>
            <a:spLocks noGrp="1"/>
          </p:cNvSpPr>
          <p:nvPr>
            <p:ph type="sldNum" sz="quarter" idx="5"/>
          </p:nvPr>
        </p:nvSpPr>
        <p:spPr/>
        <p:txBody>
          <a:bodyPr/>
          <a:lstStyle/>
          <a:p>
            <a:fld id="{DE821173-6A9D-BE4B-9873-FD2A46963CCA}" type="slidenum">
              <a:rPr lang="en-US"/>
              <a:t>2</a:t>
            </a:fld>
            <a:endParaRPr lang="en-US" dirty="0"/>
          </a:p>
        </p:txBody>
      </p:sp>
    </p:spTree>
    <p:extLst>
      <p:ext uri="{BB962C8B-B14F-4D97-AF65-F5344CB8AC3E}">
        <p14:creationId xmlns:p14="http://schemas.microsoft.com/office/powerpoint/2010/main" val="852994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A8DFA-10E7-EDD3-F05C-4B3A4337F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BC073-1ACF-DE41-2668-11FEDC256DD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DA9D51-41EE-9F58-A028-802D912453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D997A1-9EF5-C544-306B-8F38C823900B}"/>
              </a:ext>
            </a:extLst>
          </p:cNvPr>
          <p:cNvSpPr>
            <a:spLocks noGrp="1"/>
          </p:cNvSpPr>
          <p:nvPr>
            <p:ph type="sldNum" sz="quarter" idx="5"/>
          </p:nvPr>
        </p:nvSpPr>
        <p:spPr/>
        <p:txBody>
          <a:bodyPr/>
          <a:lstStyle/>
          <a:p>
            <a:fld id="{DE821173-6A9D-BE4B-9873-FD2A46963CCA}" type="slidenum">
              <a:rPr lang="en-US"/>
              <a:t>20</a:t>
            </a:fld>
            <a:endParaRPr lang="en-US" dirty="0"/>
          </a:p>
        </p:txBody>
      </p:sp>
    </p:spTree>
    <p:extLst>
      <p:ext uri="{BB962C8B-B14F-4D97-AF65-F5344CB8AC3E}">
        <p14:creationId xmlns:p14="http://schemas.microsoft.com/office/powerpoint/2010/main" val="1643665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43499-D4FC-09A5-6A88-97E95F1AC4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6B7B2-67D2-31BE-87B5-AFA182AF9B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8D14F8A-F50B-10B9-648E-4966C1243F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CA8CF8-29F9-C70A-DC3F-402AB2E67AE1}"/>
              </a:ext>
            </a:extLst>
          </p:cNvPr>
          <p:cNvSpPr>
            <a:spLocks noGrp="1"/>
          </p:cNvSpPr>
          <p:nvPr>
            <p:ph type="sldNum" sz="quarter" idx="5"/>
          </p:nvPr>
        </p:nvSpPr>
        <p:spPr/>
        <p:txBody>
          <a:bodyPr/>
          <a:lstStyle/>
          <a:p>
            <a:fld id="{DE821173-6A9D-BE4B-9873-FD2A46963CCA}" type="slidenum">
              <a:rPr lang="en-US"/>
              <a:t>21</a:t>
            </a:fld>
            <a:endParaRPr lang="en-US" dirty="0"/>
          </a:p>
        </p:txBody>
      </p:sp>
    </p:spTree>
    <p:extLst>
      <p:ext uri="{BB962C8B-B14F-4D97-AF65-F5344CB8AC3E}">
        <p14:creationId xmlns:p14="http://schemas.microsoft.com/office/powerpoint/2010/main" val="3113611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643E8-30BE-BFC0-0CA8-CB4FBF528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063AB3-E395-A62E-657D-1137D797E65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E75531D-2BD4-C0CB-4D99-A16316CA85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34E3D6-5F08-4C7D-11B8-6BDF28A9DD7C}"/>
              </a:ext>
            </a:extLst>
          </p:cNvPr>
          <p:cNvSpPr>
            <a:spLocks noGrp="1"/>
          </p:cNvSpPr>
          <p:nvPr>
            <p:ph type="sldNum" sz="quarter" idx="5"/>
          </p:nvPr>
        </p:nvSpPr>
        <p:spPr/>
        <p:txBody>
          <a:bodyPr/>
          <a:lstStyle/>
          <a:p>
            <a:fld id="{DE821173-6A9D-BE4B-9873-FD2A46963CCA}" type="slidenum">
              <a:rPr lang="en-US"/>
              <a:t>22</a:t>
            </a:fld>
            <a:endParaRPr lang="en-US" dirty="0"/>
          </a:p>
        </p:txBody>
      </p:sp>
    </p:spTree>
    <p:extLst>
      <p:ext uri="{BB962C8B-B14F-4D97-AF65-F5344CB8AC3E}">
        <p14:creationId xmlns:p14="http://schemas.microsoft.com/office/powerpoint/2010/main" val="2452784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80A16-CDB5-5758-DC05-8DCD42335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E6D19-C396-8879-ACF9-37DF34F6296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BBBDB3F-5F56-0331-8980-35468DB4F3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E88334-7A2E-7722-871A-56F1295D9648}"/>
              </a:ext>
            </a:extLst>
          </p:cNvPr>
          <p:cNvSpPr>
            <a:spLocks noGrp="1"/>
          </p:cNvSpPr>
          <p:nvPr>
            <p:ph type="sldNum" sz="quarter" idx="5"/>
          </p:nvPr>
        </p:nvSpPr>
        <p:spPr/>
        <p:txBody>
          <a:bodyPr/>
          <a:lstStyle/>
          <a:p>
            <a:fld id="{DE821173-6A9D-BE4B-9873-FD2A46963CCA}" type="slidenum">
              <a:rPr lang="en-US"/>
              <a:t>23</a:t>
            </a:fld>
            <a:endParaRPr lang="en-US" dirty="0"/>
          </a:p>
        </p:txBody>
      </p:sp>
    </p:spTree>
    <p:extLst>
      <p:ext uri="{BB962C8B-B14F-4D97-AF65-F5344CB8AC3E}">
        <p14:creationId xmlns:p14="http://schemas.microsoft.com/office/powerpoint/2010/main" val="490146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B7E72-2B0F-B49C-B7E3-864F17259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74E1D-EA19-D451-BEF7-52A3D95201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2D80646-86B2-DC49-2AEE-9D33353E2E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DF2735-AC56-3EE3-629E-6504CDF2171C}"/>
              </a:ext>
            </a:extLst>
          </p:cNvPr>
          <p:cNvSpPr>
            <a:spLocks noGrp="1"/>
          </p:cNvSpPr>
          <p:nvPr>
            <p:ph type="sldNum" sz="quarter" idx="5"/>
          </p:nvPr>
        </p:nvSpPr>
        <p:spPr/>
        <p:txBody>
          <a:bodyPr/>
          <a:lstStyle/>
          <a:p>
            <a:fld id="{DE821173-6A9D-BE4B-9873-FD2A46963CCA}" type="slidenum">
              <a:rPr lang="en-US"/>
              <a:t>24</a:t>
            </a:fld>
            <a:endParaRPr lang="en-US" dirty="0"/>
          </a:p>
        </p:txBody>
      </p:sp>
    </p:spTree>
    <p:extLst>
      <p:ext uri="{BB962C8B-B14F-4D97-AF65-F5344CB8AC3E}">
        <p14:creationId xmlns:p14="http://schemas.microsoft.com/office/powerpoint/2010/main" val="284291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292E6-24F8-8AA1-C7FB-1DAE60C58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08D9F-66E9-D683-5D6C-9BF4B3819B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5572D07-56BA-1BF4-C751-697E89A4C8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B1D630-4D57-FFCD-EE43-4B6AA2204EB1}"/>
              </a:ext>
            </a:extLst>
          </p:cNvPr>
          <p:cNvSpPr>
            <a:spLocks noGrp="1"/>
          </p:cNvSpPr>
          <p:nvPr>
            <p:ph type="sldNum" sz="quarter" idx="5"/>
          </p:nvPr>
        </p:nvSpPr>
        <p:spPr/>
        <p:txBody>
          <a:bodyPr/>
          <a:lstStyle/>
          <a:p>
            <a:fld id="{DE821173-6A9D-BE4B-9873-FD2A46963CCA}" type="slidenum">
              <a:rPr lang="en-US"/>
              <a:t>25</a:t>
            </a:fld>
            <a:endParaRPr lang="en-US" dirty="0"/>
          </a:p>
        </p:txBody>
      </p:sp>
    </p:spTree>
    <p:extLst>
      <p:ext uri="{BB962C8B-B14F-4D97-AF65-F5344CB8AC3E}">
        <p14:creationId xmlns:p14="http://schemas.microsoft.com/office/powerpoint/2010/main" val="1208086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5DBA7-EF80-7924-27E2-CB0267F33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502F4-B5FE-3B48-7AD1-B4D3AE2BD6F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258DAA0-1C98-1622-DDCA-F27AE3C8AB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705682-1E16-36A6-3E4D-562D232E25A3}"/>
              </a:ext>
            </a:extLst>
          </p:cNvPr>
          <p:cNvSpPr>
            <a:spLocks noGrp="1"/>
          </p:cNvSpPr>
          <p:nvPr>
            <p:ph type="sldNum" sz="quarter" idx="5"/>
          </p:nvPr>
        </p:nvSpPr>
        <p:spPr/>
        <p:txBody>
          <a:bodyPr/>
          <a:lstStyle/>
          <a:p>
            <a:fld id="{DE821173-6A9D-BE4B-9873-FD2A46963CCA}" type="slidenum">
              <a:rPr lang="en-US"/>
              <a:t>26</a:t>
            </a:fld>
            <a:endParaRPr lang="en-US" dirty="0"/>
          </a:p>
        </p:txBody>
      </p:sp>
    </p:spTree>
    <p:extLst>
      <p:ext uri="{BB962C8B-B14F-4D97-AF65-F5344CB8AC3E}">
        <p14:creationId xmlns:p14="http://schemas.microsoft.com/office/powerpoint/2010/main" val="3667098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73372-FDBB-DD23-D670-13D365BBD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19FCE-4A59-D0E4-2A88-349D0B9EF4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415E50-762B-A3DF-34B8-AA100173A4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D670ED-DB04-5E4A-D3B4-6660BBBDDD35}"/>
              </a:ext>
            </a:extLst>
          </p:cNvPr>
          <p:cNvSpPr>
            <a:spLocks noGrp="1"/>
          </p:cNvSpPr>
          <p:nvPr>
            <p:ph type="sldNum" sz="quarter" idx="5"/>
          </p:nvPr>
        </p:nvSpPr>
        <p:spPr/>
        <p:txBody>
          <a:bodyPr/>
          <a:lstStyle/>
          <a:p>
            <a:fld id="{DE821173-6A9D-BE4B-9873-FD2A46963CCA}" type="slidenum">
              <a:rPr lang="en-US"/>
              <a:t>27</a:t>
            </a:fld>
            <a:endParaRPr lang="en-US" dirty="0"/>
          </a:p>
        </p:txBody>
      </p:sp>
    </p:spTree>
    <p:extLst>
      <p:ext uri="{BB962C8B-B14F-4D97-AF65-F5344CB8AC3E}">
        <p14:creationId xmlns:p14="http://schemas.microsoft.com/office/powerpoint/2010/main" val="1798362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CD412-7CAC-B043-70B9-7F7002E00B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95235-ED74-A0A3-AF9C-D4778C5AF9E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22EC696-5C06-2C2B-FBA5-5C04AD86DD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61B592-ED96-7A08-0BFB-A1A175B2A372}"/>
              </a:ext>
            </a:extLst>
          </p:cNvPr>
          <p:cNvSpPr>
            <a:spLocks noGrp="1"/>
          </p:cNvSpPr>
          <p:nvPr>
            <p:ph type="sldNum" sz="quarter" idx="5"/>
          </p:nvPr>
        </p:nvSpPr>
        <p:spPr/>
        <p:txBody>
          <a:bodyPr/>
          <a:lstStyle/>
          <a:p>
            <a:fld id="{DE821173-6A9D-BE4B-9873-FD2A46963CCA}" type="slidenum">
              <a:rPr lang="en-US"/>
              <a:t>28</a:t>
            </a:fld>
            <a:endParaRPr lang="en-US" dirty="0"/>
          </a:p>
        </p:txBody>
      </p:sp>
    </p:spTree>
    <p:extLst>
      <p:ext uri="{BB962C8B-B14F-4D97-AF65-F5344CB8AC3E}">
        <p14:creationId xmlns:p14="http://schemas.microsoft.com/office/powerpoint/2010/main" val="112157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C8D69-B0CA-F96D-7689-2F6C25C7A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0B9F1-E8DC-5EC6-4D05-5F139BD2981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C21800-D392-E351-8EEF-F33E22C5B2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072A37-DB1F-B614-BF66-E7D31846868B}"/>
              </a:ext>
            </a:extLst>
          </p:cNvPr>
          <p:cNvSpPr>
            <a:spLocks noGrp="1"/>
          </p:cNvSpPr>
          <p:nvPr>
            <p:ph type="sldNum" sz="quarter" idx="5"/>
          </p:nvPr>
        </p:nvSpPr>
        <p:spPr/>
        <p:txBody>
          <a:bodyPr/>
          <a:lstStyle/>
          <a:p>
            <a:fld id="{DE821173-6A9D-BE4B-9873-FD2A46963CCA}" type="slidenum">
              <a:rPr lang="en-US"/>
              <a:t>29</a:t>
            </a:fld>
            <a:endParaRPr lang="en-US" dirty="0"/>
          </a:p>
        </p:txBody>
      </p:sp>
    </p:spTree>
    <p:extLst>
      <p:ext uri="{BB962C8B-B14F-4D97-AF65-F5344CB8AC3E}">
        <p14:creationId xmlns:p14="http://schemas.microsoft.com/office/powerpoint/2010/main" val="362715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F0B82-2867-BC4D-16CD-94CFFE19D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93CB8-E0F3-A338-E2D4-F120574053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061A09-9717-2F63-70E8-230BB21D2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F9B669-95D0-5E2B-4C7A-49405F7C6CFD}"/>
              </a:ext>
            </a:extLst>
          </p:cNvPr>
          <p:cNvSpPr>
            <a:spLocks noGrp="1"/>
          </p:cNvSpPr>
          <p:nvPr>
            <p:ph type="sldNum" sz="quarter" idx="5"/>
          </p:nvPr>
        </p:nvSpPr>
        <p:spPr/>
        <p:txBody>
          <a:bodyPr/>
          <a:lstStyle/>
          <a:p>
            <a:fld id="{DE821173-6A9D-BE4B-9873-FD2A46963CCA}" type="slidenum">
              <a:rPr lang="en-US"/>
              <a:t>3</a:t>
            </a:fld>
            <a:endParaRPr lang="en-US" dirty="0"/>
          </a:p>
        </p:txBody>
      </p:sp>
    </p:spTree>
    <p:extLst>
      <p:ext uri="{BB962C8B-B14F-4D97-AF65-F5344CB8AC3E}">
        <p14:creationId xmlns:p14="http://schemas.microsoft.com/office/powerpoint/2010/main" val="827448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9B8B3-64F0-69E3-87DA-C6FBA2000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0B36C4-05DB-D8F6-97AF-F4699142E2C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8C53A6-60A7-51D9-7EF4-C6642881FF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6AC3F6-FC4D-3FEA-881F-7FBAC6ED296B}"/>
              </a:ext>
            </a:extLst>
          </p:cNvPr>
          <p:cNvSpPr>
            <a:spLocks noGrp="1"/>
          </p:cNvSpPr>
          <p:nvPr>
            <p:ph type="sldNum" sz="quarter" idx="5"/>
          </p:nvPr>
        </p:nvSpPr>
        <p:spPr/>
        <p:txBody>
          <a:bodyPr/>
          <a:lstStyle/>
          <a:p>
            <a:fld id="{DE821173-6A9D-BE4B-9873-FD2A46963CCA}" type="slidenum">
              <a:rPr lang="en-US"/>
              <a:t>30</a:t>
            </a:fld>
            <a:endParaRPr lang="en-US" dirty="0"/>
          </a:p>
        </p:txBody>
      </p:sp>
    </p:spTree>
    <p:extLst>
      <p:ext uri="{BB962C8B-B14F-4D97-AF65-F5344CB8AC3E}">
        <p14:creationId xmlns:p14="http://schemas.microsoft.com/office/powerpoint/2010/main" val="24547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7E8C6-91F4-0DA0-3DCD-D39FD32C6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04B0A-E94B-3C60-3191-AE5F1030BE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A2EA414-5A87-CB81-BB68-3511702066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674AC7-4A81-6A37-BEAE-154F05505753}"/>
              </a:ext>
            </a:extLst>
          </p:cNvPr>
          <p:cNvSpPr>
            <a:spLocks noGrp="1"/>
          </p:cNvSpPr>
          <p:nvPr>
            <p:ph type="sldNum" sz="quarter" idx="5"/>
          </p:nvPr>
        </p:nvSpPr>
        <p:spPr/>
        <p:txBody>
          <a:bodyPr/>
          <a:lstStyle/>
          <a:p>
            <a:fld id="{DE821173-6A9D-BE4B-9873-FD2A46963CCA}" type="slidenum">
              <a:rPr lang="en-US"/>
              <a:t>31</a:t>
            </a:fld>
            <a:endParaRPr lang="en-US" dirty="0"/>
          </a:p>
        </p:txBody>
      </p:sp>
    </p:spTree>
    <p:extLst>
      <p:ext uri="{BB962C8B-B14F-4D97-AF65-F5344CB8AC3E}">
        <p14:creationId xmlns:p14="http://schemas.microsoft.com/office/powerpoint/2010/main" val="176756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B0A18-39FD-CAE5-7998-13509FED6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7A058-C4C1-706B-1CEE-1F3F698215B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0CB594-38B3-DE03-EDF1-4CC34F05A6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158999-B16F-C296-83D9-2732BC9CAC42}"/>
              </a:ext>
            </a:extLst>
          </p:cNvPr>
          <p:cNvSpPr>
            <a:spLocks noGrp="1"/>
          </p:cNvSpPr>
          <p:nvPr>
            <p:ph type="sldNum" sz="quarter" idx="5"/>
          </p:nvPr>
        </p:nvSpPr>
        <p:spPr/>
        <p:txBody>
          <a:bodyPr/>
          <a:lstStyle/>
          <a:p>
            <a:fld id="{DE821173-6A9D-BE4B-9873-FD2A46963CCA}" type="slidenum">
              <a:rPr lang="en-US"/>
              <a:t>32</a:t>
            </a:fld>
            <a:endParaRPr lang="en-US" dirty="0"/>
          </a:p>
        </p:txBody>
      </p:sp>
    </p:spTree>
    <p:extLst>
      <p:ext uri="{BB962C8B-B14F-4D97-AF65-F5344CB8AC3E}">
        <p14:creationId xmlns:p14="http://schemas.microsoft.com/office/powerpoint/2010/main" val="464598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A0467-9613-C971-8756-80DF52E5E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3CA31-4F90-62C0-646A-C2210F8E82F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1F689B-235F-647E-BC47-0102BF6D23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80CE9D-0F05-17AD-8DEE-D5D295B646E4}"/>
              </a:ext>
            </a:extLst>
          </p:cNvPr>
          <p:cNvSpPr>
            <a:spLocks noGrp="1"/>
          </p:cNvSpPr>
          <p:nvPr>
            <p:ph type="sldNum" sz="quarter" idx="5"/>
          </p:nvPr>
        </p:nvSpPr>
        <p:spPr/>
        <p:txBody>
          <a:bodyPr/>
          <a:lstStyle/>
          <a:p>
            <a:fld id="{DE821173-6A9D-BE4B-9873-FD2A46963CCA}" type="slidenum">
              <a:rPr lang="en-US"/>
              <a:t>33</a:t>
            </a:fld>
            <a:endParaRPr lang="en-US" dirty="0"/>
          </a:p>
        </p:txBody>
      </p:sp>
    </p:spTree>
    <p:extLst>
      <p:ext uri="{BB962C8B-B14F-4D97-AF65-F5344CB8AC3E}">
        <p14:creationId xmlns:p14="http://schemas.microsoft.com/office/powerpoint/2010/main" val="2026557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AFCE-B7ED-ADDD-6767-C3402994C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D5DD6-8830-72E1-8E54-05DD6F9DA7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94E70E-FFF4-F730-9220-9497CADC3F2F}"/>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99A1C9EB-0CC4-B61E-A2B3-A7323CF91584}"/>
              </a:ext>
            </a:extLst>
          </p:cNvPr>
          <p:cNvSpPr>
            <a:spLocks noGrp="1"/>
          </p:cNvSpPr>
          <p:nvPr>
            <p:ph type="sldNum" sz="quarter" idx="5"/>
          </p:nvPr>
        </p:nvSpPr>
        <p:spPr/>
        <p:txBody>
          <a:bodyPr/>
          <a:lstStyle/>
          <a:p>
            <a:fld id="{DE821173-6A9D-BE4B-9873-FD2A46963CCA}" type="slidenum">
              <a:rPr lang="en-US"/>
              <a:t>34</a:t>
            </a:fld>
            <a:endParaRPr lang="en-US" dirty="0"/>
          </a:p>
        </p:txBody>
      </p:sp>
    </p:spTree>
    <p:extLst>
      <p:ext uri="{BB962C8B-B14F-4D97-AF65-F5344CB8AC3E}">
        <p14:creationId xmlns:p14="http://schemas.microsoft.com/office/powerpoint/2010/main" val="439692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94C70-0F58-57AB-560D-91CCB9FC4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3344A-417E-CD9C-D6D6-7FF80E37647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415535-D088-46E7-6AE9-9072E39E37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977BD9-3DED-E23F-6CDB-05849A091742}"/>
              </a:ext>
            </a:extLst>
          </p:cNvPr>
          <p:cNvSpPr>
            <a:spLocks noGrp="1"/>
          </p:cNvSpPr>
          <p:nvPr>
            <p:ph type="sldNum" sz="quarter" idx="5"/>
          </p:nvPr>
        </p:nvSpPr>
        <p:spPr/>
        <p:txBody>
          <a:bodyPr/>
          <a:lstStyle/>
          <a:p>
            <a:fld id="{DE821173-6A9D-BE4B-9873-FD2A46963CCA}" type="slidenum">
              <a:rPr lang="en-US"/>
              <a:t>4</a:t>
            </a:fld>
            <a:endParaRPr lang="en-US" dirty="0"/>
          </a:p>
        </p:txBody>
      </p:sp>
    </p:spTree>
    <p:extLst>
      <p:ext uri="{BB962C8B-B14F-4D97-AF65-F5344CB8AC3E}">
        <p14:creationId xmlns:p14="http://schemas.microsoft.com/office/powerpoint/2010/main" val="2814917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345BC-71E6-493B-F6CF-495837D0C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4DA43-7064-2C50-CFA8-EEDE2D6B80B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45443C8-CF2D-A4C1-C9A6-4EE332FD18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0454D6-A964-DC92-55B0-6916C0B26FE0}"/>
              </a:ext>
            </a:extLst>
          </p:cNvPr>
          <p:cNvSpPr>
            <a:spLocks noGrp="1"/>
          </p:cNvSpPr>
          <p:nvPr>
            <p:ph type="sldNum" sz="quarter" idx="5"/>
          </p:nvPr>
        </p:nvSpPr>
        <p:spPr/>
        <p:txBody>
          <a:bodyPr/>
          <a:lstStyle/>
          <a:p>
            <a:fld id="{DE821173-6A9D-BE4B-9873-FD2A46963CCA}" type="slidenum">
              <a:rPr lang="en-US"/>
              <a:t>5</a:t>
            </a:fld>
            <a:endParaRPr lang="en-US" dirty="0"/>
          </a:p>
        </p:txBody>
      </p:sp>
    </p:spTree>
    <p:extLst>
      <p:ext uri="{BB962C8B-B14F-4D97-AF65-F5344CB8AC3E}">
        <p14:creationId xmlns:p14="http://schemas.microsoft.com/office/powerpoint/2010/main" val="270859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C194-903C-1D1A-C4F4-B325856FE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12EFB-F58F-F603-4C78-6DF292AC86E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8EE0F16-D3D1-85CA-08FA-522C4C3DF0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F61726-A427-2CE8-C7DD-3CB35FA560DF}"/>
              </a:ext>
            </a:extLst>
          </p:cNvPr>
          <p:cNvSpPr>
            <a:spLocks noGrp="1"/>
          </p:cNvSpPr>
          <p:nvPr>
            <p:ph type="sldNum" sz="quarter" idx="5"/>
          </p:nvPr>
        </p:nvSpPr>
        <p:spPr/>
        <p:txBody>
          <a:bodyPr/>
          <a:lstStyle/>
          <a:p>
            <a:fld id="{DE821173-6A9D-BE4B-9873-FD2A46963CCA}" type="slidenum">
              <a:rPr lang="en-US"/>
              <a:t>6</a:t>
            </a:fld>
            <a:endParaRPr lang="en-US" dirty="0"/>
          </a:p>
        </p:txBody>
      </p:sp>
    </p:spTree>
    <p:extLst>
      <p:ext uri="{BB962C8B-B14F-4D97-AF65-F5344CB8AC3E}">
        <p14:creationId xmlns:p14="http://schemas.microsoft.com/office/powerpoint/2010/main" val="3145166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48862-50E1-D3A5-BA64-754BBA674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941D6-266C-B83E-5DC9-6C54C4861B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BEEE24B-48B4-6A5F-98FD-5F8F23B204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8FC49B-6C61-DAF0-BB4A-121AB3D50289}"/>
              </a:ext>
            </a:extLst>
          </p:cNvPr>
          <p:cNvSpPr>
            <a:spLocks noGrp="1"/>
          </p:cNvSpPr>
          <p:nvPr>
            <p:ph type="sldNum" sz="quarter" idx="5"/>
          </p:nvPr>
        </p:nvSpPr>
        <p:spPr/>
        <p:txBody>
          <a:bodyPr/>
          <a:lstStyle/>
          <a:p>
            <a:fld id="{DE821173-6A9D-BE4B-9873-FD2A46963CCA}" type="slidenum">
              <a:rPr lang="en-US"/>
              <a:t>7</a:t>
            </a:fld>
            <a:endParaRPr lang="en-US" dirty="0"/>
          </a:p>
        </p:txBody>
      </p:sp>
    </p:spTree>
    <p:extLst>
      <p:ext uri="{BB962C8B-B14F-4D97-AF65-F5344CB8AC3E}">
        <p14:creationId xmlns:p14="http://schemas.microsoft.com/office/powerpoint/2010/main" val="3357678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6CAF3-8F88-E3CA-6D53-49390E623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82E07-4D93-C923-96DE-408E3E83BA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66E43FE-99A0-C356-4548-871234FBAF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328C5F-0AB2-B39F-A9B4-CB37E650CC2F}"/>
              </a:ext>
            </a:extLst>
          </p:cNvPr>
          <p:cNvSpPr>
            <a:spLocks noGrp="1"/>
          </p:cNvSpPr>
          <p:nvPr>
            <p:ph type="sldNum" sz="quarter" idx="5"/>
          </p:nvPr>
        </p:nvSpPr>
        <p:spPr/>
        <p:txBody>
          <a:bodyPr/>
          <a:lstStyle/>
          <a:p>
            <a:fld id="{DE821173-6A9D-BE4B-9873-FD2A46963CCA}" type="slidenum">
              <a:rPr lang="en-US"/>
              <a:t>8</a:t>
            </a:fld>
            <a:endParaRPr lang="en-US" dirty="0"/>
          </a:p>
        </p:txBody>
      </p:sp>
    </p:spTree>
    <p:extLst>
      <p:ext uri="{BB962C8B-B14F-4D97-AF65-F5344CB8AC3E}">
        <p14:creationId xmlns:p14="http://schemas.microsoft.com/office/powerpoint/2010/main" val="321172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C40AF-5E51-0852-842F-DB6ACC618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E2288-FEE2-509E-F9D3-FCEC3FE07DB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B7B88C1-1B1D-BA03-DAEA-AEE283BAE9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DE57BC-B8E2-EFE3-EC1F-E1A091CF125B}"/>
              </a:ext>
            </a:extLst>
          </p:cNvPr>
          <p:cNvSpPr>
            <a:spLocks noGrp="1"/>
          </p:cNvSpPr>
          <p:nvPr>
            <p:ph type="sldNum" sz="quarter" idx="5"/>
          </p:nvPr>
        </p:nvSpPr>
        <p:spPr/>
        <p:txBody>
          <a:bodyPr/>
          <a:lstStyle/>
          <a:p>
            <a:fld id="{DE821173-6A9D-BE4B-9873-FD2A46963CCA}" type="slidenum">
              <a:rPr lang="en-US"/>
              <a:t>9</a:t>
            </a:fld>
            <a:endParaRPr lang="en-US" dirty="0"/>
          </a:p>
        </p:txBody>
      </p:sp>
    </p:spTree>
    <p:extLst>
      <p:ext uri="{BB962C8B-B14F-4D97-AF65-F5344CB8AC3E}">
        <p14:creationId xmlns:p14="http://schemas.microsoft.com/office/powerpoint/2010/main" val="3368915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Futuristic, curved, white structure"/>
          <p:cNvSpPr>
            <a:spLocks noGrp="1"/>
          </p:cNvSpPr>
          <p:nvPr>
            <p:ph type="pic" idx="21"/>
          </p:nvPr>
        </p:nvSpPr>
        <p:spPr>
          <a:xfrm>
            <a:off x="0" y="-5397500"/>
            <a:ext cx="27190700" cy="20393025"/>
          </a:xfrm>
          <a:prstGeom prst="rect">
            <a:avLst/>
          </a:prstGeom>
        </p:spPr>
        <p:txBody>
          <a:bodyPr lIns="91439" tIns="45719" rIns="91439" bIns="45719">
            <a:noAutofit/>
          </a:bodyPr>
          <a:lstStyle/>
          <a:p>
            <a:endParaRPr/>
          </a:p>
        </p:txBody>
      </p:sp>
      <p:sp>
        <p:nvSpPr>
          <p:cNvPr id="22" name="Author and Date"/>
          <p:cNvSpPr txBox="1">
            <a:spLocks noGrp="1"/>
          </p:cNvSpPr>
          <p:nvPr>
            <p:ph type="body" sz="quarter" idx="22" hasCustomPrompt="1"/>
          </p:nvPr>
        </p:nvSpPr>
        <p:spPr>
          <a:xfrm>
            <a:off x="1206500" y="12268200"/>
            <a:ext cx="21971000" cy="660400"/>
          </a:xfrm>
          <a:prstGeom prst="rect">
            <a:avLst/>
          </a:prstGeom>
        </p:spPr>
        <p:txBody>
          <a:bodyPr lIns="45719" tIns="45719" rIns="45719" bIns="45719" anchor="b"/>
          <a:lstStyle>
            <a:lvl1pPr marL="0" indent="0" defTabSz="825500">
              <a:spcBef>
                <a:spcPts val="0"/>
              </a:spcBef>
              <a:buSzTx/>
              <a:buNone/>
              <a:defRPr sz="3300">
                <a:latin typeface="Produkt Light"/>
                <a:ea typeface="Produkt Light"/>
                <a:cs typeface="Produkt Light"/>
                <a:sym typeface="Produkt Light"/>
              </a:defRPr>
            </a:lvl1pPr>
          </a:lstStyle>
          <a:p>
            <a:r>
              <a:t>Author and Date</a:t>
            </a:r>
          </a:p>
        </p:txBody>
      </p:sp>
      <p:sp>
        <p:nvSpPr>
          <p:cNvPr id="23" name="Body Level One…"/>
          <p:cNvSpPr txBox="1">
            <a:spLocks noGrp="1"/>
          </p:cNvSpPr>
          <p:nvPr>
            <p:ph type="body" sz="quarter" idx="1" hasCustomPrompt="1"/>
          </p:nvPr>
        </p:nvSpPr>
        <p:spPr>
          <a:xfrm>
            <a:off x="1206500" y="7353300"/>
            <a:ext cx="21971000" cy="2006600"/>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Presentation Subtitle</a:t>
            </a:r>
          </a:p>
          <a:p>
            <a:pPr lvl="1"/>
            <a:endParaRPr/>
          </a:p>
          <a:p>
            <a:pPr lvl="2"/>
            <a:endParaRPr/>
          </a:p>
          <a:p>
            <a:pPr lvl="3"/>
            <a:endParaRPr/>
          </a:p>
          <a:p>
            <a:pPr lvl="4"/>
            <a:endParaRPr/>
          </a:p>
        </p:txBody>
      </p:sp>
      <p:sp>
        <p:nvSpPr>
          <p:cNvPr id="24" name="Presentation Title"/>
          <p:cNvSpPr txBox="1">
            <a:spLocks noGrp="1"/>
          </p:cNvSpPr>
          <p:nvPr>
            <p:ph type="title" hasCustomPrompt="1"/>
          </p:nvPr>
        </p:nvSpPr>
        <p:spPr>
          <a:xfrm>
            <a:off x="1206500" y="2616200"/>
            <a:ext cx="21971004" cy="4648200"/>
          </a:xfrm>
          <a:prstGeom prst="rect">
            <a:avLst/>
          </a:prstGeom>
        </p:spPr>
        <p:txBody>
          <a:bodyPr anchor="b"/>
          <a:lstStyle>
            <a:lvl1pPr defTabSz="355600">
              <a:defRPr sz="12000" spc="-119"/>
            </a:lvl1pPr>
          </a:lstStyle>
          <a:p>
            <a:r>
              <a:t>Presentation Title</a:t>
            </a:r>
          </a:p>
        </p:txBody>
      </p:sp>
      <p:sp>
        <p:nvSpPr>
          <p:cNvPr id="2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191000"/>
            <a:ext cx="21971000" cy="4089400"/>
          </a:xfrm>
          <a:prstGeom prst="rect">
            <a:avLst/>
          </a:prstGeom>
        </p:spPr>
        <p:txBody>
          <a:bodyPr anchor="ctr"/>
          <a:lstStyle>
            <a:lvl1pPr marL="0" indent="0" algn="ctr" defTabSz="2438400">
              <a:lnSpc>
                <a:spcPct val="90000"/>
              </a:lnSpc>
              <a:spcBef>
                <a:spcPts val="0"/>
              </a:spcBef>
              <a:buSzTx/>
              <a:buNone/>
              <a:defRPr sz="12000" spc="-119">
                <a:latin typeface="+mn-lt"/>
                <a:ea typeface="+mn-ea"/>
                <a:cs typeface="+mn-cs"/>
                <a:sym typeface="Produkt Extralight"/>
              </a:defRPr>
            </a:lvl1pPr>
            <a:lvl2pPr marL="0" indent="457200" algn="ctr" defTabSz="2438400">
              <a:lnSpc>
                <a:spcPct val="90000"/>
              </a:lnSpc>
              <a:spcBef>
                <a:spcPts val="0"/>
              </a:spcBef>
              <a:buSzTx/>
              <a:buNone/>
              <a:defRPr sz="12000" spc="-119">
                <a:latin typeface="+mn-lt"/>
                <a:ea typeface="+mn-ea"/>
                <a:cs typeface="+mn-cs"/>
                <a:sym typeface="Produkt Extralight"/>
              </a:defRPr>
            </a:lvl2pPr>
            <a:lvl3pPr marL="0" indent="914400" algn="ctr" defTabSz="2438400">
              <a:lnSpc>
                <a:spcPct val="90000"/>
              </a:lnSpc>
              <a:spcBef>
                <a:spcPts val="0"/>
              </a:spcBef>
              <a:buSzTx/>
              <a:buNone/>
              <a:defRPr sz="12000" spc="-119">
                <a:latin typeface="+mn-lt"/>
                <a:ea typeface="+mn-ea"/>
                <a:cs typeface="+mn-cs"/>
                <a:sym typeface="Produkt Extralight"/>
              </a:defRPr>
            </a:lvl3pPr>
            <a:lvl4pPr marL="0" indent="1371600" algn="ctr" defTabSz="2438400">
              <a:lnSpc>
                <a:spcPct val="90000"/>
              </a:lnSpc>
              <a:spcBef>
                <a:spcPts val="0"/>
              </a:spcBef>
              <a:buSzTx/>
              <a:buNone/>
              <a:defRPr sz="12000" spc="-119">
                <a:latin typeface="+mn-lt"/>
                <a:ea typeface="+mn-ea"/>
                <a:cs typeface="+mn-cs"/>
                <a:sym typeface="Produkt Extralight"/>
              </a:defRPr>
            </a:lvl4pPr>
            <a:lvl5pPr marL="0" indent="1828800" algn="ctr" defTabSz="2438400">
              <a:lnSpc>
                <a:spcPct val="90000"/>
              </a:lnSpc>
              <a:spcBef>
                <a:spcPts val="0"/>
              </a:spcBef>
              <a:buSzTx/>
              <a:buNone/>
              <a:defRPr sz="12000" spc="-119">
                <a:latin typeface="+mn-lt"/>
                <a:ea typeface="+mn-ea"/>
                <a:cs typeface="+mn-cs"/>
                <a:sym typeface="Produkt Extralight"/>
              </a:defRPr>
            </a:lvl5pPr>
          </a:lstStyle>
          <a:p>
            <a:r>
              <a:t>Statement</a:t>
            </a:r>
          </a:p>
          <a:p>
            <a:pPr lvl="1"/>
            <a:endParaRPr/>
          </a:p>
          <a:p>
            <a:pPr lvl="2"/>
            <a:endParaRPr/>
          </a:p>
          <a:p>
            <a:pPr lvl="3"/>
            <a:endParaRPr/>
          </a:p>
          <a:p>
            <a:pPr lvl="4"/>
            <a:endParaRPr/>
          </a:p>
        </p:txBody>
      </p:sp>
      <p:sp>
        <p:nvSpPr>
          <p:cNvPr id="119"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206500"/>
            <a:ext cx="21971000" cy="7353300"/>
          </a:xfrm>
          <a:prstGeom prst="rect">
            <a:avLst/>
          </a:prstGeom>
        </p:spPr>
        <p:txBody>
          <a:bodyPr anchor="b"/>
          <a:lstStyle>
            <a:lvl1pPr marL="0" indent="0" algn="ctr" defTabSz="2438400">
              <a:lnSpc>
                <a:spcPct val="90000"/>
              </a:lnSpc>
              <a:spcBef>
                <a:spcPts val="0"/>
              </a:spcBef>
              <a:buSzTx/>
              <a:buNone/>
              <a:defRPr sz="35000" spc="-1750">
                <a:latin typeface="+mn-lt"/>
                <a:ea typeface="+mn-ea"/>
                <a:cs typeface="+mn-cs"/>
                <a:sym typeface="Produkt Extralight"/>
              </a:defRPr>
            </a:lvl1pPr>
            <a:lvl2pPr marL="0" indent="457200" algn="ctr" defTabSz="2438400">
              <a:lnSpc>
                <a:spcPct val="90000"/>
              </a:lnSpc>
              <a:spcBef>
                <a:spcPts val="0"/>
              </a:spcBef>
              <a:buSzTx/>
              <a:buNone/>
              <a:defRPr sz="35000" spc="-1750">
                <a:latin typeface="+mn-lt"/>
                <a:ea typeface="+mn-ea"/>
                <a:cs typeface="+mn-cs"/>
                <a:sym typeface="Produkt Extralight"/>
              </a:defRPr>
            </a:lvl2pPr>
            <a:lvl3pPr marL="0" indent="914400" algn="ctr" defTabSz="2438400">
              <a:lnSpc>
                <a:spcPct val="90000"/>
              </a:lnSpc>
              <a:spcBef>
                <a:spcPts val="0"/>
              </a:spcBef>
              <a:buSzTx/>
              <a:buNone/>
              <a:defRPr sz="35000" spc="-1750">
                <a:latin typeface="+mn-lt"/>
                <a:ea typeface="+mn-ea"/>
                <a:cs typeface="+mn-cs"/>
                <a:sym typeface="Produkt Extralight"/>
              </a:defRPr>
            </a:lvl3pPr>
            <a:lvl4pPr marL="0" indent="1371600" algn="ctr" defTabSz="2438400">
              <a:lnSpc>
                <a:spcPct val="90000"/>
              </a:lnSpc>
              <a:spcBef>
                <a:spcPts val="0"/>
              </a:spcBef>
              <a:buSzTx/>
              <a:buNone/>
              <a:defRPr sz="35000" spc="-1750">
                <a:latin typeface="+mn-lt"/>
                <a:ea typeface="+mn-ea"/>
                <a:cs typeface="+mn-cs"/>
                <a:sym typeface="Produkt Extralight"/>
              </a:defRPr>
            </a:lvl4pPr>
            <a:lvl5pPr marL="0" indent="1828800" algn="ctr" defTabSz="2438400">
              <a:lnSpc>
                <a:spcPct val="90000"/>
              </a:lnSpc>
              <a:spcBef>
                <a:spcPts val="0"/>
              </a:spcBef>
              <a:buSzTx/>
              <a:buNone/>
              <a:defRPr sz="35000" spc="-1750">
                <a:latin typeface="+mn-lt"/>
                <a:ea typeface="+mn-ea"/>
                <a:cs typeface="+mn-cs"/>
                <a:sym typeface="Produkt Extralight"/>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128000"/>
            <a:ext cx="21971000" cy="1079500"/>
          </a:xfrm>
          <a:prstGeom prst="rect">
            <a:avLst/>
          </a:prstGeom>
        </p:spPr>
        <p:txBody>
          <a:bodyPr lIns="45719" tIns="45719" rIns="45719" bIns="45719"/>
          <a:lstStyle>
            <a:lvl1pPr marL="0" indent="0" algn="ctr" defTabSz="825500">
              <a:lnSpc>
                <a:spcPct val="90000"/>
              </a:lnSpc>
              <a:spcBef>
                <a:spcPts val="0"/>
              </a:spcBef>
              <a:buSzTx/>
              <a:buNone/>
              <a:defRPr sz="5500" spc="-55">
                <a:latin typeface="+mn-lt"/>
                <a:ea typeface="+mn-ea"/>
                <a:cs typeface="+mn-cs"/>
                <a:sym typeface="Produkt Extralight"/>
              </a:defRPr>
            </a:lvl1pPr>
          </a:lstStyle>
          <a:p>
            <a:r>
              <a:t>Fact information</a:t>
            </a:r>
          </a:p>
        </p:txBody>
      </p:sp>
      <p:sp>
        <p:nvSpPr>
          <p:cNvPr id="128"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5461000" y="9563100"/>
            <a:ext cx="13728700" cy="698500"/>
          </a:xfrm>
          <a:prstGeom prst="rect">
            <a:avLst/>
          </a:prstGeom>
        </p:spPr>
        <p:txBody>
          <a:bodyPr lIns="45719" tIns="45719" rIns="45719" bIns="45719"/>
          <a:lstStyle>
            <a:lvl1pPr marL="0" indent="0" defTabSz="825500">
              <a:spcBef>
                <a:spcPts val="0"/>
              </a:spcBef>
              <a:buSzTx/>
              <a:buNone/>
              <a:defRPr sz="3600">
                <a:latin typeface="Produkt Light"/>
                <a:ea typeface="Produkt Light"/>
                <a:cs typeface="Produkt Light"/>
                <a:sym typeface="Produkt Light"/>
              </a:defRPr>
            </a:lvl1pPr>
          </a:lstStyle>
          <a:p>
            <a:r>
              <a:t>Attribution</a:t>
            </a:r>
          </a:p>
        </p:txBody>
      </p:sp>
      <p:sp>
        <p:nvSpPr>
          <p:cNvPr id="136" name="Body Level One…"/>
          <p:cNvSpPr txBox="1">
            <a:spLocks noGrp="1"/>
          </p:cNvSpPr>
          <p:nvPr>
            <p:ph type="body" sz="quarter" idx="1" hasCustomPrompt="1"/>
          </p:nvPr>
        </p:nvSpPr>
        <p:spPr>
          <a:xfrm>
            <a:off x="5194300" y="4165600"/>
            <a:ext cx="13995400" cy="4432300"/>
          </a:xfrm>
          <a:prstGeom prst="rect">
            <a:avLst/>
          </a:prstGeom>
        </p:spPr>
        <p:txBody>
          <a:bodyPr anchor="b"/>
          <a:lstStyle>
            <a:lvl1pPr marL="254000" indent="-254000" defTabSz="2438400">
              <a:lnSpc>
                <a:spcPct val="90000"/>
              </a:lnSpc>
              <a:spcBef>
                <a:spcPts val="0"/>
              </a:spcBef>
              <a:buSzTx/>
              <a:buNone/>
              <a:defRPr sz="9300" spc="-93">
                <a:latin typeface="+mn-lt"/>
                <a:ea typeface="+mn-ea"/>
                <a:cs typeface="+mn-cs"/>
                <a:sym typeface="Produkt Extralight"/>
              </a:defRPr>
            </a:lvl1pPr>
            <a:lvl2pPr marL="254000" indent="203200" defTabSz="2438400">
              <a:lnSpc>
                <a:spcPct val="90000"/>
              </a:lnSpc>
              <a:spcBef>
                <a:spcPts val="0"/>
              </a:spcBef>
              <a:buSzTx/>
              <a:buNone/>
              <a:defRPr sz="9300" spc="-93">
                <a:latin typeface="+mn-lt"/>
                <a:ea typeface="+mn-ea"/>
                <a:cs typeface="+mn-cs"/>
                <a:sym typeface="Produkt Extralight"/>
              </a:defRPr>
            </a:lvl2pPr>
            <a:lvl3pPr marL="254000" indent="660400" defTabSz="2438400">
              <a:lnSpc>
                <a:spcPct val="90000"/>
              </a:lnSpc>
              <a:spcBef>
                <a:spcPts val="0"/>
              </a:spcBef>
              <a:buSzTx/>
              <a:buNone/>
              <a:defRPr sz="9300" spc="-93">
                <a:latin typeface="+mn-lt"/>
                <a:ea typeface="+mn-ea"/>
                <a:cs typeface="+mn-cs"/>
                <a:sym typeface="Produkt Extralight"/>
              </a:defRPr>
            </a:lvl3pPr>
            <a:lvl4pPr marL="254000" indent="1117600" defTabSz="2438400">
              <a:lnSpc>
                <a:spcPct val="90000"/>
              </a:lnSpc>
              <a:spcBef>
                <a:spcPts val="0"/>
              </a:spcBef>
              <a:buSzTx/>
              <a:buNone/>
              <a:defRPr sz="9300" spc="-93">
                <a:latin typeface="+mn-lt"/>
                <a:ea typeface="+mn-ea"/>
                <a:cs typeface="+mn-cs"/>
                <a:sym typeface="Produkt Extralight"/>
              </a:defRPr>
            </a:lvl4pPr>
            <a:lvl5pPr marL="254000" indent="1574800" defTabSz="2438400">
              <a:lnSpc>
                <a:spcPct val="90000"/>
              </a:lnSpc>
              <a:spcBef>
                <a:spcPts val="0"/>
              </a:spcBef>
              <a:buSzTx/>
              <a:buNone/>
              <a:defRPr sz="9300" spc="-93">
                <a:latin typeface="+mn-lt"/>
                <a:ea typeface="+mn-ea"/>
                <a:cs typeface="+mn-cs"/>
                <a:sym typeface="Produkt Extralight"/>
              </a:defRPr>
            </a:lvl5pPr>
          </a:lstStyle>
          <a:p>
            <a:r>
              <a:t>“Notable Quote”</a:t>
            </a:r>
          </a:p>
          <a:p>
            <a:pPr lvl="1"/>
            <a:endParaRPr/>
          </a:p>
          <a:p>
            <a:pPr lvl="2"/>
            <a:endParaRPr/>
          </a:p>
          <a:p>
            <a:pPr lvl="3"/>
            <a:endParaRPr/>
          </a:p>
          <a:p>
            <a:pPr lvl="4"/>
            <a:endParaRPr/>
          </a:p>
        </p:txBody>
      </p:sp>
      <p:sp>
        <p:nvSpPr>
          <p:cNvPr id="13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Close-up of a curved, white, layered pattern"/>
          <p:cNvSpPr>
            <a:spLocks noGrp="1"/>
          </p:cNvSpPr>
          <p:nvPr>
            <p:ph type="pic" sz="quarter" idx="21"/>
          </p:nvPr>
        </p:nvSpPr>
        <p:spPr>
          <a:xfrm>
            <a:off x="1257300" y="3213100"/>
            <a:ext cx="7289800" cy="7289800"/>
          </a:xfrm>
          <a:prstGeom prst="rect">
            <a:avLst/>
          </a:prstGeom>
        </p:spPr>
        <p:txBody>
          <a:bodyPr lIns="91439" tIns="45719" rIns="91439" bIns="45719">
            <a:noAutofit/>
          </a:bodyPr>
          <a:lstStyle/>
          <a:p>
            <a:endParaRPr/>
          </a:p>
        </p:txBody>
      </p:sp>
      <p:sp>
        <p:nvSpPr>
          <p:cNvPr id="145" name="Close-up of a layered pattern of gray stone"/>
          <p:cNvSpPr>
            <a:spLocks noGrp="1"/>
          </p:cNvSpPr>
          <p:nvPr>
            <p:ph type="pic" sz="quarter" idx="22"/>
          </p:nvPr>
        </p:nvSpPr>
        <p:spPr>
          <a:xfrm>
            <a:off x="7353300" y="3632200"/>
            <a:ext cx="9677400" cy="6451600"/>
          </a:xfrm>
          <a:prstGeom prst="rect">
            <a:avLst/>
          </a:prstGeom>
        </p:spPr>
        <p:txBody>
          <a:bodyPr lIns="91439" tIns="45719" rIns="91439" bIns="45719">
            <a:noAutofit/>
          </a:bodyPr>
          <a:lstStyle/>
          <a:p>
            <a:endParaRPr/>
          </a:p>
        </p:txBody>
      </p:sp>
      <p:sp>
        <p:nvSpPr>
          <p:cNvPr id="146" name="Close-up of a white ribbed pattern"/>
          <p:cNvSpPr>
            <a:spLocks noGrp="1"/>
          </p:cNvSpPr>
          <p:nvPr>
            <p:ph type="pic" sz="quarter" idx="23"/>
          </p:nvPr>
        </p:nvSpPr>
        <p:spPr>
          <a:xfrm>
            <a:off x="14621933" y="3632200"/>
            <a:ext cx="9677401" cy="6457250"/>
          </a:xfrm>
          <a:prstGeom prst="rect">
            <a:avLst/>
          </a:prstGeom>
        </p:spPr>
        <p:txBody>
          <a:bodyPr lIns="91439" tIns="45719" rIns="91439" bIns="45719">
            <a:noAutofit/>
          </a:bodyPr>
          <a:lstStyle/>
          <a:p>
            <a:endParaRPr/>
          </a:p>
        </p:txBody>
      </p:sp>
      <p:sp>
        <p:nvSpPr>
          <p:cNvPr id="147"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Angular, futuristic, white corridor with shadows"/>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5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ED9E-386D-1D54-0C46-6DB623AA9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0F9CF5-BBC6-2266-4867-F35C1A56C9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1F2894-754C-141C-D898-079A9F66E6ED}"/>
              </a:ext>
            </a:extLst>
          </p:cNvPr>
          <p:cNvSpPr>
            <a:spLocks noGrp="1"/>
          </p:cNvSpPr>
          <p:nvPr>
            <p:ph type="dt" sz="half" idx="10"/>
          </p:nvPr>
        </p:nvSpPr>
        <p:spPr/>
        <p:txBody>
          <a:bodyPr/>
          <a:lstStyle/>
          <a:p>
            <a:fld id="{202660CD-6884-5345-B121-AE8C75EAC0E7}" type="datetimeFigureOut">
              <a:t>5/5/25</a:t>
            </a:fld>
            <a:endParaRPr lang="en-US"/>
          </a:p>
        </p:txBody>
      </p:sp>
      <p:sp>
        <p:nvSpPr>
          <p:cNvPr id="5" name="Footer Placeholder 4">
            <a:extLst>
              <a:ext uri="{FF2B5EF4-FFF2-40B4-BE49-F238E27FC236}">
                <a16:creationId xmlns:a16="http://schemas.microsoft.com/office/drawing/2014/main" id="{83DA3A69-A188-1EF2-6EB3-CF668A1B6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1CEFE-28FE-D9F4-CAF8-B4866BC575C4}"/>
              </a:ext>
            </a:extLst>
          </p:cNvPr>
          <p:cNvSpPr>
            <a:spLocks noGrp="1"/>
          </p:cNvSpPr>
          <p:nvPr>
            <p:ph type="sldNum" sz="quarter" idx="12"/>
          </p:nvPr>
        </p:nvSpPr>
        <p:spPr>
          <a:xfrm>
            <a:off x="23543163" y="12477591"/>
            <a:ext cx="403957" cy="410369"/>
          </a:xfrm>
        </p:spPr>
        <p:txBody>
          <a:bodyPr/>
          <a:lstStyle/>
          <a:p>
            <a:fld id="{8D9CDEFC-7509-044C-A46D-3BF25FCCE526}" type="slidenum">
              <a:t>‹#›</a:t>
            </a:fld>
            <a:endParaRPr lang="en-US"/>
          </a:p>
        </p:txBody>
      </p:sp>
    </p:spTree>
    <p:extLst>
      <p:ext uri="{BB962C8B-B14F-4D97-AF65-F5344CB8AC3E}">
        <p14:creationId xmlns:p14="http://schemas.microsoft.com/office/powerpoint/2010/main" val="85246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curved, white, layered pattern"/>
          <p:cNvSpPr>
            <a:spLocks noGrp="1"/>
          </p:cNvSpPr>
          <p:nvPr>
            <p:ph type="pic" idx="21"/>
          </p:nvPr>
        </p:nvSpPr>
        <p:spPr>
          <a:xfrm>
            <a:off x="11569700" y="0"/>
            <a:ext cx="13716000" cy="137160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3335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150100"/>
            <a:ext cx="9779000" cy="5385424"/>
          </a:xfrm>
          <a:prstGeom prst="rect">
            <a:avLst/>
          </a:prstGeom>
        </p:spPr>
        <p:txBody>
          <a:bodyPr/>
          <a:lstStyle>
            <a:lvl1pPr marL="0" indent="0" defTabSz="825500">
              <a:spcBef>
                <a:spcPts val="0"/>
              </a:spcBef>
              <a:buSzTx/>
              <a:buNone/>
              <a:defRPr sz="5500">
                <a:latin typeface="+mn-lt"/>
                <a:ea typeface="+mn-ea"/>
                <a:cs typeface="+mn-cs"/>
                <a:sym typeface="Produkt Extralight"/>
              </a:defRPr>
            </a:lvl1pPr>
            <a:lvl2pPr marL="0" indent="457200" defTabSz="825500">
              <a:spcBef>
                <a:spcPts val="0"/>
              </a:spcBef>
              <a:buSzTx/>
              <a:buNone/>
              <a:defRPr sz="5500">
                <a:latin typeface="+mn-lt"/>
                <a:ea typeface="+mn-ea"/>
                <a:cs typeface="+mn-cs"/>
                <a:sym typeface="Produkt Extralight"/>
              </a:defRPr>
            </a:lvl2pPr>
            <a:lvl3pPr marL="0" indent="914400" defTabSz="825500">
              <a:spcBef>
                <a:spcPts val="0"/>
              </a:spcBef>
              <a:buSzTx/>
              <a:buNone/>
              <a:defRPr sz="5500">
                <a:latin typeface="+mn-lt"/>
                <a:ea typeface="+mn-ea"/>
                <a:cs typeface="+mn-cs"/>
                <a:sym typeface="Produkt Extralight"/>
              </a:defRPr>
            </a:lvl3pPr>
            <a:lvl4pPr marL="0" indent="1371600" defTabSz="825500">
              <a:spcBef>
                <a:spcPts val="0"/>
              </a:spcBef>
              <a:buSzTx/>
              <a:buNone/>
              <a:defRPr sz="5500">
                <a:latin typeface="+mn-lt"/>
                <a:ea typeface="+mn-ea"/>
                <a:cs typeface="+mn-cs"/>
                <a:sym typeface="Produkt Extralight"/>
              </a:defRPr>
            </a:lvl4pPr>
            <a:lvl5pPr marL="0" indent="1828800" defTabSz="825500">
              <a:spcBef>
                <a:spcPts val="0"/>
              </a:spcBef>
              <a:buSzTx/>
              <a:buNone/>
              <a:defRPr sz="5500">
                <a:latin typeface="+mn-lt"/>
                <a:ea typeface="+mn-ea"/>
                <a:cs typeface="+mn-cs"/>
                <a:sym typeface="Produkt Extralight"/>
              </a:defRPr>
            </a:lvl5pPr>
          </a:lstStyle>
          <a:p>
            <a:r>
              <a:t>Slide Subtitle</a:t>
            </a:r>
          </a:p>
          <a:p>
            <a:pPr lvl="1"/>
            <a:endParaRPr/>
          </a:p>
          <a:p>
            <a:pPr lvl="2"/>
            <a:endParaRPr/>
          </a:p>
          <a:p>
            <a:pPr lvl="3"/>
            <a:endParaRPr/>
          </a:p>
          <a:p>
            <a:pPr lvl="4"/>
            <a:endParaRPr/>
          </a:p>
        </p:txBody>
      </p:sp>
      <p:sp>
        <p:nvSpPr>
          <p:cNvPr id="35"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Close-up of the edge of white curved stone"/>
          <p:cNvSpPr>
            <a:spLocks noGrp="1"/>
          </p:cNvSpPr>
          <p:nvPr>
            <p:ph type="pic" idx="21"/>
          </p:nvPr>
        </p:nvSpPr>
        <p:spPr>
          <a:xfrm>
            <a:off x="12382500" y="-1206500"/>
            <a:ext cx="12103100" cy="16140313"/>
          </a:xfrm>
          <a:prstGeom prst="rect">
            <a:avLst/>
          </a:prstGeom>
        </p:spPr>
        <p:txBody>
          <a:bodyPr lIns="91439" tIns="45719" rIns="91439" bIns="45719">
            <a:noAutofit/>
          </a:bodyPr>
          <a:lstStyle/>
          <a:p>
            <a:endParaRPr/>
          </a:p>
        </p:txBody>
      </p:sp>
      <p:sp>
        <p:nvSpPr>
          <p:cNvPr id="61" name="Slide Subtitle"/>
          <p:cNvSpPr txBox="1">
            <a:spLocks noGrp="1"/>
          </p:cNvSpPr>
          <p:nvPr>
            <p:ph type="body" sz="quarter" idx="22"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6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6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72" name="Slide Title"/>
          <p:cNvSpPr txBox="1">
            <a:spLocks noGrp="1"/>
          </p:cNvSpPr>
          <p:nvPr>
            <p:ph type="title" hasCustomPrompt="1"/>
          </p:nvPr>
        </p:nvSpPr>
        <p:spPr>
          <a:prstGeom prst="rect">
            <a:avLst/>
          </a:prstGeom>
        </p:spPr>
        <p:txBody>
          <a:bodyPr/>
          <a:lstStyle/>
          <a:p>
            <a:r>
              <a:t>Slide Title</a:t>
            </a:r>
          </a:p>
        </p:txBody>
      </p:sp>
      <p:sp>
        <p:nvSpPr>
          <p:cNvPr id="7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7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24100"/>
            <a:ext cx="9779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82" name="Slide Title"/>
          <p:cNvSpPr txBox="1">
            <a:spLocks noGrp="1"/>
          </p:cNvSpPr>
          <p:nvPr>
            <p:ph type="title" hasCustomPrompt="1"/>
          </p:nvPr>
        </p:nvSpPr>
        <p:spPr>
          <a:xfrm>
            <a:off x="1206500" y="635000"/>
            <a:ext cx="9779000" cy="1689100"/>
          </a:xfrm>
          <a:prstGeom prst="rect">
            <a:avLst/>
          </a:prstGeom>
        </p:spPr>
        <p:txBody>
          <a:bodyPr/>
          <a:lstStyle/>
          <a:p>
            <a:r>
              <a:t>Slide Title</a:t>
            </a:r>
          </a:p>
        </p:txBody>
      </p:sp>
      <p:sp>
        <p:nvSpPr>
          <p:cNvPr id="83"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84"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3911600"/>
            <a:ext cx="21971004" cy="4648200"/>
          </a:xfrm>
          <a:prstGeom prst="rect">
            <a:avLst/>
          </a:prstGeom>
        </p:spPr>
        <p:txBody>
          <a:bodyPr anchor="ctr"/>
          <a:lstStyle>
            <a:lvl1pPr>
              <a:defRPr sz="12000" spc="-119"/>
            </a:lvl1pPr>
          </a:lstStyle>
          <a:p>
            <a:r>
              <a:t>Section Title</a:t>
            </a:r>
          </a:p>
        </p:txBody>
      </p:sp>
      <p:sp>
        <p:nvSpPr>
          <p:cNvPr id="92"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Slide Subtitle</a:t>
            </a:r>
          </a:p>
        </p:txBody>
      </p:sp>
      <p:sp>
        <p:nvSpPr>
          <p:cNvPr id="100" name="Slide Title"/>
          <p:cNvSpPr txBox="1">
            <a:spLocks noGrp="1"/>
          </p:cNvSpPr>
          <p:nvPr>
            <p:ph type="title" hasCustomPrompt="1"/>
          </p:nvPr>
        </p:nvSpPr>
        <p:spPr>
          <a:prstGeom prst="rect">
            <a:avLst/>
          </a:prstGeom>
        </p:spPr>
        <p:txBody>
          <a:bodyPr/>
          <a:lstStyle/>
          <a:p>
            <a:r>
              <a:t>Slide Title</a:t>
            </a:r>
          </a:p>
        </p:txBody>
      </p:sp>
      <p:sp>
        <p:nvSpPr>
          <p:cNvPr id="10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Subtitle"/>
          <p:cNvSpPr txBox="1">
            <a:spLocks noGrp="1"/>
          </p:cNvSpPr>
          <p:nvPr>
            <p:ph type="body" sz="quarter" idx="21" hasCustomPrompt="1"/>
          </p:nvPr>
        </p:nvSpPr>
        <p:spPr>
          <a:xfrm>
            <a:off x="1206500" y="2324100"/>
            <a:ext cx="21971000" cy="1003300"/>
          </a:xfrm>
          <a:prstGeom prst="rect">
            <a:avLst/>
          </a:prstGeom>
        </p:spPr>
        <p:txBody>
          <a:bodyPr lIns="45719" tIns="45719" rIns="45719" bIns="45719"/>
          <a:lstStyle>
            <a:lvl1pPr marL="0" indent="0" defTabSz="825500">
              <a:spcBef>
                <a:spcPts val="0"/>
              </a:spcBef>
              <a:buSzTx/>
              <a:buNone/>
              <a:defRPr sz="5500">
                <a:latin typeface="+mn-lt"/>
                <a:ea typeface="+mn-ea"/>
                <a:cs typeface="+mn-cs"/>
                <a:sym typeface="Produkt Extralight"/>
              </a:defRPr>
            </a:lvl1pPr>
          </a:lstStyle>
          <a:p>
            <a:r>
              <a:t>Agenda Subtitle</a:t>
            </a:r>
          </a:p>
        </p:txBody>
      </p:sp>
      <p:sp>
        <p:nvSpPr>
          <p:cNvPr id="109" name="Body Level One…"/>
          <p:cNvSpPr txBox="1">
            <a:spLocks noGrp="1"/>
          </p:cNvSpPr>
          <p:nvPr>
            <p:ph type="body" idx="1" hasCustomPrompt="1"/>
          </p:nvPr>
        </p:nvSpPr>
        <p:spPr>
          <a:prstGeom prst="rect">
            <a:avLst/>
          </a:prstGeom>
        </p:spPr>
        <p:txBody>
          <a:bodyPr/>
          <a:lstStyle>
            <a:lvl1pPr marL="0" indent="0">
              <a:spcBef>
                <a:spcPts val="6000"/>
              </a:spcBef>
              <a:buSzTx/>
              <a:buNone/>
              <a:defRPr sz="5000"/>
            </a:lvl1pPr>
            <a:lvl2pPr marL="0" indent="457200">
              <a:spcBef>
                <a:spcPts val="6000"/>
              </a:spcBef>
              <a:buSzTx/>
              <a:buNone/>
              <a:defRPr sz="5000"/>
            </a:lvl2pPr>
            <a:lvl3pPr marL="0" indent="914400">
              <a:spcBef>
                <a:spcPts val="6000"/>
              </a:spcBef>
              <a:buSzTx/>
              <a:buNone/>
              <a:defRPr sz="5000"/>
            </a:lvl3pPr>
            <a:lvl4pPr marL="0" indent="1371600">
              <a:spcBef>
                <a:spcPts val="6000"/>
              </a:spcBef>
              <a:buSzTx/>
              <a:buNone/>
              <a:defRPr sz="5000"/>
            </a:lvl4pPr>
            <a:lvl5pPr marL="0" indent="1828800">
              <a:spcBef>
                <a:spcPts val="6000"/>
              </a:spcBef>
              <a:buSzTx/>
              <a:buNone/>
              <a:defRPr sz="5000"/>
            </a:lvl5pPr>
          </a:lstStyle>
          <a:p>
            <a:r>
              <a:t>Agenda Topics</a:t>
            </a:r>
          </a:p>
          <a:p>
            <a:pPr lvl="1"/>
            <a:endParaRPr/>
          </a:p>
          <a:p>
            <a:pPr lvl="2"/>
            <a:endParaRPr/>
          </a:p>
          <a:p>
            <a:pPr lvl="3"/>
            <a:endParaRPr/>
          </a:p>
          <a:p>
            <a:pPr lvl="4"/>
            <a:endParaRPr/>
          </a:p>
        </p:txBody>
      </p:sp>
      <p:sp>
        <p:nvSpPr>
          <p:cNvPr id="110" name="Agenda Title"/>
          <p:cNvSpPr txBox="1">
            <a:spLocks noGrp="1"/>
          </p:cNvSpPr>
          <p:nvPr>
            <p:ph type="title" hasCustomPrompt="1"/>
          </p:nvPr>
        </p:nvSpPr>
        <p:spPr>
          <a:prstGeom prst="rect">
            <a:avLst/>
          </a:prstGeom>
        </p:spPr>
        <p:txBody>
          <a:bodyPr/>
          <a:lstStyle/>
          <a:p>
            <a:r>
              <a:t>Agenda Title</a:t>
            </a:r>
          </a:p>
        </p:txBody>
      </p:sp>
      <p:sp>
        <p:nvSpPr>
          <p:cNvPr id="111" name="01"/>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635000"/>
            <a:ext cx="21971000" cy="1689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01"/>
          <p:cNvSpPr txBox="1">
            <a:spLocks noGrp="1"/>
          </p:cNvSpPr>
          <p:nvPr>
            <p:ph type="sldNum" sz="quarter" idx="2"/>
          </p:nvPr>
        </p:nvSpPr>
        <p:spPr>
          <a:xfrm>
            <a:off x="23558499" y="12458699"/>
            <a:ext cx="388621" cy="429261"/>
          </a:xfrm>
          <a:prstGeom prst="rect">
            <a:avLst/>
          </a:prstGeom>
          <a:ln w="12700">
            <a:miter lim="400000"/>
          </a:ln>
        </p:spPr>
        <p:txBody>
          <a:bodyPr wrap="none" lIns="50800" tIns="50800" rIns="50800" bIns="50800" anchor="b">
            <a:spAutoFit/>
          </a:bodyPr>
          <a:lstStyle>
            <a:lvl1pPr algn="r" defTabSz="584200">
              <a:spcBef>
                <a:spcPts val="0"/>
              </a:spcBef>
              <a:defRPr sz="2000">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transition spd="med"/>
  <p:txStyles>
    <p:titleStyle>
      <a:lvl1pPr marL="0" marR="0" indent="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1pPr>
      <a:lvl2pPr marL="0" marR="0" indent="457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2pPr>
      <a:lvl3pPr marL="0" marR="0" indent="914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3pPr>
      <a:lvl4pPr marL="0" marR="0" indent="1371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4pPr>
      <a:lvl5pPr marL="0" marR="0" indent="18288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5pPr>
      <a:lvl6pPr marL="0" marR="0" indent="22860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6pPr>
      <a:lvl7pPr marL="0" marR="0" indent="27432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7pPr>
      <a:lvl8pPr marL="0" marR="0" indent="32004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8pPr>
      <a:lvl9pPr marL="0" marR="0" indent="3657600" algn="l" defTabSz="2438400" rtl="0" latinLnBrk="0">
        <a:lnSpc>
          <a:spcPct val="90000"/>
        </a:lnSpc>
        <a:spcBef>
          <a:spcPts val="0"/>
        </a:spcBef>
        <a:spcAft>
          <a:spcPts val="0"/>
        </a:spcAft>
        <a:buClrTx/>
        <a:buSzTx/>
        <a:buFontTx/>
        <a:buNone/>
        <a:tabLst/>
        <a:defRPr sz="10000" b="0" i="0" u="none" strike="noStrike" cap="none" spc="-100" baseline="0">
          <a:solidFill>
            <a:schemeClr val="accent1">
              <a:satOff val="-9155"/>
              <a:lumOff val="-32673"/>
            </a:schemeClr>
          </a:solidFill>
          <a:uFillTx/>
          <a:latin typeface="+mn-lt"/>
          <a:ea typeface="+mn-ea"/>
          <a:cs typeface="+mn-cs"/>
          <a:sym typeface="Produkt Extralight"/>
        </a:defRPr>
      </a:lvl9pPr>
    </p:titleStyle>
    <p:body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p:bodyStyle>
    <p:otherStyle>
      <a:lvl1pPr marL="0" marR="0" indent="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sv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4.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9FA6-AF9A-4AA5-9B21-869BE67D88B7}"/>
            </a:ext>
          </a:extLst>
        </p:cNvPr>
        <p:cNvGrpSpPr/>
        <p:nvPr/>
      </p:nvGrpSpPr>
      <p:grpSpPr>
        <a:xfrm>
          <a:off x="0" y="0"/>
          <a:ext cx="0" cy="0"/>
          <a:chOff x="0" y="0"/>
          <a:chExt cx="0" cy="0"/>
        </a:xfrm>
      </p:grpSpPr>
      <p:pic>
        <p:nvPicPr>
          <p:cNvPr id="58" name="Picture 57" descr="A green and black background&#10;&#10;AI-generated content may be incorrect.">
            <a:extLst>
              <a:ext uri="{FF2B5EF4-FFF2-40B4-BE49-F238E27FC236}">
                <a16:creationId xmlns:a16="http://schemas.microsoft.com/office/drawing/2014/main" id="{E60DAC93-2EFB-199D-6DB5-06B1627019D6}"/>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6E08424-135E-ED9D-35D9-FAFD3559E57F}"/>
              </a:ext>
            </a:extLst>
          </p:cNvPr>
          <p:cNvSpPr/>
          <p:nvPr/>
        </p:nvSpPr>
        <p:spPr>
          <a:xfrm>
            <a:off x="2933700" y="4241800"/>
            <a:ext cx="15938500" cy="7227747"/>
          </a:xfrm>
          <a:prstGeom prst="rect">
            <a:avLst/>
          </a:prstGeom>
          <a:solidFill>
            <a:schemeClr val="accent1">
              <a:satOff val="-9155"/>
              <a:lumOff val="-32673"/>
            </a:schemeClr>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38" name="Picture 37" descr="A person sitting in the ground under a tree&#10;&#10;Description automatically generated">
            <a:extLst>
              <a:ext uri="{FF2B5EF4-FFF2-40B4-BE49-F238E27FC236}">
                <a16:creationId xmlns:a16="http://schemas.microsoft.com/office/drawing/2014/main" id="{DDA5B2CA-F501-A342-D6B9-0ADEF2764D3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79000"/>
                    </a14:imgEffect>
                  </a14:imgLayer>
                </a14:imgProps>
              </a:ext>
            </a:extLst>
          </a:blip>
          <a:srcRect l="1227" r="2035" b="4354"/>
          <a:stretch/>
        </p:blipFill>
        <p:spPr>
          <a:xfrm>
            <a:off x="1671793" y="689579"/>
            <a:ext cx="20453695" cy="11746345"/>
          </a:xfrm>
          <a:prstGeom prst="rect">
            <a:avLst/>
          </a:prstGeom>
          <a:ln w="19050">
            <a:solidFill>
              <a:schemeClr val="bg1"/>
            </a:solidFill>
          </a:ln>
        </p:spPr>
      </p:pic>
      <p:sp>
        <p:nvSpPr>
          <p:cNvPr id="8" name="Rounded Rectangle 7">
            <a:extLst>
              <a:ext uri="{FF2B5EF4-FFF2-40B4-BE49-F238E27FC236}">
                <a16:creationId xmlns:a16="http://schemas.microsoft.com/office/drawing/2014/main" id="{5431E359-47E8-7E99-8018-1D275172F746}"/>
              </a:ext>
            </a:extLst>
          </p:cNvPr>
          <p:cNvSpPr/>
          <p:nvPr/>
        </p:nvSpPr>
        <p:spPr>
          <a:xfrm>
            <a:off x="10392061" y="6764213"/>
            <a:ext cx="11605039" cy="5519460"/>
          </a:xfrm>
          <a:prstGeom prst="roundRect">
            <a:avLst>
              <a:gd name="adj" fmla="val 84"/>
            </a:avLst>
          </a:prstGeom>
          <a:solidFill>
            <a:srgbClr val="4F3C25">
              <a:alpha val="58000"/>
            </a:srgb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4" name="Straight Connector 13">
            <a:extLst>
              <a:ext uri="{FF2B5EF4-FFF2-40B4-BE49-F238E27FC236}">
                <a16:creationId xmlns:a16="http://schemas.microsoft.com/office/drawing/2014/main" id="{C5440459-4039-D384-8141-F29B2E26E973}"/>
              </a:ext>
            </a:extLst>
          </p:cNvPr>
          <p:cNvCxnSpPr>
            <a:cxnSpLocks/>
          </p:cNvCxnSpPr>
          <p:nvPr/>
        </p:nvCxnSpPr>
        <p:spPr>
          <a:xfrm>
            <a:off x="17051267" y="7670627"/>
            <a:ext cx="0" cy="355352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B12116CF-18E5-128C-E76C-46F100205152}"/>
              </a:ext>
            </a:extLst>
          </p:cNvPr>
          <p:cNvSpPr txBox="1"/>
          <p:nvPr/>
        </p:nvSpPr>
        <p:spPr>
          <a:xfrm>
            <a:off x="17500787" y="10232409"/>
            <a:ext cx="4006474" cy="369332"/>
          </a:xfrm>
          <a:prstGeom prst="rect">
            <a:avLst/>
          </a:prstGeom>
          <a:noFill/>
          <a:effectLst>
            <a:softEdge rad="65707"/>
          </a:effectLst>
        </p:spPr>
        <p:txBody>
          <a:bodyPr wrap="square" rtlCol="0">
            <a:spAutoFit/>
          </a:bodyPr>
          <a:lstStyle/>
          <a:p>
            <a:r>
              <a:rPr lang="en-US" sz="1800" spc="-200" dirty="0">
                <a:solidFill>
                  <a:schemeClr val="bg1"/>
                </a:solidFill>
                <a:latin typeface="Avenir Next" panose="020B0503020202020204" pitchFamily="34" charset="0"/>
              </a:rPr>
              <a:t>Chișinău, February 27, 2025</a:t>
            </a:r>
          </a:p>
        </p:txBody>
      </p:sp>
      <p:sp>
        <p:nvSpPr>
          <p:cNvPr id="39" name="Nisão-NutVision">
            <a:extLst>
              <a:ext uri="{FF2B5EF4-FFF2-40B4-BE49-F238E27FC236}">
                <a16:creationId xmlns:a16="http://schemas.microsoft.com/office/drawing/2014/main" id="{A9D53F90-7B73-7D30-7EA0-EA2FA0066B56}"/>
              </a:ext>
            </a:extLst>
          </p:cNvPr>
          <p:cNvSpPr txBox="1"/>
          <p:nvPr/>
        </p:nvSpPr>
        <p:spPr>
          <a:xfrm>
            <a:off x="17457191" y="9533245"/>
            <a:ext cx="3905556" cy="461665"/>
          </a:xfrm>
          <a:prstGeom prst="rect">
            <a:avLst/>
          </a:prstGeom>
          <a:noFill/>
          <a:effectLst>
            <a:softEdge rad="65707"/>
          </a:effectLst>
        </p:spPr>
        <p:txBody>
          <a:bodyPr wrap="square" rtlCol="0">
            <a:spAutoFit/>
          </a:bodyPr>
          <a:lstStyle/>
          <a:p>
            <a:r>
              <a:rPr lang="en-US" sz="2400" dirty="0">
                <a:solidFill>
                  <a:schemeClr val="bg1"/>
                </a:solidFill>
                <a:latin typeface="Avenir Next Medium" panose="020B0503020202020204" pitchFamily="34" charset="0"/>
              </a:rPr>
              <a:t>Nisão </a:t>
            </a:r>
            <a:r>
              <a:rPr lang="en-US" sz="2400" i="1" dirty="0">
                <a:solidFill>
                  <a:srgbClr val="FFC002"/>
                </a:solidFill>
                <a:latin typeface="Avenir Next Medium" panose="020B0503020202020204" pitchFamily="34" charset="0"/>
              </a:rPr>
              <a:t>NutVision</a:t>
            </a:r>
            <a:endParaRPr lang="en-US" sz="1800" i="1" dirty="0">
              <a:solidFill>
                <a:srgbClr val="FFC002"/>
              </a:solidFill>
              <a:latin typeface="Avenir Next Medium" panose="020B0503020202020204" pitchFamily="34" charset="0"/>
            </a:endParaRPr>
          </a:p>
        </p:txBody>
      </p:sp>
      <p:sp>
        <p:nvSpPr>
          <p:cNvPr id="10" name="TextBox 9">
            <a:extLst>
              <a:ext uri="{FF2B5EF4-FFF2-40B4-BE49-F238E27FC236}">
                <a16:creationId xmlns:a16="http://schemas.microsoft.com/office/drawing/2014/main" id="{07B8EECD-F776-1B86-50F5-E5313A1A2898}"/>
              </a:ext>
            </a:extLst>
          </p:cNvPr>
          <p:cNvSpPr txBox="1"/>
          <p:nvPr/>
        </p:nvSpPr>
        <p:spPr>
          <a:xfrm>
            <a:off x="10935202" y="9348579"/>
            <a:ext cx="5725554" cy="646331"/>
          </a:xfrm>
          <a:prstGeom prst="rect">
            <a:avLst/>
          </a:prstGeom>
          <a:noFill/>
          <a:effectLst>
            <a:softEdge rad="65707"/>
          </a:effectLst>
        </p:spPr>
        <p:txBody>
          <a:bodyPr wrap="square" rtlCol="0">
            <a:spAutoFit/>
          </a:bodyPr>
          <a:lstStyle/>
          <a:p>
            <a:pPr algn="ctr">
              <a:spcBef>
                <a:spcPts val="600"/>
              </a:spcBef>
            </a:pPr>
            <a:r>
              <a:rPr lang="en-US" sz="1800">
                <a:solidFill>
                  <a:schemeClr val="bg1"/>
                </a:solidFill>
                <a:latin typeface="Avenir Next Medium" panose="020B0503020202020204" pitchFamily="34" charset="0"/>
              </a:rPr>
              <a:t>MAIN RECOMMENDATIONS AFTER HAVING VISITED MOLDOVAN WALNUT ORCHARDS. </a:t>
            </a:r>
            <a:endParaRPr lang="en-US" sz="1800" dirty="0">
              <a:solidFill>
                <a:schemeClr val="bg1"/>
              </a:solidFill>
              <a:latin typeface="Avenir Next Medium" panose="020B0503020202020204" pitchFamily="34" charset="0"/>
            </a:endParaRPr>
          </a:p>
        </p:txBody>
      </p:sp>
      <p:sp>
        <p:nvSpPr>
          <p:cNvPr id="24" name="TextBox 23">
            <a:extLst>
              <a:ext uri="{FF2B5EF4-FFF2-40B4-BE49-F238E27FC236}">
                <a16:creationId xmlns:a16="http://schemas.microsoft.com/office/drawing/2014/main" id="{C3454FFA-B3BC-94CD-6013-8497E8ACA370}"/>
              </a:ext>
            </a:extLst>
          </p:cNvPr>
          <p:cNvSpPr txBox="1"/>
          <p:nvPr/>
        </p:nvSpPr>
        <p:spPr>
          <a:xfrm>
            <a:off x="10392061" y="10080864"/>
            <a:ext cx="6812460" cy="400110"/>
          </a:xfrm>
          <a:prstGeom prst="rect">
            <a:avLst/>
          </a:prstGeom>
          <a:noFill/>
          <a:effectLst>
            <a:softEdge rad="65707"/>
          </a:effectLst>
        </p:spPr>
        <p:txBody>
          <a:bodyPr wrap="square" rtlCol="0">
            <a:spAutoFit/>
          </a:bodyPr>
          <a:lstStyle/>
          <a:p>
            <a:pPr algn="ctr"/>
            <a:r>
              <a:rPr lang="en-US" sz="2000" spc="-200">
                <a:solidFill>
                  <a:schemeClr val="bg1"/>
                </a:solidFill>
                <a:latin typeface="Avenir Next" panose="020B0503020202020204" pitchFamily="34" charset="0"/>
              </a:rPr>
              <a:t>Smart  and  green  technologies  for  climate  adaptation</a:t>
            </a:r>
            <a:endParaRPr lang="en-US" sz="2000" spc="-200" dirty="0">
              <a:solidFill>
                <a:schemeClr val="bg1"/>
              </a:solidFill>
              <a:latin typeface="Avenir Next" panose="020B0503020202020204" pitchFamily="34" charset="0"/>
            </a:endParaRPr>
          </a:p>
        </p:txBody>
      </p:sp>
      <p:pic>
        <p:nvPicPr>
          <p:cNvPr id="40" name="Graphic 39">
            <a:extLst>
              <a:ext uri="{FF2B5EF4-FFF2-40B4-BE49-F238E27FC236}">
                <a16:creationId xmlns:a16="http://schemas.microsoft.com/office/drawing/2014/main" id="{547DE73E-335D-5491-8947-731866FB56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6000" y="4331400"/>
            <a:ext cx="7772400" cy="3457377"/>
          </a:xfrm>
          <a:prstGeom prst="rect">
            <a:avLst/>
          </a:prstGeom>
        </p:spPr>
      </p:pic>
      <p:pic>
        <p:nvPicPr>
          <p:cNvPr id="46" name="Picture 45" descr="A logo with text and a tree&#10;&#10;AI-generated content may be incorrect.">
            <a:extLst>
              <a:ext uri="{FF2B5EF4-FFF2-40B4-BE49-F238E27FC236}">
                <a16:creationId xmlns:a16="http://schemas.microsoft.com/office/drawing/2014/main" id="{1DCD4862-492D-1245-4367-E75289B56378}"/>
              </a:ext>
            </a:extLst>
          </p:cNvPr>
          <p:cNvPicPr>
            <a:picLocks noChangeAspect="1"/>
          </p:cNvPicPr>
          <p:nvPr/>
        </p:nvPicPr>
        <p:blipFill>
          <a:blip r:embed="rId8">
            <a:extLst>
              <a:ext uri="{28A0092B-C50C-407E-A947-70E740481C1C}">
                <a14:useLocalDpi xmlns:a14="http://schemas.microsoft.com/office/drawing/2010/main" val="0"/>
              </a:ext>
            </a:extLst>
          </a:blip>
          <a:srcRect l="2853" t="2069" b="16894"/>
          <a:stretch/>
        </p:blipFill>
        <p:spPr>
          <a:xfrm>
            <a:off x="18466553" y="10990462"/>
            <a:ext cx="2382240" cy="1059212"/>
          </a:xfrm>
          <a:prstGeom prst="rect">
            <a:avLst/>
          </a:prstGeom>
          <a:effectLst>
            <a:outerShdw blurRad="50800" dist="118689" dir="2700000" algn="tl" rotWithShape="0">
              <a:prstClr val="black">
                <a:alpha val="40000"/>
              </a:prstClr>
            </a:outerShdw>
          </a:effectLst>
        </p:spPr>
      </p:pic>
      <p:sp>
        <p:nvSpPr>
          <p:cNvPr id="3" name="TextBox 2">
            <a:extLst>
              <a:ext uri="{FF2B5EF4-FFF2-40B4-BE49-F238E27FC236}">
                <a16:creationId xmlns:a16="http://schemas.microsoft.com/office/drawing/2014/main" id="{08D3FFE6-E0C3-98D4-1BF8-241C74D2C989}"/>
              </a:ext>
            </a:extLst>
          </p:cNvPr>
          <p:cNvSpPr txBox="1"/>
          <p:nvPr/>
        </p:nvSpPr>
        <p:spPr>
          <a:xfrm>
            <a:off x="10678294" y="8004615"/>
            <a:ext cx="609943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2400" b="1" spc="200">
                <a:solidFill>
                  <a:schemeClr val="bg1"/>
                </a:solidFill>
                <a:latin typeface="Avenir Next Demi Bold" panose="020B0503020202020204" pitchFamily="34" charset="0"/>
              </a:rPr>
              <a:t>KEY ASPECTS IN TAKING CARE OF THE FRUIT-BEARING ORCHARDS IN A SYSTEMIC APPROACH. </a:t>
            </a:r>
          </a:p>
        </p:txBody>
      </p:sp>
    </p:spTree>
    <p:extLst>
      <p:ext uri="{BB962C8B-B14F-4D97-AF65-F5344CB8AC3E}">
        <p14:creationId xmlns:p14="http://schemas.microsoft.com/office/powerpoint/2010/main" val="3171617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793FB-D0B5-EC4B-43C2-4B7763154634}"/>
            </a:ext>
          </a:extLst>
        </p:cNvPr>
        <p:cNvGrpSpPr/>
        <p:nvPr/>
      </p:nvGrpSpPr>
      <p:grpSpPr>
        <a:xfrm>
          <a:off x="0" y="0"/>
          <a:ext cx="0" cy="0"/>
          <a:chOff x="0" y="0"/>
          <a:chExt cx="0" cy="0"/>
        </a:xfrm>
      </p:grpSpPr>
      <p:pic>
        <p:nvPicPr>
          <p:cNvPr id="2" name="Picture 1" descr="A green and black background&#10;&#10;AI-generated content may be incorrect.">
            <a:extLst>
              <a:ext uri="{FF2B5EF4-FFF2-40B4-BE49-F238E27FC236}">
                <a16:creationId xmlns:a16="http://schemas.microsoft.com/office/drawing/2014/main" id="{2883D418-C433-E154-6E70-4863F62AF318}"/>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C0FFFD2D-5A3F-6A4C-67EC-0DD276747053}"/>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E0806377-D4CB-F7E3-924A-8F99CCBE0330}"/>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55FB53F3-A882-0F0F-1D3A-3B66943737D7}"/>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6130573F-B831-801D-B4FB-786444CFF0DC}"/>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AB30F166-1E28-A4F8-F17D-1AF7F04B6415}"/>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Methods of orchard sanitation:</a:t>
            </a: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35B05258-CA5D-A1A9-67FF-0E556BB5E9C0}"/>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561652A6-A458-9E06-4BA1-4D08A692D781}"/>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EE4111F6-E487-2E41-554F-3228B26FBD06}"/>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06AF38FB-23FD-1AB5-487F-09DCC050E8D3}"/>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413FB191-F010-5087-FC2F-ABAD7CC13143}"/>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14" name="Rounded Rectangle 13">
            <a:extLst>
              <a:ext uri="{FF2B5EF4-FFF2-40B4-BE49-F238E27FC236}">
                <a16:creationId xmlns:a16="http://schemas.microsoft.com/office/drawing/2014/main" id="{3D54D62F-20B3-63D1-A967-C9333EA9A89D}"/>
              </a:ext>
            </a:extLst>
          </p:cNvPr>
          <p:cNvSpPr/>
          <p:nvPr/>
        </p:nvSpPr>
        <p:spPr>
          <a:xfrm>
            <a:off x="5952798" y="5505830"/>
            <a:ext cx="2999696" cy="4064890"/>
          </a:xfrm>
          <a:prstGeom prst="roundRect">
            <a:avLst>
              <a:gd name="adj" fmla="val 2778"/>
            </a:avLst>
          </a:prstGeom>
          <a:solidFill>
            <a:schemeClr val="accent1">
              <a:satOff val="-9155"/>
              <a:lumOff val="-32673"/>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7" name="Rounded Rectangle 16">
            <a:extLst>
              <a:ext uri="{FF2B5EF4-FFF2-40B4-BE49-F238E27FC236}">
                <a16:creationId xmlns:a16="http://schemas.microsoft.com/office/drawing/2014/main" id="{7B6FADCD-7411-4C64-705A-100CB4A26F42}"/>
              </a:ext>
            </a:extLst>
          </p:cNvPr>
          <p:cNvSpPr/>
          <p:nvPr/>
        </p:nvSpPr>
        <p:spPr>
          <a:xfrm>
            <a:off x="9629939" y="5497846"/>
            <a:ext cx="2999696" cy="4064890"/>
          </a:xfrm>
          <a:prstGeom prst="roundRect">
            <a:avLst>
              <a:gd name="adj" fmla="val 2778"/>
            </a:avLst>
          </a:prstGeom>
          <a:solidFill>
            <a:schemeClr val="accent1">
              <a:satOff val="-9155"/>
              <a:lumOff val="-32673"/>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9" name="Rounded Rectangle 18">
            <a:extLst>
              <a:ext uri="{FF2B5EF4-FFF2-40B4-BE49-F238E27FC236}">
                <a16:creationId xmlns:a16="http://schemas.microsoft.com/office/drawing/2014/main" id="{B65A62F4-5940-CE55-6771-D20F2DBE41D1}"/>
              </a:ext>
            </a:extLst>
          </p:cNvPr>
          <p:cNvSpPr/>
          <p:nvPr/>
        </p:nvSpPr>
        <p:spPr>
          <a:xfrm>
            <a:off x="13307080" y="5505830"/>
            <a:ext cx="2999696" cy="4064890"/>
          </a:xfrm>
          <a:prstGeom prst="roundRect">
            <a:avLst>
              <a:gd name="adj" fmla="val 2778"/>
            </a:avLst>
          </a:prstGeom>
          <a:solidFill>
            <a:schemeClr val="accent1">
              <a:satOff val="-9155"/>
              <a:lumOff val="-32673"/>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1" name="Rounded Rectangle 20">
            <a:extLst>
              <a:ext uri="{FF2B5EF4-FFF2-40B4-BE49-F238E27FC236}">
                <a16:creationId xmlns:a16="http://schemas.microsoft.com/office/drawing/2014/main" id="{C1DACEA7-FD3C-9B4A-CBBB-E423B77EB178}"/>
              </a:ext>
            </a:extLst>
          </p:cNvPr>
          <p:cNvSpPr/>
          <p:nvPr/>
        </p:nvSpPr>
        <p:spPr>
          <a:xfrm>
            <a:off x="16984221" y="5497846"/>
            <a:ext cx="2999696" cy="4064890"/>
          </a:xfrm>
          <a:prstGeom prst="roundRect">
            <a:avLst>
              <a:gd name="adj" fmla="val 2778"/>
            </a:avLst>
          </a:prstGeom>
          <a:solidFill>
            <a:schemeClr val="accent1">
              <a:satOff val="-9155"/>
              <a:lumOff val="-32673"/>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9" name="TextBox 28">
            <a:extLst>
              <a:ext uri="{FF2B5EF4-FFF2-40B4-BE49-F238E27FC236}">
                <a16:creationId xmlns:a16="http://schemas.microsoft.com/office/drawing/2014/main" id="{D924A0E4-36B8-9737-DA9B-D91C7996AC56}"/>
              </a:ext>
            </a:extLst>
          </p:cNvPr>
          <p:cNvSpPr txBox="1"/>
          <p:nvPr/>
        </p:nvSpPr>
        <p:spPr>
          <a:xfrm>
            <a:off x="6133597" y="5563160"/>
            <a:ext cx="2815284" cy="3629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3560"/>
              </a:lnSpc>
              <a:spcBef>
                <a:spcPts val="0"/>
              </a:spcBef>
            </a:pPr>
            <a:r>
              <a:rPr lang="en-US" sz="3200">
                <a:solidFill>
                  <a:srgbClr val="FFFFFF"/>
                </a:solidFill>
                <a:effectLst/>
                <a:latin typeface="Avenir Next Medium" panose="020B0503020202020204" pitchFamily="34" charset="0"/>
              </a:rPr>
              <a:t>Shake Trees</a:t>
            </a:r>
          </a:p>
          <a:p>
            <a:pPr>
              <a:lnSpc>
                <a:spcPts val="3560"/>
              </a:lnSpc>
              <a:spcBef>
                <a:spcPts val="0"/>
              </a:spcBef>
            </a:pPr>
            <a:endParaRPr lang="en-US" sz="3200">
              <a:solidFill>
                <a:srgbClr val="FFFFFF"/>
              </a:solidFill>
              <a:effectLst/>
              <a:latin typeface="Avenir Next Medium" panose="020B0503020202020204" pitchFamily="34" charset="0"/>
            </a:endParaRPr>
          </a:p>
          <a:p>
            <a:pPr algn="l">
              <a:lnSpc>
                <a:spcPts val="2880"/>
              </a:lnSpc>
              <a:spcBef>
                <a:spcPts val="0"/>
              </a:spcBef>
            </a:pPr>
            <a:r>
              <a:rPr lang="en-US" sz="2400">
                <a:solidFill>
                  <a:srgbClr val="FFFFFF"/>
                </a:solidFill>
                <a:latin typeface="Avenir Next" panose="020B0503020202020204" pitchFamily="34" charset="0"/>
              </a:rPr>
              <a:t>Must remove bulk</a:t>
            </a:r>
          </a:p>
          <a:p>
            <a:pPr algn="l">
              <a:lnSpc>
                <a:spcPts val="2880"/>
              </a:lnSpc>
              <a:spcBef>
                <a:spcPts val="0"/>
              </a:spcBef>
            </a:pPr>
            <a:r>
              <a:rPr lang="en-US" sz="2400">
                <a:solidFill>
                  <a:srgbClr val="FFFFFF"/>
                </a:solidFill>
                <a:latin typeface="Avenir Next" panose="020B0503020202020204" pitchFamily="34" charset="0"/>
              </a:rPr>
              <a:t>of nuts from the</a:t>
            </a:r>
          </a:p>
          <a:p>
            <a:pPr algn="l">
              <a:lnSpc>
                <a:spcPts val="2880"/>
              </a:lnSpc>
              <a:spcBef>
                <a:spcPts val="0"/>
              </a:spcBef>
            </a:pPr>
            <a:r>
              <a:rPr lang="en-US" sz="2400">
                <a:solidFill>
                  <a:srgbClr val="FFFFFF"/>
                </a:solidFill>
                <a:latin typeface="Avenir Next" panose="020B0503020202020204" pitchFamily="34" charset="0"/>
              </a:rPr>
              <a:t>trees by shaking or poling.</a:t>
            </a:r>
          </a:p>
          <a:p>
            <a:pPr algn="l">
              <a:lnSpc>
                <a:spcPts val="2880"/>
              </a:lnSpc>
              <a:spcBef>
                <a:spcPts val="0"/>
              </a:spcBef>
            </a:pPr>
            <a:r>
              <a:rPr lang="en-US" sz="2400">
                <a:solidFill>
                  <a:srgbClr val="FFFFFF"/>
                </a:solidFill>
                <a:latin typeface="Avenir Next" panose="020B0503020202020204" pitchFamily="34" charset="0"/>
              </a:rPr>
              <a:t>Ideally less than 3</a:t>
            </a:r>
          </a:p>
          <a:p>
            <a:pPr algn="l">
              <a:lnSpc>
                <a:spcPts val="2880"/>
              </a:lnSpc>
              <a:spcBef>
                <a:spcPts val="0"/>
              </a:spcBef>
            </a:pPr>
            <a:r>
              <a:rPr lang="en-US" sz="2400">
                <a:solidFill>
                  <a:srgbClr val="FFFFFF"/>
                </a:solidFill>
                <a:latin typeface="Avenir Next" panose="020B0503020202020204" pitchFamily="34" charset="0"/>
              </a:rPr>
              <a:t>nuts/tree by end of</a:t>
            </a:r>
          </a:p>
          <a:p>
            <a:pPr algn="l">
              <a:lnSpc>
                <a:spcPts val="2880"/>
              </a:lnSpc>
              <a:spcBef>
                <a:spcPts val="0"/>
              </a:spcBef>
            </a:pPr>
            <a:r>
              <a:rPr lang="en-US" sz="2400">
                <a:solidFill>
                  <a:srgbClr val="FFFFFF"/>
                </a:solidFill>
                <a:latin typeface="Avenir Next" panose="020B0503020202020204" pitchFamily="34" charset="0"/>
              </a:rPr>
              <a:t>Dec.</a:t>
            </a:r>
            <a:endParaRPr kumimoji="0" lang="en-US" sz="2400" u="none" strike="noStrike" cap="none" spc="0" normalizeH="0" baseline="0">
              <a:ln>
                <a:noFill/>
              </a:ln>
              <a:solidFill>
                <a:schemeClr val="accent1">
                  <a:satOff val="-9155"/>
                  <a:lumOff val="-32673"/>
                </a:schemeClr>
              </a:solidFill>
              <a:effectLst/>
              <a:uFillTx/>
              <a:latin typeface="Avenir Next" panose="020B0503020202020204" pitchFamily="34" charset="0"/>
              <a:sym typeface="Graphik Light"/>
            </a:endParaRPr>
          </a:p>
        </p:txBody>
      </p:sp>
      <p:sp>
        <p:nvSpPr>
          <p:cNvPr id="34" name="TextBox 33">
            <a:extLst>
              <a:ext uri="{FF2B5EF4-FFF2-40B4-BE49-F238E27FC236}">
                <a16:creationId xmlns:a16="http://schemas.microsoft.com/office/drawing/2014/main" id="{49CCFCEC-D40F-8ED4-4855-1687D625A357}"/>
              </a:ext>
            </a:extLst>
          </p:cNvPr>
          <p:cNvSpPr txBox="1"/>
          <p:nvPr/>
        </p:nvSpPr>
        <p:spPr>
          <a:xfrm>
            <a:off x="9718532" y="5538200"/>
            <a:ext cx="2815284"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3560"/>
              </a:lnSpc>
              <a:spcBef>
                <a:spcPts val="0"/>
              </a:spcBef>
            </a:pPr>
            <a:r>
              <a:rPr lang="en-US" sz="3200">
                <a:solidFill>
                  <a:srgbClr val="FFFFFF"/>
                </a:solidFill>
                <a:latin typeface="Avenir Next Medium" panose="020B0503020202020204" pitchFamily="34" charset="0"/>
              </a:rPr>
              <a:t>Gather between rows</a:t>
            </a:r>
          </a:p>
          <a:p>
            <a:pPr>
              <a:lnSpc>
                <a:spcPts val="3560"/>
              </a:lnSpc>
              <a:spcBef>
                <a:spcPts val="0"/>
              </a:spcBef>
            </a:pPr>
            <a:endParaRPr lang="en-US" sz="3200">
              <a:solidFill>
                <a:srgbClr val="FFFFFF"/>
              </a:solidFill>
              <a:effectLst/>
              <a:latin typeface="Avenir Next Medium" panose="020B0503020202020204" pitchFamily="34" charset="0"/>
            </a:endParaRPr>
          </a:p>
          <a:p>
            <a:pPr>
              <a:spcBef>
                <a:spcPts val="0"/>
              </a:spcBef>
            </a:pPr>
            <a:r>
              <a:rPr lang="en-US" sz="2400">
                <a:solidFill>
                  <a:srgbClr val="FFFFFF"/>
                </a:solidFill>
                <a:latin typeface="Avenir Next" panose="020B0503020202020204" pitchFamily="34" charset="0"/>
              </a:rPr>
              <a:t>Shaken nuts should be gather between tree rows. Preferably inside cover crop.</a:t>
            </a:r>
            <a:endParaRPr kumimoji="0" lang="en-US" sz="2400" u="none" strike="noStrike" cap="none" spc="0" normalizeH="0" baseline="0">
              <a:ln>
                <a:noFill/>
              </a:ln>
              <a:solidFill>
                <a:schemeClr val="accent1">
                  <a:satOff val="-9155"/>
                  <a:lumOff val="-32673"/>
                </a:schemeClr>
              </a:solidFill>
              <a:effectLst/>
              <a:uFillTx/>
              <a:latin typeface="Avenir Next" panose="020B0503020202020204" pitchFamily="34" charset="0"/>
              <a:sym typeface="Graphik Light"/>
            </a:endParaRPr>
          </a:p>
        </p:txBody>
      </p:sp>
      <p:sp>
        <p:nvSpPr>
          <p:cNvPr id="35" name="TextBox 34">
            <a:extLst>
              <a:ext uri="{FF2B5EF4-FFF2-40B4-BE49-F238E27FC236}">
                <a16:creationId xmlns:a16="http://schemas.microsoft.com/office/drawing/2014/main" id="{35CDD8FB-8562-392F-48F5-B8148733117D}"/>
              </a:ext>
            </a:extLst>
          </p:cNvPr>
          <p:cNvSpPr txBox="1"/>
          <p:nvPr/>
        </p:nvSpPr>
        <p:spPr>
          <a:xfrm>
            <a:off x="13416018" y="5610040"/>
            <a:ext cx="2815284" cy="3629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3560"/>
              </a:lnSpc>
              <a:spcBef>
                <a:spcPts val="0"/>
              </a:spcBef>
            </a:pPr>
            <a:r>
              <a:rPr lang="en-US" sz="3200">
                <a:solidFill>
                  <a:srgbClr val="FFFFFF"/>
                </a:solidFill>
                <a:latin typeface="Avenir Next Medium" panose="020B0503020202020204" pitchFamily="34" charset="0"/>
              </a:rPr>
              <a:t>Grazing</a:t>
            </a:r>
          </a:p>
          <a:p>
            <a:pPr>
              <a:lnSpc>
                <a:spcPts val="3560"/>
              </a:lnSpc>
              <a:spcBef>
                <a:spcPts val="0"/>
              </a:spcBef>
            </a:pPr>
            <a:endParaRPr lang="en-US" sz="2400">
              <a:solidFill>
                <a:srgbClr val="FFFFFF"/>
              </a:solidFill>
              <a:latin typeface="Avenir Next" panose="020B0503020202020204" pitchFamily="34" charset="0"/>
            </a:endParaRPr>
          </a:p>
          <a:p>
            <a:pPr>
              <a:lnSpc>
                <a:spcPts val="2880"/>
              </a:lnSpc>
              <a:spcBef>
                <a:spcPts val="0"/>
              </a:spcBef>
            </a:pPr>
            <a:r>
              <a:rPr lang="en-US" sz="2400">
                <a:solidFill>
                  <a:srgbClr val="FFFFFF"/>
                </a:solidFill>
                <a:latin typeface="Avenir Next" panose="020B0503020202020204" pitchFamily="34" charset="0"/>
              </a:rPr>
              <a:t>Can be very</a:t>
            </a:r>
          </a:p>
          <a:p>
            <a:pPr>
              <a:lnSpc>
                <a:spcPts val="2880"/>
              </a:lnSpc>
              <a:spcBef>
                <a:spcPts val="0"/>
              </a:spcBef>
            </a:pPr>
            <a:r>
              <a:rPr lang="en-US" sz="2400">
                <a:solidFill>
                  <a:srgbClr val="FFFFFF"/>
                </a:solidFill>
                <a:latin typeface="Avenir Next" panose="020B0503020202020204" pitchFamily="34" charset="0"/>
              </a:rPr>
              <a:t>effective. Insects</a:t>
            </a:r>
          </a:p>
          <a:p>
            <a:pPr>
              <a:lnSpc>
                <a:spcPts val="2880"/>
              </a:lnSpc>
              <a:spcBef>
                <a:spcPts val="0"/>
              </a:spcBef>
            </a:pPr>
            <a:r>
              <a:rPr lang="en-US" sz="2400">
                <a:solidFill>
                  <a:srgbClr val="FFFFFF"/>
                </a:solidFill>
                <a:latin typeface="Avenir Next" panose="020B0503020202020204" pitchFamily="34" charset="0"/>
              </a:rPr>
              <a:t>will not survive</a:t>
            </a:r>
          </a:p>
          <a:p>
            <a:pPr>
              <a:lnSpc>
                <a:spcPts val="2880"/>
              </a:lnSpc>
              <a:spcBef>
                <a:spcPts val="0"/>
              </a:spcBef>
            </a:pPr>
            <a:r>
              <a:rPr lang="en-US" sz="2400">
                <a:solidFill>
                  <a:srgbClr val="FFFFFF"/>
                </a:solidFill>
                <a:latin typeface="Avenir Next" panose="020B0503020202020204" pitchFamily="34" charset="0"/>
              </a:rPr>
              <a:t>being eaten.</a:t>
            </a:r>
          </a:p>
          <a:p>
            <a:pPr>
              <a:lnSpc>
                <a:spcPts val="2880"/>
              </a:lnSpc>
              <a:spcBef>
                <a:spcPts val="0"/>
              </a:spcBef>
            </a:pPr>
            <a:r>
              <a:rPr lang="en-US" sz="2400">
                <a:solidFill>
                  <a:srgbClr val="FFFFFF"/>
                </a:solidFill>
                <a:latin typeface="Avenir Next" panose="020B0503020202020204" pitchFamily="34" charset="0"/>
              </a:rPr>
              <a:t>Grazing has other</a:t>
            </a:r>
          </a:p>
          <a:p>
            <a:pPr>
              <a:lnSpc>
                <a:spcPts val="2880"/>
              </a:lnSpc>
              <a:spcBef>
                <a:spcPts val="0"/>
              </a:spcBef>
            </a:pPr>
            <a:r>
              <a:rPr lang="en-US" sz="2400">
                <a:solidFill>
                  <a:srgbClr val="FFFFFF"/>
                </a:solidFill>
                <a:latin typeface="Avenir Next" panose="020B0503020202020204" pitchFamily="34" charset="0"/>
              </a:rPr>
              <a:t>benefits if</a:t>
            </a:r>
          </a:p>
          <a:p>
            <a:pPr>
              <a:lnSpc>
                <a:spcPts val="2880"/>
              </a:lnSpc>
              <a:spcBef>
                <a:spcPts val="0"/>
              </a:spcBef>
            </a:pPr>
            <a:r>
              <a:rPr lang="en-US" sz="2400">
                <a:solidFill>
                  <a:srgbClr val="FFFFFF"/>
                </a:solidFill>
                <a:latin typeface="Avenir Next" panose="020B0503020202020204" pitchFamily="34" charset="0"/>
              </a:rPr>
              <a:t>available.</a:t>
            </a:r>
            <a:endParaRPr kumimoji="0" lang="en-US" sz="2400" u="none" strike="noStrike" cap="none" spc="0" normalizeH="0" baseline="0">
              <a:ln>
                <a:noFill/>
              </a:ln>
              <a:solidFill>
                <a:schemeClr val="accent1">
                  <a:satOff val="-9155"/>
                  <a:lumOff val="-32673"/>
                </a:schemeClr>
              </a:solidFill>
              <a:effectLst/>
              <a:uFillTx/>
              <a:latin typeface="Avenir Next" panose="020B0503020202020204" pitchFamily="34" charset="0"/>
              <a:sym typeface="Graphik Light"/>
            </a:endParaRPr>
          </a:p>
        </p:txBody>
      </p:sp>
      <p:sp>
        <p:nvSpPr>
          <p:cNvPr id="36" name="TextBox 35">
            <a:extLst>
              <a:ext uri="{FF2B5EF4-FFF2-40B4-BE49-F238E27FC236}">
                <a16:creationId xmlns:a16="http://schemas.microsoft.com/office/drawing/2014/main" id="{9F64C8C1-CD77-5C44-EB6E-E744C7226202}"/>
              </a:ext>
            </a:extLst>
          </p:cNvPr>
          <p:cNvSpPr txBox="1"/>
          <p:nvPr/>
        </p:nvSpPr>
        <p:spPr>
          <a:xfrm>
            <a:off x="17081360" y="5644784"/>
            <a:ext cx="2815284"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3560"/>
              </a:lnSpc>
              <a:spcBef>
                <a:spcPts val="0"/>
              </a:spcBef>
            </a:pPr>
            <a:r>
              <a:rPr lang="en-US" sz="3200">
                <a:solidFill>
                  <a:srgbClr val="FFFFFF"/>
                </a:solidFill>
                <a:latin typeface="Avenir Next Medium" panose="020B0503020202020204" pitchFamily="34" charset="0"/>
              </a:rPr>
              <a:t>Mowing</a:t>
            </a:r>
          </a:p>
          <a:p>
            <a:pPr>
              <a:lnSpc>
                <a:spcPts val="3560"/>
              </a:lnSpc>
              <a:spcBef>
                <a:spcPts val="0"/>
              </a:spcBef>
            </a:pPr>
            <a:endParaRPr lang="en-US" sz="2400">
              <a:solidFill>
                <a:srgbClr val="FFFFFF"/>
              </a:solidFill>
              <a:latin typeface="Avenir Next" panose="020B0503020202020204" pitchFamily="34" charset="0"/>
            </a:endParaRPr>
          </a:p>
          <a:p>
            <a:pPr>
              <a:spcBef>
                <a:spcPts val="0"/>
              </a:spcBef>
            </a:pPr>
            <a:r>
              <a:rPr lang="en-US" sz="2400">
                <a:solidFill>
                  <a:srgbClr val="FFFFFF"/>
                </a:solidFill>
                <a:latin typeface="Avenir Next" panose="020B0503020202020204" pitchFamily="34" charset="0"/>
              </a:rPr>
              <a:t>Most common follow up. Done early will not cause issues with cover crop.</a:t>
            </a:r>
            <a:endParaRPr kumimoji="0" lang="en-US" sz="2400" u="none" strike="noStrike" cap="none" spc="0" normalizeH="0" baseline="0">
              <a:ln>
                <a:noFill/>
              </a:ln>
              <a:solidFill>
                <a:schemeClr val="accent1">
                  <a:satOff val="-9155"/>
                  <a:lumOff val="-32673"/>
                </a:schemeClr>
              </a:solidFill>
              <a:effectLst/>
              <a:uFillTx/>
              <a:latin typeface="Avenir Next" panose="020B0503020202020204" pitchFamily="34" charset="0"/>
              <a:sym typeface="Graphik Light"/>
            </a:endParaRPr>
          </a:p>
        </p:txBody>
      </p:sp>
    </p:spTree>
    <p:extLst>
      <p:ext uri="{BB962C8B-B14F-4D97-AF65-F5344CB8AC3E}">
        <p14:creationId xmlns:p14="http://schemas.microsoft.com/office/powerpoint/2010/main" val="217484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2A1B3-A398-3C25-7EFC-04B64224ED12}"/>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FE4F81AF-C9F2-94F7-BBF0-580B9A64512B}"/>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8A74DAC4-7E08-51BC-087F-563AFC5685AB}"/>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7408BCDD-491A-A9EE-860C-F85DC99E2732}"/>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3B83EE20-6F8B-3688-3FA0-BA311ADCFD94}"/>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A62C77D4-5E75-1610-E120-2B0F692278C0}"/>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7704C84D-FAF4-2187-A4A1-A096F3C5571B}"/>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Cover crops and winter fertilization</a:t>
            </a:r>
          </a:p>
          <a:p>
            <a:pPr marL="0" indent="0">
              <a:buNone/>
            </a:pPr>
            <a:endParaRPr lang="en-US" sz="3200">
              <a:solidFill>
                <a:srgbClr val="FFC002"/>
              </a:solidFill>
              <a:latin typeface="Helvetica" pitchFamily="2" charset="0"/>
            </a:endParaRP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CE318D97-3EC5-A4ED-35E9-87D7F7497960}"/>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C1F42EAA-03FC-41CE-4772-04B574D56C25}"/>
              </a:ext>
            </a:extLst>
          </p:cNvPr>
          <p:cNvCxnSpPr>
            <a:cxnSpLocks/>
          </p:cNvCxnSpPr>
          <p:nvPr/>
        </p:nvCxnSpPr>
        <p:spPr>
          <a:xfrm>
            <a:off x="4114296" y="3903892"/>
            <a:ext cx="0" cy="603258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D8BFCBCD-9F1E-3D2E-203B-1CFEEE4BC778}"/>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B25D8592-7C42-018A-E7CB-DB1AA6DC7F4B}"/>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6F42D428-478B-F17D-C2B3-FE060AFAD743}"/>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70830C6A-8F98-85D0-37B9-6313BE16310C}"/>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4AEF80B5-9FEE-8666-C722-ED3368451A64}"/>
              </a:ext>
            </a:extLst>
          </p:cNvPr>
          <p:cNvSpPr txBox="1"/>
          <p:nvPr/>
        </p:nvSpPr>
        <p:spPr>
          <a:xfrm>
            <a:off x="4551993" y="4123360"/>
            <a:ext cx="15450500" cy="5745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chemeClr val="bg1"/>
                </a:solidFill>
                <a:latin typeface="Avenir Next Medium" panose="020B0503020202020204" pitchFamily="34" charset="0"/>
              </a:rPr>
              <a:t>Winter/Fall fertilization has many benefits but also some risks:</a:t>
            </a:r>
          </a:p>
          <a:p>
            <a:pPr>
              <a:lnSpc>
                <a:spcPts val="4000"/>
              </a:lnSpc>
              <a:spcBef>
                <a:spcPts val="0"/>
              </a:spcBef>
            </a:pPr>
            <a:endParaRPr lang="en-US">
              <a:solidFill>
                <a:schemeClr val="bg1"/>
              </a:solidFill>
              <a:latin typeface="Avenir Next Medium" panose="020B0503020202020204" pitchFamily="34" charset="0"/>
            </a:endParaRPr>
          </a:p>
          <a:p>
            <a:pPr>
              <a:lnSpc>
                <a:spcPts val="4000"/>
              </a:lnSpc>
              <a:spcBef>
                <a:spcPts val="0"/>
              </a:spcBef>
            </a:pPr>
            <a:r>
              <a:rPr lang="en-US">
                <a:solidFill>
                  <a:srgbClr val="FFC002"/>
                </a:solidFill>
                <a:latin typeface="Avenir Next Medium" panose="020B0503020202020204" pitchFamily="34" charset="0"/>
              </a:rPr>
              <a:t>Risks: </a:t>
            </a:r>
          </a:p>
          <a:p>
            <a:pPr>
              <a:lnSpc>
                <a:spcPts val="4000"/>
              </a:lnSpc>
              <a:spcBef>
                <a:spcPts val="0"/>
              </a:spcBef>
            </a:pPr>
            <a:r>
              <a:rPr lang="en-US" sz="3200">
                <a:solidFill>
                  <a:schemeClr val="bg1"/>
                </a:solidFill>
                <a:latin typeface="Avenir Next" panose="020B0503020202020204" pitchFamily="34" charset="0"/>
              </a:rPr>
              <a:t>Plants are not actively using nutrients so nutrients</a:t>
            </a:r>
          </a:p>
          <a:p>
            <a:pPr>
              <a:lnSpc>
                <a:spcPts val="4000"/>
              </a:lnSpc>
              <a:spcBef>
                <a:spcPts val="0"/>
              </a:spcBef>
            </a:pPr>
            <a:r>
              <a:rPr lang="en-US" sz="3200">
                <a:solidFill>
                  <a:schemeClr val="bg1"/>
                </a:solidFill>
                <a:latin typeface="Avenir Next" panose="020B0503020202020204" pitchFamily="34" charset="0"/>
              </a:rPr>
              <a:t>Can be susceptible to leaching and fixation.</a:t>
            </a:r>
          </a:p>
          <a:p>
            <a:pPr>
              <a:lnSpc>
                <a:spcPts val="4000"/>
              </a:lnSpc>
              <a:spcBef>
                <a:spcPts val="0"/>
              </a:spcBef>
            </a:pPr>
            <a:endParaRPr lang="en-US" sz="3200">
              <a:solidFill>
                <a:schemeClr val="bg1"/>
              </a:solidFill>
              <a:latin typeface="Avenir Next" panose="020B0503020202020204" pitchFamily="34" charset="0"/>
            </a:endParaRPr>
          </a:p>
          <a:p>
            <a:pPr>
              <a:lnSpc>
                <a:spcPts val="4000"/>
              </a:lnSpc>
              <a:spcBef>
                <a:spcPts val="0"/>
              </a:spcBef>
            </a:pPr>
            <a:r>
              <a:rPr lang="en-US">
                <a:solidFill>
                  <a:srgbClr val="FFC002"/>
                </a:solidFill>
                <a:latin typeface="Avenir Next" panose="020B0503020202020204" pitchFamily="34" charset="0"/>
              </a:rPr>
              <a:t>Advantages:</a:t>
            </a:r>
          </a:p>
          <a:p>
            <a:pPr>
              <a:lnSpc>
                <a:spcPts val="4000"/>
              </a:lnSpc>
              <a:spcBef>
                <a:spcPts val="0"/>
              </a:spcBef>
            </a:pPr>
            <a:r>
              <a:rPr lang="en-US" sz="3200">
                <a:solidFill>
                  <a:schemeClr val="bg1"/>
                </a:solidFill>
                <a:latin typeface="Avenir Next" panose="020B0503020202020204" pitchFamily="34" charset="0"/>
              </a:rPr>
              <a:t>Time and availability, typically after harvest is not a busy for other field work.</a:t>
            </a:r>
          </a:p>
          <a:p>
            <a:pPr>
              <a:lnSpc>
                <a:spcPts val="4000"/>
              </a:lnSpc>
              <a:spcBef>
                <a:spcPts val="0"/>
              </a:spcBef>
            </a:pPr>
            <a:r>
              <a:rPr lang="en-US" sz="3200">
                <a:solidFill>
                  <a:schemeClr val="bg1"/>
                </a:solidFill>
                <a:latin typeface="Avenir Next" panose="020B0503020202020204" pitchFamily="34" charset="0"/>
              </a:rPr>
              <a:t>Can use less refined inputs which are often less expensive</a:t>
            </a:r>
          </a:p>
          <a:p>
            <a:pPr>
              <a:lnSpc>
                <a:spcPts val="4000"/>
              </a:lnSpc>
              <a:spcBef>
                <a:spcPts val="0"/>
              </a:spcBef>
            </a:pPr>
            <a:r>
              <a:rPr lang="en-US" sz="3200">
                <a:solidFill>
                  <a:schemeClr val="bg1"/>
                </a:solidFill>
                <a:latin typeface="Avenir Next" panose="020B0503020202020204" pitchFamily="34" charset="0"/>
              </a:rPr>
              <a:t>Have lower risks.</a:t>
            </a:r>
          </a:p>
          <a:p>
            <a:pPr>
              <a:lnSpc>
                <a:spcPts val="4000"/>
              </a:lnSpc>
              <a:spcBef>
                <a:spcPts val="0"/>
              </a:spcBef>
            </a:pPr>
            <a:r>
              <a:rPr lang="en-US" sz="3200">
                <a:solidFill>
                  <a:schemeClr val="bg1"/>
                </a:solidFill>
                <a:latin typeface="Avenir Next" panose="020B0503020202020204" pitchFamily="34" charset="0"/>
              </a:rPr>
              <a:t>Better nutrient cycling in orchard.</a:t>
            </a:r>
            <a:endParaRPr lang="en-US">
              <a:solidFill>
                <a:schemeClr val="bg1"/>
              </a:solidFill>
              <a:latin typeface="Avenir Next" panose="020B0503020202020204" pitchFamily="34" charset="0"/>
            </a:endParaRPr>
          </a:p>
        </p:txBody>
      </p:sp>
    </p:spTree>
    <p:extLst>
      <p:ext uri="{BB962C8B-B14F-4D97-AF65-F5344CB8AC3E}">
        <p14:creationId xmlns:p14="http://schemas.microsoft.com/office/powerpoint/2010/main" val="75216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8BDBB-D34A-CFB2-A7FF-893CE13E009D}"/>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E68B08B3-50AF-FAA9-5410-A64A2EF8E920}"/>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D869C72A-5203-6E3E-4089-D8E7DE85C998}"/>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7EEB89E8-4E2F-9425-1946-23FACFEF7FB7}"/>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162716E0-8927-D7F0-9F00-667C5EB3F3B4}"/>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2B83C3BF-3354-ABBE-5A56-2EA96DE4975E}"/>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90825DA7-F48F-4FFB-D914-CD1C6A0A78BA}"/>
              </a:ext>
            </a:extLst>
          </p:cNvPr>
          <p:cNvSpPr txBox="1">
            <a:spLocks/>
          </p:cNvSpPr>
          <p:nvPr/>
        </p:nvSpPr>
        <p:spPr>
          <a:xfrm>
            <a:off x="1490938" y="2108835"/>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Cover crops – How do they help</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94EE239F-6ECF-F931-D52B-5CDDB2605018}"/>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CE5B6ABF-D75D-C978-D15E-3AD15D43800B}"/>
              </a:ext>
            </a:extLst>
          </p:cNvPr>
          <p:cNvCxnSpPr>
            <a:cxnSpLocks/>
          </p:cNvCxnSpPr>
          <p:nvPr/>
        </p:nvCxnSpPr>
        <p:spPr>
          <a:xfrm>
            <a:off x="4114296" y="3903892"/>
            <a:ext cx="0" cy="603258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2C53BBF7-435F-3210-EDCF-D0F6D4157512}"/>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62DAE77B-8079-E2A8-3357-4FF2DD367C92}"/>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C390A381-6EE4-3568-8E6B-C7CDC640F577}"/>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7FF495ED-5BF5-4AE3-FDE7-A0F2D9D6A5C4}"/>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DFB3C593-51D2-B112-3DEA-A1489CF4A672}"/>
              </a:ext>
            </a:extLst>
          </p:cNvPr>
          <p:cNvSpPr txBox="1"/>
          <p:nvPr/>
        </p:nvSpPr>
        <p:spPr>
          <a:xfrm>
            <a:off x="4551993" y="5149283"/>
            <a:ext cx="15450500"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rgbClr val="FFC002"/>
                </a:solidFill>
                <a:latin typeface="Avenir Next Medium" panose="020B0503020202020204" pitchFamily="34" charset="0"/>
              </a:rPr>
              <a:t>Cover Crops:</a:t>
            </a:r>
          </a:p>
          <a:p>
            <a:pPr>
              <a:lnSpc>
                <a:spcPts val="4000"/>
              </a:lnSpc>
              <a:spcBef>
                <a:spcPts val="0"/>
              </a:spcBef>
            </a:pPr>
            <a:endParaRPr lang="en-US">
              <a:solidFill>
                <a:srgbClr val="FFC002"/>
              </a:solidFill>
              <a:latin typeface="Avenir Next Medium" panose="020B0503020202020204" pitchFamily="34" charset="0"/>
            </a:endParaRPr>
          </a:p>
          <a:p>
            <a:pPr>
              <a:lnSpc>
                <a:spcPts val="4000"/>
              </a:lnSpc>
              <a:spcBef>
                <a:spcPts val="0"/>
              </a:spcBef>
            </a:pPr>
            <a:r>
              <a:rPr lang="en-US" sz="3200">
                <a:solidFill>
                  <a:schemeClr val="bg1"/>
                </a:solidFill>
                <a:latin typeface="Avenir Next" panose="020B0503020202020204" pitchFamily="34" charset="0"/>
              </a:rPr>
              <a:t>Improve organic material,</a:t>
            </a:r>
          </a:p>
          <a:p>
            <a:pPr>
              <a:lnSpc>
                <a:spcPts val="4000"/>
              </a:lnSpc>
              <a:spcBef>
                <a:spcPts val="0"/>
              </a:spcBef>
            </a:pPr>
            <a:endParaRPr lang="en-US" sz="3200">
              <a:solidFill>
                <a:schemeClr val="bg1"/>
              </a:solidFill>
              <a:latin typeface="Avenir Next" panose="020B0503020202020204" pitchFamily="34" charset="0"/>
            </a:endParaRPr>
          </a:p>
          <a:p>
            <a:pPr>
              <a:lnSpc>
                <a:spcPts val="4000"/>
              </a:lnSpc>
              <a:spcBef>
                <a:spcPts val="0"/>
              </a:spcBef>
            </a:pPr>
            <a:r>
              <a:rPr lang="en-US" sz="3200">
                <a:solidFill>
                  <a:schemeClr val="bg1"/>
                </a:solidFill>
                <a:latin typeface="Avenir Next" panose="020B0503020202020204" pitchFamily="34" charset="0"/>
              </a:rPr>
              <a:t>Gather nutrients from atmosphere, which will then be integrated into soil,</a:t>
            </a:r>
          </a:p>
          <a:p>
            <a:pPr>
              <a:lnSpc>
                <a:spcPts val="4000"/>
              </a:lnSpc>
              <a:spcBef>
                <a:spcPts val="0"/>
              </a:spcBef>
            </a:pPr>
            <a:endParaRPr lang="en-US" sz="3200">
              <a:solidFill>
                <a:schemeClr val="bg1"/>
              </a:solidFill>
              <a:latin typeface="Avenir Next" panose="020B0503020202020204" pitchFamily="34" charset="0"/>
            </a:endParaRPr>
          </a:p>
          <a:p>
            <a:pPr>
              <a:lnSpc>
                <a:spcPts val="4000"/>
              </a:lnSpc>
              <a:spcBef>
                <a:spcPts val="0"/>
              </a:spcBef>
            </a:pPr>
            <a:r>
              <a:rPr lang="en-US" sz="3200">
                <a:solidFill>
                  <a:schemeClr val="bg1"/>
                </a:solidFill>
                <a:latin typeface="Avenir Next" panose="020B0503020202020204" pitchFamily="34" charset="0"/>
              </a:rPr>
              <a:t>Cover crops generally eliminate issues with erosion and leaching in winter.</a:t>
            </a:r>
          </a:p>
        </p:txBody>
      </p:sp>
    </p:spTree>
    <p:extLst>
      <p:ext uri="{BB962C8B-B14F-4D97-AF65-F5344CB8AC3E}">
        <p14:creationId xmlns:p14="http://schemas.microsoft.com/office/powerpoint/2010/main" val="1684901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DE84-0E03-5D81-C497-39D31A018927}"/>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2B72959A-E505-69F7-8A69-CFFA30FBE9F5}"/>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0E581E5D-4776-6447-C128-78EA775C4F5C}"/>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39095585-F0AE-E2CB-85EA-F06B46C54F4B}"/>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B328DA12-1085-EA57-D533-C7D751A4403D}"/>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9ADAED14-CB21-4A11-15D3-637CD2E196E6}"/>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A2ED1605-1CAD-33CC-133A-71A742CF7B9C}"/>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Winter Soil Nutrient Applications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ADEBC78A-54CC-CCAA-D404-F0FBFD430554}"/>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43CC2593-7EF6-D09C-E7A1-EB71078B3895}"/>
              </a:ext>
            </a:extLst>
          </p:cNvPr>
          <p:cNvCxnSpPr>
            <a:cxnSpLocks/>
          </p:cNvCxnSpPr>
          <p:nvPr/>
        </p:nvCxnSpPr>
        <p:spPr>
          <a:xfrm>
            <a:off x="4114296" y="3903892"/>
            <a:ext cx="0" cy="603258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B3CC0D43-FFFD-B65B-F0F4-370A972D20BA}"/>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95B3C1C9-CA0A-6497-BE1B-7967D8519657}"/>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E6871408-519D-9EF0-34E2-199275F9F7EE}"/>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555B72F9-0A2E-C641-006C-08FFB88EB850}"/>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08302E45-66A2-ED5A-F509-13C9D0F63624}"/>
              </a:ext>
            </a:extLst>
          </p:cNvPr>
          <p:cNvSpPr txBox="1"/>
          <p:nvPr/>
        </p:nvSpPr>
        <p:spPr>
          <a:xfrm>
            <a:off x="4551992" y="4819083"/>
            <a:ext cx="16067727"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rgbClr val="FFC002"/>
                </a:solidFill>
                <a:latin typeface="Avenir Next Medium" panose="020B0503020202020204" pitchFamily="34" charset="0"/>
              </a:rPr>
              <a:t>Soil Applications Recommended for Winter</a:t>
            </a:r>
          </a:p>
          <a:p>
            <a:pPr>
              <a:lnSpc>
                <a:spcPts val="4000"/>
              </a:lnSpc>
              <a:spcBef>
                <a:spcPts val="0"/>
              </a:spcBef>
            </a:pPr>
            <a:endParaRPr lang="en-US">
              <a:solidFill>
                <a:srgbClr val="FFC002"/>
              </a:solidFill>
              <a:latin typeface="Avenir Next Medium" panose="020B0503020202020204" pitchFamily="34" charset="0"/>
            </a:endParaRPr>
          </a:p>
          <a:p>
            <a:pPr>
              <a:lnSpc>
                <a:spcPts val="4000"/>
              </a:lnSpc>
              <a:spcBef>
                <a:spcPts val="0"/>
              </a:spcBef>
            </a:pPr>
            <a:r>
              <a:rPr lang="en-US" sz="3200">
                <a:solidFill>
                  <a:srgbClr val="FFC002"/>
                </a:solidFill>
                <a:latin typeface="Avenir Next Medium" panose="020B0503020202020204" pitchFamily="34" charset="0"/>
              </a:rPr>
              <a:t>Focus on Slow acting materials,</a:t>
            </a:r>
          </a:p>
          <a:p>
            <a:pPr>
              <a:lnSpc>
                <a:spcPts val="4000"/>
              </a:lnSpc>
              <a:spcBef>
                <a:spcPts val="0"/>
              </a:spcBef>
            </a:pPr>
            <a:r>
              <a:rPr lang="en-US" sz="3200">
                <a:solidFill>
                  <a:schemeClr val="bg1"/>
                </a:solidFill>
                <a:latin typeface="Avenir Next" panose="020B0503020202020204" pitchFamily="34" charset="0"/>
              </a:rPr>
              <a:t>Composts, vary widely can be very helpful, </a:t>
            </a:r>
          </a:p>
          <a:p>
            <a:pPr>
              <a:lnSpc>
                <a:spcPts val="4000"/>
              </a:lnSpc>
              <a:spcBef>
                <a:spcPts val="0"/>
              </a:spcBef>
            </a:pPr>
            <a:r>
              <a:rPr lang="en-US" sz="3200">
                <a:solidFill>
                  <a:schemeClr val="bg1"/>
                </a:solidFill>
                <a:latin typeface="Avenir Next" panose="020B0503020202020204" pitchFamily="34" charset="0"/>
              </a:rPr>
              <a:t>Manures: Some food safety concerns but in winter time period is adequate,</a:t>
            </a:r>
          </a:p>
          <a:p>
            <a:pPr>
              <a:lnSpc>
                <a:spcPts val="4000"/>
              </a:lnSpc>
              <a:spcBef>
                <a:spcPts val="0"/>
              </a:spcBef>
            </a:pPr>
            <a:r>
              <a:rPr lang="en-US" sz="3200">
                <a:solidFill>
                  <a:schemeClr val="bg1"/>
                </a:solidFill>
                <a:latin typeface="Avenir Next" panose="020B0503020202020204" pitchFamily="34" charset="0"/>
              </a:rPr>
              <a:t>Grazing: Sheep and goats have been used effectively for orchard floor management. </a:t>
            </a:r>
          </a:p>
          <a:p>
            <a:pPr>
              <a:lnSpc>
                <a:spcPts val="4000"/>
              </a:lnSpc>
              <a:spcBef>
                <a:spcPts val="0"/>
              </a:spcBef>
            </a:pPr>
            <a:r>
              <a:rPr lang="en-US" sz="3200">
                <a:solidFill>
                  <a:schemeClr val="bg1"/>
                </a:solidFill>
                <a:latin typeface="Avenir Next" panose="020B0503020202020204" pitchFamily="34" charset="0"/>
              </a:rPr>
              <a:t>Sulfur, Gypsum, Rock Phosphates.</a:t>
            </a:r>
          </a:p>
        </p:txBody>
      </p:sp>
    </p:spTree>
    <p:extLst>
      <p:ext uri="{BB962C8B-B14F-4D97-AF65-F5344CB8AC3E}">
        <p14:creationId xmlns:p14="http://schemas.microsoft.com/office/powerpoint/2010/main" val="3218540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504BC-ACA1-DD1E-2855-C0D8158FB36B}"/>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1D146C59-CF1E-DADB-F85F-470901DF4B08}"/>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218C29DD-2C8C-A9BA-1E18-A1BCCFCA518B}"/>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0D50FD69-56EA-9AC5-F6E7-1554788F4790}"/>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EA8C5367-C3F8-C16E-640E-43D587B9208A}"/>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0866496B-0046-690E-6FBA-88A5AF1EC275}"/>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D45B962E-C673-23B9-2D7F-1C345F7025B7}"/>
              </a:ext>
            </a:extLst>
          </p:cNvPr>
          <p:cNvSpPr txBox="1">
            <a:spLocks/>
          </p:cNvSpPr>
          <p:nvPr/>
        </p:nvSpPr>
        <p:spPr>
          <a:xfrm>
            <a:off x="1490938" y="2108835"/>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Winter Soil Nutrient Applications to AVOID</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1E94CD46-C4A5-27F0-76D7-9245F023D61F}"/>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FE418791-09E4-A873-F5E8-5D3A73CDE961}"/>
              </a:ext>
            </a:extLst>
          </p:cNvPr>
          <p:cNvCxnSpPr>
            <a:cxnSpLocks/>
          </p:cNvCxnSpPr>
          <p:nvPr/>
        </p:nvCxnSpPr>
        <p:spPr>
          <a:xfrm>
            <a:off x="4114296" y="3903892"/>
            <a:ext cx="0" cy="603258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F1672928-FEA1-45E3-AD4F-1C1E0D53AC7B}"/>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82A25C24-9923-BBC3-B9B4-3AB5730FCBFE}"/>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E4AE7FA5-E358-BE94-107F-297998B9387A}"/>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60D0DA40-82AA-B135-0393-F1ACF2FA217E}"/>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C50DC6C2-59B5-0E5F-14C1-F4F6A5ED4B29}"/>
              </a:ext>
            </a:extLst>
          </p:cNvPr>
          <p:cNvSpPr txBox="1"/>
          <p:nvPr/>
        </p:nvSpPr>
        <p:spPr>
          <a:xfrm>
            <a:off x="4551993" y="5405764"/>
            <a:ext cx="14764708"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rgbClr val="FFC002"/>
                </a:solidFill>
                <a:latin typeface="Avenir Next Medium" panose="020B0503020202020204" pitchFamily="34" charset="0"/>
              </a:rPr>
              <a:t>Soil Applications You Should Not Apply in Winter</a:t>
            </a:r>
          </a:p>
          <a:p>
            <a:pPr>
              <a:lnSpc>
                <a:spcPts val="4000"/>
              </a:lnSpc>
              <a:spcBef>
                <a:spcPts val="0"/>
              </a:spcBef>
            </a:pPr>
            <a:endParaRPr lang="en-US">
              <a:solidFill>
                <a:srgbClr val="FFC002"/>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Do not apply anything concentrated or fast acting,</a:t>
            </a:r>
          </a:p>
          <a:p>
            <a:pPr>
              <a:lnSpc>
                <a:spcPts val="4000"/>
              </a:lnSpc>
              <a:spcBef>
                <a:spcPts val="0"/>
              </a:spcBef>
            </a:pPr>
            <a:r>
              <a:rPr lang="en-US" sz="3200">
                <a:solidFill>
                  <a:schemeClr val="bg1"/>
                </a:solidFill>
                <a:latin typeface="Avenir Next Medium" panose="020B0503020202020204" pitchFamily="34" charset="0"/>
              </a:rPr>
              <a:t>Especially concentrated nitrate forms like NH3 or Urea nitrogens are very susceptible to leaching, </a:t>
            </a:r>
          </a:p>
          <a:p>
            <a:pPr>
              <a:lnSpc>
                <a:spcPts val="4000"/>
              </a:lnSpc>
              <a:spcBef>
                <a:spcPts val="0"/>
              </a:spcBef>
            </a:pPr>
            <a:r>
              <a:rPr lang="en-US" sz="3200">
                <a:solidFill>
                  <a:schemeClr val="bg1"/>
                </a:solidFill>
                <a:latin typeface="Avenir Next Medium" panose="020B0503020202020204" pitchFamily="34" charset="0"/>
              </a:rPr>
              <a:t>Concentrated phosphates susceptible to runoff.</a:t>
            </a:r>
            <a:endParaRPr lang="en-US" sz="3200">
              <a:solidFill>
                <a:schemeClr val="bg1"/>
              </a:solidFill>
              <a:latin typeface="Avenir Next" panose="020B0503020202020204" pitchFamily="34" charset="0"/>
            </a:endParaRPr>
          </a:p>
        </p:txBody>
      </p:sp>
      <p:grpSp>
        <p:nvGrpSpPr>
          <p:cNvPr id="14" name="Group 13">
            <a:extLst>
              <a:ext uri="{FF2B5EF4-FFF2-40B4-BE49-F238E27FC236}">
                <a16:creationId xmlns:a16="http://schemas.microsoft.com/office/drawing/2014/main" id="{85BA30B1-3139-010A-C12D-F33FFCC87D82}"/>
              </a:ext>
            </a:extLst>
          </p:cNvPr>
          <p:cNvGrpSpPr>
            <a:grpSpLocks noChangeAspect="1"/>
          </p:cNvGrpSpPr>
          <p:nvPr/>
        </p:nvGrpSpPr>
        <p:grpSpPr>
          <a:xfrm>
            <a:off x="1670783" y="5938977"/>
            <a:ext cx="1620000" cy="1620000"/>
            <a:chOff x="17433105" y="2098913"/>
            <a:chExt cx="2880000" cy="2880000"/>
          </a:xfrm>
        </p:grpSpPr>
        <p:sp>
          <p:nvSpPr>
            <p:cNvPr id="6" name="Oval 5">
              <a:extLst>
                <a:ext uri="{FF2B5EF4-FFF2-40B4-BE49-F238E27FC236}">
                  <a16:creationId xmlns:a16="http://schemas.microsoft.com/office/drawing/2014/main" id="{5DA9DB9F-43C3-CA09-128D-E14C051D826E}"/>
                </a:ext>
              </a:extLst>
            </p:cNvPr>
            <p:cNvSpPr/>
            <p:nvPr/>
          </p:nvSpPr>
          <p:spPr>
            <a:xfrm>
              <a:off x="17433105" y="2098913"/>
              <a:ext cx="2880000" cy="2880000"/>
            </a:xfrm>
            <a:prstGeom prst="ellipse">
              <a:avLst/>
            </a:prstGeom>
            <a:noFill/>
            <a:ln w="203200" cap="flat">
              <a:solidFill>
                <a:srgbClr val="FFC00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2" name="Straight Connector 11">
              <a:extLst>
                <a:ext uri="{FF2B5EF4-FFF2-40B4-BE49-F238E27FC236}">
                  <a16:creationId xmlns:a16="http://schemas.microsoft.com/office/drawing/2014/main" id="{555161F7-9DFF-7F5C-9836-6F3348E042F2}"/>
                </a:ext>
              </a:extLst>
            </p:cNvPr>
            <p:cNvCxnSpPr/>
            <p:nvPr/>
          </p:nvCxnSpPr>
          <p:spPr>
            <a:xfrm flipH="1">
              <a:off x="18048511" y="2318924"/>
              <a:ext cx="1740628" cy="2427009"/>
            </a:xfrm>
            <a:prstGeom prst="line">
              <a:avLst/>
            </a:prstGeom>
            <a:noFill/>
            <a:ln w="2540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428749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0661D-C4AE-5B2D-814C-A936D11AC2AF}"/>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6963681E-AD36-5B23-0F67-F215A57A1424}"/>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C2C8A6AB-7045-C45E-0AA1-C05A30C76C58}"/>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AED57788-34E2-8B48-EBCB-5E8C69F17C4F}"/>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FAC9B385-28FE-E416-9179-9674A5B3F319}"/>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AE3A15B6-91CA-B7FD-DB7F-A50EF28FB2AC}"/>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A5B3BEAA-C765-1E6F-9DF7-38395EAA3200}"/>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Early Spring Soil Nutrient Applications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D988B4F2-24EF-7F9A-58CB-F82127E9087A}"/>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65B4335A-1694-3003-AF0C-C95009B2A44A}"/>
              </a:ext>
            </a:extLst>
          </p:cNvPr>
          <p:cNvCxnSpPr>
            <a:cxnSpLocks/>
          </p:cNvCxnSpPr>
          <p:nvPr/>
        </p:nvCxnSpPr>
        <p:spPr>
          <a:xfrm>
            <a:off x="4114296" y="5862994"/>
            <a:ext cx="0" cy="2114385"/>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7545BD7D-6614-B087-4E0E-A0D915EF580E}"/>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D24195A9-67A4-6726-C849-DF6F2C32DD90}"/>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40CF16B4-1CEF-9218-3782-80BF53EA15CD}"/>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3E6D1DC7-5020-5D73-96B5-2CF152F34285}"/>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71C1757D-E540-805F-90D7-D188D5BBFBA1}"/>
              </a:ext>
            </a:extLst>
          </p:cNvPr>
          <p:cNvSpPr txBox="1"/>
          <p:nvPr/>
        </p:nvSpPr>
        <p:spPr>
          <a:xfrm>
            <a:off x="4551993" y="5918725"/>
            <a:ext cx="14764708" cy="2154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rgbClr val="FFC002"/>
                </a:solidFill>
                <a:latin typeface="Avenir Next Medium" panose="020B0503020202020204" pitchFamily="34" charset="0"/>
              </a:rPr>
              <a:t>Soil Applications You Should Apply before bud break</a:t>
            </a:r>
          </a:p>
          <a:p>
            <a:pPr>
              <a:lnSpc>
                <a:spcPts val="4000"/>
              </a:lnSpc>
              <a:spcBef>
                <a:spcPts val="0"/>
              </a:spcBef>
            </a:pPr>
            <a:endParaRPr lang="en-US">
              <a:solidFill>
                <a:srgbClr val="FFC002"/>
              </a:solidFill>
              <a:latin typeface="Avenir Next Medium" panose="020B0503020202020204" pitchFamily="34" charset="0"/>
            </a:endParaRPr>
          </a:p>
          <a:p>
            <a:pPr marL="457200" indent="-457200">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Nitrogen sources, especially for young trees,</a:t>
            </a:r>
          </a:p>
          <a:p>
            <a:pPr marL="457200" indent="-457200">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Anything nutient in deficiency required for early tree groth,</a:t>
            </a:r>
          </a:p>
        </p:txBody>
      </p:sp>
    </p:spTree>
    <p:extLst>
      <p:ext uri="{BB962C8B-B14F-4D97-AF65-F5344CB8AC3E}">
        <p14:creationId xmlns:p14="http://schemas.microsoft.com/office/powerpoint/2010/main" val="437800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9B33F-97A1-6225-B674-92076B13B1B3}"/>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25566784-6A42-74DE-16C4-E2A441E7E200}"/>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E53074A1-49BE-BE15-8A57-D52D71B70CF5}"/>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A1923EDB-079C-4392-3498-9EBEC92300ED}"/>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2D17F84D-EF30-A476-3F9B-FBB92A5B037C}"/>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D23E76F6-35FE-FBBE-DCD1-D049F4B6CCA6}"/>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D225BF87-ECF0-966E-6EBC-7884A2E103CE}"/>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Berms (borders)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4731D1BF-EB28-E7E1-1835-7A7DD2BDA086}"/>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89CD7996-9C38-A52C-B2DE-0B0256228C3A}"/>
              </a:ext>
            </a:extLst>
          </p:cNvPr>
          <p:cNvCxnSpPr>
            <a:cxnSpLocks/>
          </p:cNvCxnSpPr>
          <p:nvPr/>
        </p:nvCxnSpPr>
        <p:spPr>
          <a:xfrm>
            <a:off x="4114296" y="3903892"/>
            <a:ext cx="0" cy="603258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A594AD3E-AFFB-3650-9C2F-CBD252A21C4D}"/>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76DBB18E-4414-F02C-6AA2-47242A779FA0}"/>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EAE72CF4-30E4-D38D-2D68-07400EF89F40}"/>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0A6389E0-2CB4-BCA3-4E40-E54EB34EF2BC}"/>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7A090BCF-0D9A-4B6F-96A9-37C0DB026F7A}"/>
              </a:ext>
            </a:extLst>
          </p:cNvPr>
          <p:cNvSpPr txBox="1"/>
          <p:nvPr/>
        </p:nvSpPr>
        <p:spPr>
          <a:xfrm>
            <a:off x="4551992" y="3353925"/>
            <a:ext cx="17139603" cy="7284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rgbClr val="FFC002"/>
                </a:solidFill>
                <a:latin typeface="Avenir Next Medium" panose="020B0503020202020204" pitchFamily="34" charset="0"/>
              </a:rPr>
              <a:t>How to control weeds around trees:</a:t>
            </a:r>
          </a:p>
          <a:p>
            <a:pPr>
              <a:lnSpc>
                <a:spcPts val="4000"/>
              </a:lnSpc>
              <a:spcBef>
                <a:spcPts val="0"/>
              </a:spcBef>
            </a:pPr>
            <a:endParaRPr lang="en-US">
              <a:solidFill>
                <a:srgbClr val="FFC002"/>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Spraying with pre-emergent herbicides is effective. </a:t>
            </a:r>
          </a:p>
          <a:p>
            <a:pPr>
              <a:lnSpc>
                <a:spcPts val="4000"/>
              </a:lnSpc>
              <a:spcBef>
                <a:spcPts val="0"/>
              </a:spcBef>
            </a:pPr>
            <a:r>
              <a:rPr lang="en-US" sz="3200">
                <a:solidFill>
                  <a:schemeClr val="bg1"/>
                </a:solidFill>
                <a:latin typeface="Avenir Next Medium" panose="020B0503020202020204" pitchFamily="34" charset="0"/>
              </a:rPr>
              <a:t>(</a:t>
            </a:r>
            <a:r>
              <a:rPr lang="en-US" sz="2800" i="1">
                <a:solidFill>
                  <a:schemeClr val="bg1"/>
                </a:solidFill>
                <a:latin typeface="Avenir Next Medium" panose="020B0503020202020204" pitchFamily="34" charset="0"/>
              </a:rPr>
              <a:t>Oxyfluorfen, Pendimethatin, Indaziflam</a:t>
            </a:r>
            <a:r>
              <a:rPr lang="en-US" sz="3200">
                <a:solidFill>
                  <a:schemeClr val="bg1"/>
                </a:solidFill>
                <a:latin typeface="Avenir Next Medium" panose="020B0503020202020204" pitchFamily="34" charset="0"/>
              </a:rPr>
              <a:t>) </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Adding some contact herbicide gives better results, eliminating already growing weeds,</a:t>
            </a:r>
          </a:p>
          <a:p>
            <a:pPr>
              <a:lnSpc>
                <a:spcPts val="4000"/>
              </a:lnSpc>
              <a:spcBef>
                <a:spcPts val="0"/>
              </a:spcBef>
            </a:pPr>
            <a:r>
              <a:rPr lang="en-US" sz="3200">
                <a:solidFill>
                  <a:schemeClr val="bg1"/>
                </a:solidFill>
                <a:latin typeface="Avenir Next Medium" panose="020B0503020202020204" pitchFamily="34" charset="0"/>
              </a:rPr>
              <a:t>(Glyphosate, Glufosinate)</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In most cases need to time application to just before rain event for them to be effective,</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Two sprays per year (Fall and Spring), if well done is all needed in most cases. Burning with fire can work well also,</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Walnut leaves have weed suppressing effect</a:t>
            </a:r>
            <a:endParaRPr lang="en-US" sz="3200">
              <a:solidFill>
                <a:schemeClr val="bg1"/>
              </a:solidFill>
              <a:latin typeface="Avenir Next" panose="020B0503020202020204" pitchFamily="34" charset="0"/>
            </a:endParaRPr>
          </a:p>
        </p:txBody>
      </p:sp>
    </p:spTree>
    <p:extLst>
      <p:ext uri="{BB962C8B-B14F-4D97-AF65-F5344CB8AC3E}">
        <p14:creationId xmlns:p14="http://schemas.microsoft.com/office/powerpoint/2010/main" val="1883319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80041-D4AB-A1E4-BCAD-E474A0042883}"/>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FE85A097-0BE7-5CCA-C20A-D6A5060EFBD9}"/>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D4892ECD-D280-8A75-4887-ECD6672A3C5C}"/>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77FEAE1B-E2DB-DD24-E1ED-E19C2733242F}"/>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B96FDDE4-E33E-42BF-12CB-9B811AB5BB35}"/>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5F01A920-1C7D-86D0-2CEE-7781B6CB8E61}"/>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1D0AF973-7D59-0712-7C12-F1EA732F9A69}"/>
              </a:ext>
            </a:extLst>
          </p:cNvPr>
          <p:cNvSpPr txBox="1">
            <a:spLocks/>
          </p:cNvSpPr>
          <p:nvPr/>
        </p:nvSpPr>
        <p:spPr>
          <a:xfrm>
            <a:off x="1490938" y="2108835"/>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Cover Crops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DB35C31D-4C44-120D-4349-3D9DADED116C}"/>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AB9D1A61-D6F5-18B3-EB7C-6B5191547806}"/>
              </a:ext>
            </a:extLst>
          </p:cNvPr>
          <p:cNvCxnSpPr>
            <a:cxnSpLocks/>
          </p:cNvCxnSpPr>
          <p:nvPr/>
        </p:nvCxnSpPr>
        <p:spPr>
          <a:xfrm>
            <a:off x="4114296" y="3903892"/>
            <a:ext cx="0" cy="603258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BC91CC01-ACA3-0189-E5D3-B97C0F36FB07}"/>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8E8A45E8-64E8-F59F-8645-DB06E33FE706}"/>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CEA84667-8C52-F230-5E43-676C71CC8AAE}"/>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5F3B668B-7B3C-1405-0F6E-D8F43522B065}"/>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8F976DFB-A635-25DA-2444-F0D6F7B13887}"/>
              </a:ext>
            </a:extLst>
          </p:cNvPr>
          <p:cNvSpPr txBox="1"/>
          <p:nvPr/>
        </p:nvSpPr>
        <p:spPr>
          <a:xfrm>
            <a:off x="4581197" y="5258990"/>
            <a:ext cx="11786558" cy="2667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rgbClr val="FFC002"/>
                </a:solidFill>
                <a:latin typeface="Avenir Next Medium" panose="020B0503020202020204" pitchFamily="34" charset="0"/>
              </a:rPr>
              <a:t>Managing Cover Crops - Permanent Covers:</a:t>
            </a:r>
          </a:p>
          <a:p>
            <a:pPr>
              <a:lnSpc>
                <a:spcPts val="4000"/>
              </a:lnSpc>
              <a:spcBef>
                <a:spcPts val="0"/>
              </a:spcBef>
            </a:pPr>
            <a:endParaRPr lang="en-US">
              <a:solidFill>
                <a:srgbClr val="FFC002"/>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Need orchard floor smooth and flat to allow efficient harvest. </a:t>
            </a:r>
          </a:p>
          <a:p>
            <a:pPr>
              <a:lnSpc>
                <a:spcPts val="4000"/>
              </a:lnSpc>
              <a:spcBef>
                <a:spcPts val="0"/>
              </a:spcBef>
            </a:pPr>
            <a:r>
              <a:rPr lang="en-US" sz="3200">
                <a:solidFill>
                  <a:schemeClr val="bg1"/>
                </a:solidFill>
                <a:latin typeface="Avenir Next Medium" panose="020B0503020202020204" pitchFamily="34" charset="0"/>
              </a:rPr>
              <a:t>Can cut and bale shortly before nut harvest </a:t>
            </a:r>
          </a:p>
          <a:p>
            <a:pPr>
              <a:lnSpc>
                <a:spcPts val="4000"/>
              </a:lnSpc>
              <a:spcBef>
                <a:spcPts val="0"/>
              </a:spcBef>
            </a:pPr>
            <a:r>
              <a:rPr lang="en-US" sz="3200">
                <a:solidFill>
                  <a:schemeClr val="bg1"/>
                </a:solidFill>
                <a:latin typeface="Avenir Next Medium" panose="020B0503020202020204" pitchFamily="34" charset="0"/>
              </a:rPr>
              <a:t>Repeated close mowings over course of season can work also</a:t>
            </a:r>
          </a:p>
        </p:txBody>
      </p:sp>
    </p:spTree>
    <p:extLst>
      <p:ext uri="{BB962C8B-B14F-4D97-AF65-F5344CB8AC3E}">
        <p14:creationId xmlns:p14="http://schemas.microsoft.com/office/powerpoint/2010/main" val="1311725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96A62-2B7D-55F0-9A7E-6CDCD4FE65F0}"/>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9BD794B5-3F0F-627C-791D-C7ABA77902A4}"/>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69D8DFA5-60EE-B446-10C5-113664F5AB36}"/>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C7B4AC63-F68F-8D15-1463-8443AC9C6576}"/>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69043CC7-899C-0D11-8744-7CED9AC59B7C}"/>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EB70245B-15C3-53FD-0780-E95A5ADCAD2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13D1BD3E-251F-327D-4327-52E8E67248E1}"/>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Cover Crops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3CDB5458-2CD1-F0A8-9796-114976BF52D6}"/>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C910C6C0-C812-250A-FB54-58614252980E}"/>
              </a:ext>
            </a:extLst>
          </p:cNvPr>
          <p:cNvCxnSpPr>
            <a:cxnSpLocks/>
          </p:cNvCxnSpPr>
          <p:nvPr/>
        </p:nvCxnSpPr>
        <p:spPr>
          <a:xfrm>
            <a:off x="4114296" y="3903892"/>
            <a:ext cx="0" cy="603258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97FE212C-EF0E-53CA-1C81-A129A853FA03}"/>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321B6DF6-40D5-01FF-81F4-5C4DDE96761C}"/>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580BC584-26E2-BF36-7167-93C903025CB6}"/>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5D7FF4DD-687F-465A-6E75-C6587E768166}"/>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430771ED-51EE-EEA8-DA37-2E1C85F77F12}"/>
              </a:ext>
            </a:extLst>
          </p:cNvPr>
          <p:cNvSpPr txBox="1"/>
          <p:nvPr/>
        </p:nvSpPr>
        <p:spPr>
          <a:xfrm>
            <a:off x="4581198" y="4191317"/>
            <a:ext cx="10475890" cy="5745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rgbClr val="FFC002"/>
                </a:solidFill>
                <a:latin typeface="Avenir Next Medium" panose="020B0503020202020204" pitchFamily="34" charset="0"/>
              </a:rPr>
              <a:t>Managing Cover Crops – Annual Covers:</a:t>
            </a:r>
          </a:p>
          <a:p>
            <a:pPr>
              <a:lnSpc>
                <a:spcPts val="4000"/>
              </a:lnSpc>
              <a:spcBef>
                <a:spcPts val="0"/>
              </a:spcBef>
            </a:pPr>
            <a:endParaRPr lang="en-US">
              <a:solidFill>
                <a:srgbClr val="FFC002"/>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1.  Around the time that walnuts leaf out in the spring mow tops of cover crop about ½ meter above orchard floor so stunt growth and keep from competing with trees. </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2.  As get into summer mow close to the ground with flail mower to terminate. By July should have orchard floor smooth and flat with cover crop debris well broken down.</a:t>
            </a:r>
          </a:p>
        </p:txBody>
      </p:sp>
      <p:grpSp>
        <p:nvGrpSpPr>
          <p:cNvPr id="16" name="Group 15">
            <a:extLst>
              <a:ext uri="{FF2B5EF4-FFF2-40B4-BE49-F238E27FC236}">
                <a16:creationId xmlns:a16="http://schemas.microsoft.com/office/drawing/2014/main" id="{30B33912-FB8F-C487-4C2A-7EC846EF867B}"/>
              </a:ext>
            </a:extLst>
          </p:cNvPr>
          <p:cNvGrpSpPr/>
          <p:nvPr/>
        </p:nvGrpSpPr>
        <p:grpSpPr>
          <a:xfrm>
            <a:off x="15216554" y="4590179"/>
            <a:ext cx="7820717" cy="4954474"/>
            <a:chOff x="15216554" y="4590179"/>
            <a:chExt cx="7820717" cy="4954474"/>
          </a:xfrm>
        </p:grpSpPr>
        <p:grpSp>
          <p:nvGrpSpPr>
            <p:cNvPr id="12" name="Group 11">
              <a:extLst>
                <a:ext uri="{FF2B5EF4-FFF2-40B4-BE49-F238E27FC236}">
                  <a16:creationId xmlns:a16="http://schemas.microsoft.com/office/drawing/2014/main" id="{A6DAB0A0-0CED-E733-9E97-93700C515914}"/>
                </a:ext>
              </a:extLst>
            </p:cNvPr>
            <p:cNvGrpSpPr>
              <a:grpSpLocks noChangeAspect="1"/>
            </p:cNvGrpSpPr>
            <p:nvPr/>
          </p:nvGrpSpPr>
          <p:grpSpPr>
            <a:xfrm>
              <a:off x="15216554" y="4871658"/>
              <a:ext cx="7820717" cy="4384480"/>
              <a:chOff x="10474476" y="5143499"/>
              <a:chExt cx="12171636" cy="6823709"/>
            </a:xfrm>
          </p:grpSpPr>
          <p:pic>
            <p:nvPicPr>
              <p:cNvPr id="6" name="Picture 5" descr="A black and orange machine&#10;&#10;AI-generated content may be incorrect.">
                <a:extLst>
                  <a:ext uri="{FF2B5EF4-FFF2-40B4-BE49-F238E27FC236}">
                    <a16:creationId xmlns:a16="http://schemas.microsoft.com/office/drawing/2014/main" id="{7D55F9AF-E8CC-875C-97FC-15458C596601}"/>
                  </a:ext>
                </a:extLst>
              </p:cNvPr>
              <p:cNvPicPr>
                <a:picLocks noChangeAspect="1"/>
              </p:cNvPicPr>
              <p:nvPr/>
            </p:nvPicPr>
            <p:blipFill>
              <a:blip r:embed="rId5">
                <a:extLst>
                  <a:ext uri="{28A0092B-C50C-407E-A947-70E740481C1C}">
                    <a14:useLocalDpi xmlns:a14="http://schemas.microsoft.com/office/drawing/2010/main" val="0"/>
                  </a:ext>
                </a:extLst>
              </a:blip>
              <a:srcRect t="24933" b="19004"/>
              <a:stretch/>
            </p:blipFill>
            <p:spPr>
              <a:xfrm>
                <a:off x="10474476" y="5143499"/>
                <a:ext cx="12171636" cy="6823709"/>
              </a:xfrm>
              <a:prstGeom prst="rect">
                <a:avLst/>
              </a:prstGeom>
            </p:spPr>
          </p:pic>
          <p:sp>
            <p:nvSpPr>
              <p:cNvPr id="9" name="Freeform 8">
                <a:extLst>
                  <a:ext uri="{FF2B5EF4-FFF2-40B4-BE49-F238E27FC236}">
                    <a16:creationId xmlns:a16="http://schemas.microsoft.com/office/drawing/2014/main" id="{DE877F70-E7BD-23DD-6A20-035B51077CEB}"/>
                  </a:ext>
                </a:extLst>
              </p:cNvPr>
              <p:cNvSpPr/>
              <p:nvPr/>
            </p:nvSpPr>
            <p:spPr>
              <a:xfrm>
                <a:off x="12755880" y="7390490"/>
                <a:ext cx="9395460" cy="3474720"/>
              </a:xfrm>
              <a:custGeom>
                <a:avLst/>
                <a:gdLst>
                  <a:gd name="connsiteX0" fmla="*/ 0 w 6035040"/>
                  <a:gd name="connsiteY0" fmla="*/ 937260 h 2560320"/>
                  <a:gd name="connsiteX1" fmla="*/ 548640 w 6035040"/>
                  <a:gd name="connsiteY1" fmla="*/ 2560320 h 2560320"/>
                  <a:gd name="connsiteX2" fmla="*/ 6035040 w 6035040"/>
                  <a:gd name="connsiteY2" fmla="*/ 1325880 h 2560320"/>
                  <a:gd name="connsiteX3" fmla="*/ 5554980 w 6035040"/>
                  <a:gd name="connsiteY3" fmla="*/ 0 h 2560320"/>
                  <a:gd name="connsiteX4" fmla="*/ 0 w 6035040"/>
                  <a:gd name="connsiteY4" fmla="*/ 937260 h 2560320"/>
                  <a:gd name="connsiteX0" fmla="*/ 0 w 8618220"/>
                  <a:gd name="connsiteY0" fmla="*/ 1600200 h 3223260"/>
                  <a:gd name="connsiteX1" fmla="*/ 548640 w 8618220"/>
                  <a:gd name="connsiteY1" fmla="*/ 3223260 h 3223260"/>
                  <a:gd name="connsiteX2" fmla="*/ 6035040 w 8618220"/>
                  <a:gd name="connsiteY2" fmla="*/ 1988820 h 3223260"/>
                  <a:gd name="connsiteX3" fmla="*/ 8618220 w 8618220"/>
                  <a:gd name="connsiteY3" fmla="*/ 0 h 3223260"/>
                  <a:gd name="connsiteX4" fmla="*/ 0 w 8618220"/>
                  <a:gd name="connsiteY4" fmla="*/ 1600200 h 3223260"/>
                  <a:gd name="connsiteX0" fmla="*/ 0 w 8686800"/>
                  <a:gd name="connsiteY0" fmla="*/ 1554480 h 3223260"/>
                  <a:gd name="connsiteX1" fmla="*/ 617220 w 8686800"/>
                  <a:gd name="connsiteY1" fmla="*/ 3223260 h 3223260"/>
                  <a:gd name="connsiteX2" fmla="*/ 6103620 w 8686800"/>
                  <a:gd name="connsiteY2" fmla="*/ 1988820 h 3223260"/>
                  <a:gd name="connsiteX3" fmla="*/ 8686800 w 8686800"/>
                  <a:gd name="connsiteY3" fmla="*/ 0 h 3223260"/>
                  <a:gd name="connsiteX4" fmla="*/ 0 w 8686800"/>
                  <a:gd name="connsiteY4" fmla="*/ 1554480 h 3223260"/>
                  <a:gd name="connsiteX0" fmla="*/ 0 w 8686800"/>
                  <a:gd name="connsiteY0" fmla="*/ 1554480 h 3474720"/>
                  <a:gd name="connsiteX1" fmla="*/ 594360 w 8686800"/>
                  <a:gd name="connsiteY1" fmla="*/ 3474720 h 3474720"/>
                  <a:gd name="connsiteX2" fmla="*/ 6103620 w 8686800"/>
                  <a:gd name="connsiteY2" fmla="*/ 1988820 h 3474720"/>
                  <a:gd name="connsiteX3" fmla="*/ 8686800 w 8686800"/>
                  <a:gd name="connsiteY3" fmla="*/ 0 h 3474720"/>
                  <a:gd name="connsiteX4" fmla="*/ 0 w 8686800"/>
                  <a:gd name="connsiteY4" fmla="*/ 1554480 h 3474720"/>
                  <a:gd name="connsiteX0" fmla="*/ 0 w 9395460"/>
                  <a:gd name="connsiteY0" fmla="*/ 1554480 h 3474720"/>
                  <a:gd name="connsiteX1" fmla="*/ 594360 w 9395460"/>
                  <a:gd name="connsiteY1" fmla="*/ 3474720 h 3474720"/>
                  <a:gd name="connsiteX2" fmla="*/ 9395460 w 9395460"/>
                  <a:gd name="connsiteY2" fmla="*/ 1463040 h 3474720"/>
                  <a:gd name="connsiteX3" fmla="*/ 8686800 w 9395460"/>
                  <a:gd name="connsiteY3" fmla="*/ 0 h 3474720"/>
                  <a:gd name="connsiteX4" fmla="*/ 0 w 9395460"/>
                  <a:gd name="connsiteY4" fmla="*/ 1554480 h 347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5460" h="3474720">
                    <a:moveTo>
                      <a:pt x="0" y="1554480"/>
                    </a:moveTo>
                    <a:lnTo>
                      <a:pt x="594360" y="3474720"/>
                    </a:lnTo>
                    <a:lnTo>
                      <a:pt x="9395460" y="1463040"/>
                    </a:lnTo>
                    <a:lnTo>
                      <a:pt x="8686800" y="0"/>
                    </a:lnTo>
                    <a:lnTo>
                      <a:pt x="0" y="1554480"/>
                    </a:lnTo>
                    <a:close/>
                  </a:path>
                </a:pathLst>
              </a:custGeom>
              <a:solidFill>
                <a:srgbClr val="292F2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grpSp>
        <p:sp>
          <p:nvSpPr>
            <p:cNvPr id="14" name="Rounded Rectangle 13">
              <a:extLst>
                <a:ext uri="{FF2B5EF4-FFF2-40B4-BE49-F238E27FC236}">
                  <a16:creationId xmlns:a16="http://schemas.microsoft.com/office/drawing/2014/main" id="{D8DDBE8A-FBFF-489F-4136-682F94ADCBE6}"/>
                </a:ext>
              </a:extLst>
            </p:cNvPr>
            <p:cNvSpPr/>
            <p:nvPr/>
          </p:nvSpPr>
          <p:spPr>
            <a:xfrm>
              <a:off x="15216554" y="4590179"/>
              <a:ext cx="7662275" cy="4954474"/>
            </a:xfrm>
            <a:prstGeom prst="roundRect">
              <a:avLst>
                <a:gd name="adj" fmla="val 2364"/>
              </a:avLst>
            </a:prstGeom>
            <a:no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grpSp>
      <p:sp>
        <p:nvSpPr>
          <p:cNvPr id="17" name="TextBox 16">
            <a:extLst>
              <a:ext uri="{FF2B5EF4-FFF2-40B4-BE49-F238E27FC236}">
                <a16:creationId xmlns:a16="http://schemas.microsoft.com/office/drawing/2014/main" id="{34CA05F4-A20F-7085-F493-DB6C92A25D3E}"/>
              </a:ext>
            </a:extLst>
          </p:cNvPr>
          <p:cNvSpPr txBox="1"/>
          <p:nvPr/>
        </p:nvSpPr>
        <p:spPr>
          <a:xfrm>
            <a:off x="15216554" y="9797557"/>
            <a:ext cx="4006474" cy="369332"/>
          </a:xfrm>
          <a:prstGeom prst="rect">
            <a:avLst/>
          </a:prstGeom>
          <a:noFill/>
          <a:effectLst>
            <a:softEdge rad="65707"/>
          </a:effectLst>
        </p:spPr>
        <p:txBody>
          <a:bodyPr wrap="square" rtlCol="0">
            <a:spAutoFit/>
          </a:bodyPr>
          <a:lstStyle/>
          <a:p>
            <a:r>
              <a:rPr lang="en-US" sz="1800">
                <a:solidFill>
                  <a:schemeClr val="bg1"/>
                </a:solidFill>
                <a:latin typeface="Avenir Next Medium" panose="020B0503020202020204" pitchFamily="34" charset="0"/>
              </a:rPr>
              <a:t>Flail Mower</a:t>
            </a:r>
            <a:endParaRPr lang="en-US" sz="1800"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792260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08780-BEF9-B91A-8BB0-4AA7B8A0C139}"/>
            </a:ext>
          </a:extLst>
        </p:cNvPr>
        <p:cNvGrpSpPr/>
        <p:nvPr/>
      </p:nvGrpSpPr>
      <p:grpSpPr>
        <a:xfrm>
          <a:off x="0" y="0"/>
          <a:ext cx="0" cy="0"/>
          <a:chOff x="0" y="0"/>
          <a:chExt cx="0" cy="0"/>
        </a:xfrm>
      </p:grpSpPr>
      <p:pic>
        <p:nvPicPr>
          <p:cNvPr id="2" name="Picture 1" descr="A green and black background&#10;&#10;AI-generated content may be incorrect.">
            <a:extLst>
              <a:ext uri="{FF2B5EF4-FFF2-40B4-BE49-F238E27FC236}">
                <a16:creationId xmlns:a16="http://schemas.microsoft.com/office/drawing/2014/main" id="{1858A225-D5D2-969E-2281-054B068A3BC3}"/>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6266D7DB-06D5-3D39-0D21-D53CAB1B4E6E}"/>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7C975E2-AE7F-CB42-6F1D-A8E9090ABDD2}"/>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57F7387B-82CB-32A5-4CA5-87FDB9604C72}"/>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A852AFD7-019C-8E34-D37E-1CFBA1E2BC1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57C15E2B-4468-B12D-A9C3-6906B53818C2}"/>
              </a:ext>
            </a:extLst>
          </p:cNvPr>
          <p:cNvSpPr txBox="1">
            <a:spLocks/>
          </p:cNvSpPr>
          <p:nvPr/>
        </p:nvSpPr>
        <p:spPr>
          <a:xfrm>
            <a:off x="1490938" y="2108835"/>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Inherent conflict between soil health with harvest requirements</a:t>
            </a: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523AF469-1A27-7C20-56AE-5AD660EB2DAC}"/>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31111A23-9CDD-8B75-B82B-EE9D54C0673C}"/>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3D37D9E8-C5DD-763D-621C-978E247B193C}"/>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A6CC4ED2-883F-0F76-9B7B-AF4D22B5D0C3}"/>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D6DA1B8D-9EF1-2538-24B4-C700615804DD}"/>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4" name="Rounded Rectangle 3">
            <a:extLst>
              <a:ext uri="{FF2B5EF4-FFF2-40B4-BE49-F238E27FC236}">
                <a16:creationId xmlns:a16="http://schemas.microsoft.com/office/drawing/2014/main" id="{D0943A2C-8317-9077-C1D5-A8031AA7C3C6}"/>
              </a:ext>
            </a:extLst>
          </p:cNvPr>
          <p:cNvSpPr/>
          <p:nvPr/>
        </p:nvSpPr>
        <p:spPr>
          <a:xfrm>
            <a:off x="2880973" y="4049568"/>
            <a:ext cx="7439811" cy="6116602"/>
          </a:xfrm>
          <a:prstGeom prst="roundRect">
            <a:avLst>
              <a:gd name="adj" fmla="val 2778"/>
            </a:avLst>
          </a:prstGeom>
          <a:noFill/>
          <a:ln w="25400" cap="flat">
            <a:solidFill>
              <a:schemeClr val="bg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9" name="TextBox 8">
            <a:extLst>
              <a:ext uri="{FF2B5EF4-FFF2-40B4-BE49-F238E27FC236}">
                <a16:creationId xmlns:a16="http://schemas.microsoft.com/office/drawing/2014/main" id="{4AA01126-070E-0866-EF61-8E3CB58BE670}"/>
              </a:ext>
            </a:extLst>
          </p:cNvPr>
          <p:cNvSpPr txBox="1"/>
          <p:nvPr/>
        </p:nvSpPr>
        <p:spPr>
          <a:xfrm>
            <a:off x="3053594" y="3742237"/>
            <a:ext cx="6960760" cy="1136208"/>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a:solidFill>
                  <a:srgbClr val="FFC002"/>
                </a:solidFill>
                <a:latin typeface="Avenir Next Medium" panose="020B0503020202020204" pitchFamily="34" charset="0"/>
              </a:rPr>
              <a:t>Ideal Conditions for Soil Health</a:t>
            </a:r>
          </a:p>
        </p:txBody>
      </p:sp>
      <p:sp>
        <p:nvSpPr>
          <p:cNvPr id="12" name="TextBox 11">
            <a:extLst>
              <a:ext uri="{FF2B5EF4-FFF2-40B4-BE49-F238E27FC236}">
                <a16:creationId xmlns:a16="http://schemas.microsoft.com/office/drawing/2014/main" id="{BF22B24C-6B86-3222-FAFE-DA2A281E7D47}"/>
              </a:ext>
            </a:extLst>
          </p:cNvPr>
          <p:cNvSpPr txBox="1"/>
          <p:nvPr/>
        </p:nvSpPr>
        <p:spPr>
          <a:xfrm>
            <a:off x="3053594" y="5800199"/>
            <a:ext cx="6593325" cy="40267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You rarely see diseased or insect ridden plants</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Nutrient deficiencies are not apparent Huge diversity of life </a:t>
            </a:r>
          </a:p>
          <a:p>
            <a:pPr marR="0" algn="l" defTabSz="355600" rtl="0" fontAlgn="auto" latinLnBrk="0" hangingPunct="0">
              <a:lnSpc>
                <a:spcPts val="3360"/>
              </a:lnSpc>
              <a:spcBef>
                <a:spcPts val="0"/>
              </a:spcBef>
              <a:spcAft>
                <a:spcPts val="0"/>
              </a:spcAft>
              <a:buClrTx/>
              <a:buSzTx/>
              <a:tabLst/>
            </a:pPr>
            <a:endParaRPr kumimoji="0" lang="en-US" sz="2800" u="none" strike="noStrike" cap="none" spc="0" normalizeH="0" baseline="0">
              <a:ln>
                <a:noFill/>
              </a:ln>
              <a:solidFill>
                <a:schemeClr val="bg1"/>
              </a:solidFill>
              <a:effectLst/>
              <a:uFillTx/>
              <a:latin typeface="Avenir Next" panose="020B0503020202020204" pitchFamily="34" charset="0"/>
              <a:sym typeface="Graphik Light"/>
            </a:endParaRPr>
          </a:p>
          <a:p>
            <a:pPr marR="0" algn="l" defTabSz="355600" rtl="0" fontAlgn="auto" latinLnBrk="0" hangingPunct="0">
              <a:lnSpc>
                <a:spcPts val="3360"/>
              </a:lnSpc>
              <a:spcBef>
                <a:spcPts val="0"/>
              </a:spcBef>
              <a:spcAft>
                <a:spcPts val="0"/>
              </a:spcAft>
              <a:buClrTx/>
              <a:buSzTx/>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Problem with this system is we are not able to harvest the crop and most of the crop is consumed by various life forms in the system.</a:t>
            </a:r>
          </a:p>
        </p:txBody>
      </p:sp>
      <p:cxnSp>
        <p:nvCxnSpPr>
          <p:cNvPr id="19" name="Straight Connector 18">
            <a:extLst>
              <a:ext uri="{FF2B5EF4-FFF2-40B4-BE49-F238E27FC236}">
                <a16:creationId xmlns:a16="http://schemas.microsoft.com/office/drawing/2014/main" id="{26C7A515-CD97-E67E-EA77-F492116E8579}"/>
              </a:ext>
            </a:extLst>
          </p:cNvPr>
          <p:cNvCxnSpPr/>
          <p:nvPr/>
        </p:nvCxnSpPr>
        <p:spPr>
          <a:xfrm>
            <a:off x="10515600" y="7292340"/>
            <a:ext cx="2766060" cy="0"/>
          </a:xfrm>
          <a:prstGeom prst="line">
            <a:avLst/>
          </a:prstGeom>
          <a:noFill/>
          <a:ln w="76200" cap="flat">
            <a:solidFill>
              <a:schemeClr val="bg1"/>
            </a:solidFill>
            <a:prstDash val="solid"/>
            <a:miter lim="400000"/>
            <a:headEnd type="triangle" w="lg" len="med"/>
            <a:tailEnd type="triangle" w="lg" len="med"/>
          </a:ln>
          <a:effectLst/>
          <a:sp3d/>
        </p:spPr>
        <p:style>
          <a:lnRef idx="0">
            <a:scrgbClr r="0" g="0" b="0"/>
          </a:lnRef>
          <a:fillRef idx="0">
            <a:scrgbClr r="0" g="0" b="0"/>
          </a:fillRef>
          <a:effectRef idx="0">
            <a:scrgbClr r="0" g="0" b="0"/>
          </a:effectRef>
          <a:fontRef idx="none"/>
        </p:style>
      </p:cxnSp>
      <p:sp>
        <p:nvSpPr>
          <p:cNvPr id="23" name="TextBox 22">
            <a:extLst>
              <a:ext uri="{FF2B5EF4-FFF2-40B4-BE49-F238E27FC236}">
                <a16:creationId xmlns:a16="http://schemas.microsoft.com/office/drawing/2014/main" id="{161FF70B-36F4-6261-21EE-15A8E7D85FAD}"/>
              </a:ext>
            </a:extLst>
          </p:cNvPr>
          <p:cNvSpPr txBox="1"/>
          <p:nvPr/>
        </p:nvSpPr>
        <p:spPr>
          <a:xfrm>
            <a:off x="13647526" y="5065079"/>
            <a:ext cx="6593325" cy="4898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3360"/>
              </a:lnSpc>
              <a:spcBef>
                <a:spcPts val="0"/>
              </a:spcBef>
            </a:pPr>
            <a:r>
              <a:rPr lang="en-US" sz="2800">
                <a:solidFill>
                  <a:schemeClr val="bg1"/>
                </a:solidFill>
                <a:latin typeface="Avenir Next" panose="020B0503020202020204" pitchFamily="34" charset="0"/>
              </a:rPr>
              <a:t>Have ground hard and flat without a living thing in sight except for the trees.</a:t>
            </a:r>
          </a:p>
          <a:p>
            <a:pPr>
              <a:lnSpc>
                <a:spcPts val="3360"/>
              </a:lnSpc>
              <a:spcBef>
                <a:spcPts val="0"/>
              </a:spcBef>
            </a:pPr>
            <a:endParaRPr lang="en-US" sz="2800">
              <a:solidFill>
                <a:schemeClr val="bg1"/>
              </a:solidFill>
              <a:latin typeface="Avenir Next" panose="020B0503020202020204" pitchFamily="34" charset="0"/>
            </a:endParaRPr>
          </a:p>
          <a:p>
            <a:pPr>
              <a:lnSpc>
                <a:spcPts val="3360"/>
              </a:lnSpc>
              <a:spcBef>
                <a:spcPts val="0"/>
              </a:spcBef>
            </a:pPr>
            <a:r>
              <a:rPr lang="en-US" sz="2800">
                <a:solidFill>
                  <a:srgbClr val="FFC002"/>
                </a:solidFill>
                <a:latin typeface="Avenir Next" panose="020B0503020202020204" pitchFamily="34" charset="0"/>
              </a:rPr>
              <a:t>Problems</a:t>
            </a:r>
            <a:r>
              <a:rPr lang="en-US" sz="2800">
                <a:solidFill>
                  <a:schemeClr val="bg1"/>
                </a:solidFill>
                <a:latin typeface="Avenir Next" panose="020B0503020202020204" pitchFamily="34" charset="0"/>
              </a:rPr>
              <a:t>: </a:t>
            </a:r>
          </a:p>
          <a:p>
            <a:pPr marL="457200" indent="-457200">
              <a:lnSpc>
                <a:spcPts val="3360"/>
              </a:lnSpc>
              <a:spcBef>
                <a:spcPts val="0"/>
              </a:spcBef>
              <a:buFont typeface="Arial" panose="020B0604020202020204" pitchFamily="34" charset="0"/>
              <a:buChar char="•"/>
            </a:pPr>
            <a:r>
              <a:rPr lang="en-US" sz="2800">
                <a:solidFill>
                  <a:schemeClr val="bg1"/>
                </a:solidFill>
                <a:latin typeface="Avenir Next" panose="020B0503020202020204" pitchFamily="34" charset="0"/>
              </a:rPr>
              <a:t>Pests, </a:t>
            </a:r>
          </a:p>
          <a:p>
            <a:pPr marL="457200" indent="-457200">
              <a:lnSpc>
                <a:spcPts val="3360"/>
              </a:lnSpc>
              <a:spcBef>
                <a:spcPts val="0"/>
              </a:spcBef>
              <a:buFont typeface="Arial" panose="020B0604020202020204" pitchFamily="34" charset="0"/>
              <a:buChar char="•"/>
            </a:pPr>
            <a:r>
              <a:rPr lang="en-US" sz="2800">
                <a:solidFill>
                  <a:schemeClr val="bg1"/>
                </a:solidFill>
                <a:latin typeface="Avenir Next" panose="020B0503020202020204" pitchFamily="34" charset="0"/>
              </a:rPr>
              <a:t>Erosion, </a:t>
            </a:r>
          </a:p>
          <a:p>
            <a:pPr marL="457200" indent="-457200">
              <a:lnSpc>
                <a:spcPts val="3360"/>
              </a:lnSpc>
              <a:spcBef>
                <a:spcPts val="0"/>
              </a:spcBef>
              <a:buFont typeface="Arial" panose="020B0604020202020204" pitchFamily="34" charset="0"/>
              <a:buChar char="•"/>
            </a:pPr>
            <a:r>
              <a:rPr lang="en-US" sz="2800">
                <a:solidFill>
                  <a:schemeClr val="bg1"/>
                </a:solidFill>
                <a:latin typeface="Avenir Next" panose="020B0503020202020204" pitchFamily="34" charset="0"/>
              </a:rPr>
              <a:t>Dust, </a:t>
            </a:r>
          </a:p>
          <a:p>
            <a:pPr marL="457200" indent="-457200">
              <a:lnSpc>
                <a:spcPts val="3360"/>
              </a:lnSpc>
              <a:spcBef>
                <a:spcPts val="0"/>
              </a:spcBef>
              <a:buFont typeface="Arial" panose="020B0604020202020204" pitchFamily="34" charset="0"/>
              <a:buChar char="•"/>
            </a:pPr>
            <a:r>
              <a:rPr lang="en-US" sz="2800">
                <a:solidFill>
                  <a:schemeClr val="bg1"/>
                </a:solidFill>
                <a:latin typeface="Avenir Next" panose="020B0503020202020204" pitchFamily="34" charset="0"/>
              </a:rPr>
              <a:t>Heat,</a:t>
            </a:r>
          </a:p>
          <a:p>
            <a:pPr marL="457200" indent="-457200">
              <a:lnSpc>
                <a:spcPts val="3360"/>
              </a:lnSpc>
              <a:spcBef>
                <a:spcPts val="0"/>
              </a:spcBef>
              <a:buFont typeface="Arial" panose="020B0604020202020204" pitchFamily="34" charset="0"/>
              <a:buChar char="•"/>
            </a:pPr>
            <a:r>
              <a:rPr lang="en-US" sz="2800">
                <a:solidFill>
                  <a:schemeClr val="bg1"/>
                </a:solidFill>
                <a:latin typeface="Avenir Next" panose="020B0503020202020204" pitchFamily="34" charset="0"/>
              </a:rPr>
              <a:t>Disease, </a:t>
            </a:r>
          </a:p>
          <a:p>
            <a:pPr marL="457200" indent="-457200">
              <a:lnSpc>
                <a:spcPts val="3360"/>
              </a:lnSpc>
              <a:spcBef>
                <a:spcPts val="0"/>
              </a:spcBef>
              <a:buFont typeface="Arial" panose="020B0604020202020204" pitchFamily="34" charset="0"/>
              <a:buChar char="•"/>
            </a:pPr>
            <a:r>
              <a:rPr lang="en-US" sz="2800">
                <a:solidFill>
                  <a:schemeClr val="bg1"/>
                </a:solidFill>
                <a:latin typeface="Avenir Next" panose="020B0503020202020204" pitchFamily="34" charset="0"/>
              </a:rPr>
              <a:t>Pollution, </a:t>
            </a:r>
          </a:p>
          <a:p>
            <a:pPr>
              <a:lnSpc>
                <a:spcPts val="3360"/>
              </a:lnSpc>
              <a:spcBef>
                <a:spcPts val="0"/>
              </a:spcBef>
            </a:pPr>
            <a:endParaRPr lang="en-US" sz="2800">
              <a:solidFill>
                <a:schemeClr val="bg1"/>
              </a:solidFill>
              <a:latin typeface="Avenir Next" panose="020B0503020202020204" pitchFamily="34" charset="0"/>
            </a:endParaRPr>
          </a:p>
        </p:txBody>
      </p:sp>
      <p:sp>
        <p:nvSpPr>
          <p:cNvPr id="24" name="TextBox 23">
            <a:extLst>
              <a:ext uri="{FF2B5EF4-FFF2-40B4-BE49-F238E27FC236}">
                <a16:creationId xmlns:a16="http://schemas.microsoft.com/office/drawing/2014/main" id="{99A8D7D5-DC61-ED88-68DA-F8571FDEA784}"/>
              </a:ext>
            </a:extLst>
          </p:cNvPr>
          <p:cNvSpPr txBox="1"/>
          <p:nvPr/>
        </p:nvSpPr>
        <p:spPr>
          <a:xfrm>
            <a:off x="3053594" y="4663991"/>
            <a:ext cx="6960760" cy="1136208"/>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355600" rtl="0" fontAlgn="auto" latinLnBrk="0" hangingPunct="0">
              <a:lnSpc>
                <a:spcPct val="100000"/>
              </a:lnSpc>
              <a:spcBef>
                <a:spcPts val="4700"/>
              </a:spcBef>
              <a:spcAft>
                <a:spcPts val="0"/>
              </a:spcAft>
              <a:buClrTx/>
              <a:buSzTx/>
              <a:buFontTx/>
              <a:buNone/>
              <a:tabLst/>
            </a:pPr>
            <a:r>
              <a:rPr lang="en-US" sz="2800">
                <a:solidFill>
                  <a:schemeClr val="bg1"/>
                </a:solidFill>
                <a:latin typeface="Avenir Next" panose="020B0503020202020204" pitchFamily="34" charset="0"/>
              </a:rPr>
              <a:t>Think of a healthy forest:</a:t>
            </a:r>
          </a:p>
        </p:txBody>
      </p:sp>
      <p:sp>
        <p:nvSpPr>
          <p:cNvPr id="25" name="Rounded Rectangle 24">
            <a:extLst>
              <a:ext uri="{FF2B5EF4-FFF2-40B4-BE49-F238E27FC236}">
                <a16:creationId xmlns:a16="http://schemas.microsoft.com/office/drawing/2014/main" id="{8C4823F3-5348-A51F-7FE5-3CC6990BD857}"/>
              </a:ext>
            </a:extLst>
          </p:cNvPr>
          <p:cNvSpPr/>
          <p:nvPr/>
        </p:nvSpPr>
        <p:spPr>
          <a:xfrm>
            <a:off x="13408001" y="4049568"/>
            <a:ext cx="7439811" cy="6116602"/>
          </a:xfrm>
          <a:prstGeom prst="roundRect">
            <a:avLst>
              <a:gd name="adj" fmla="val 2778"/>
            </a:avLst>
          </a:prstGeom>
          <a:noFill/>
          <a:ln w="25400" cap="flat">
            <a:solidFill>
              <a:schemeClr val="bg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6" name="TextBox 25">
            <a:extLst>
              <a:ext uri="{FF2B5EF4-FFF2-40B4-BE49-F238E27FC236}">
                <a16:creationId xmlns:a16="http://schemas.microsoft.com/office/drawing/2014/main" id="{267F479B-A7C4-1EAF-AB36-80979FFA02B3}"/>
              </a:ext>
            </a:extLst>
          </p:cNvPr>
          <p:cNvSpPr txBox="1"/>
          <p:nvPr/>
        </p:nvSpPr>
        <p:spPr>
          <a:xfrm>
            <a:off x="13647526" y="3742237"/>
            <a:ext cx="6960760" cy="1136208"/>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a:solidFill>
                  <a:srgbClr val="FFC002"/>
                </a:solidFill>
                <a:latin typeface="Avenir Next Medium" panose="020B0503020202020204" pitchFamily="34" charset="0"/>
              </a:rPr>
              <a:t>Ideal Conditions for Ease of Harvest</a:t>
            </a:r>
          </a:p>
        </p:txBody>
      </p:sp>
      <p:sp>
        <p:nvSpPr>
          <p:cNvPr id="28" name="TextBox 27">
            <a:extLst>
              <a:ext uri="{FF2B5EF4-FFF2-40B4-BE49-F238E27FC236}">
                <a16:creationId xmlns:a16="http://schemas.microsoft.com/office/drawing/2014/main" id="{A8DAFD13-E6AE-2AA4-049F-9D38CCA91F55}"/>
              </a:ext>
            </a:extLst>
          </p:cNvPr>
          <p:cNvSpPr txBox="1"/>
          <p:nvPr/>
        </p:nvSpPr>
        <p:spPr>
          <a:xfrm>
            <a:off x="16847926" y="6765462"/>
            <a:ext cx="4402084" cy="31547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nSpc>
                <a:spcPts val="3360"/>
              </a:lnSpc>
              <a:spcBef>
                <a:spcPts val="0"/>
              </a:spcBef>
              <a:buFont typeface="Arial" panose="020B0604020202020204" pitchFamily="34" charset="0"/>
              <a:buChar char="•"/>
            </a:pPr>
            <a:r>
              <a:rPr lang="en-US" sz="2800">
                <a:solidFill>
                  <a:schemeClr val="bg1"/>
                </a:solidFill>
                <a:latin typeface="Avenir Next" panose="020B0503020202020204" pitchFamily="34" charset="0"/>
              </a:rPr>
              <a:t>Low productivity, </a:t>
            </a:r>
          </a:p>
          <a:p>
            <a:pPr marL="457200" indent="-457200">
              <a:lnSpc>
                <a:spcPts val="3360"/>
              </a:lnSpc>
              <a:spcBef>
                <a:spcPts val="0"/>
              </a:spcBef>
              <a:buFont typeface="Arial" panose="020B0604020202020204" pitchFamily="34" charset="0"/>
              <a:buChar char="•"/>
            </a:pPr>
            <a:r>
              <a:rPr lang="en-US" sz="2800">
                <a:solidFill>
                  <a:schemeClr val="bg1"/>
                </a:solidFill>
                <a:latin typeface="Avenir Next" panose="020B0503020202020204" pitchFamily="34" charset="0"/>
              </a:rPr>
              <a:t>Soil structure degraded, </a:t>
            </a:r>
          </a:p>
          <a:p>
            <a:pPr marL="457200" indent="-457200">
              <a:lnSpc>
                <a:spcPts val="3360"/>
              </a:lnSpc>
              <a:spcBef>
                <a:spcPts val="0"/>
              </a:spcBef>
              <a:buFont typeface="Arial" panose="020B0604020202020204" pitchFamily="34" charset="0"/>
              <a:buChar char="•"/>
            </a:pPr>
            <a:r>
              <a:rPr lang="en-US" sz="2800">
                <a:solidFill>
                  <a:schemeClr val="bg1"/>
                </a:solidFill>
                <a:latin typeface="Avenir Next" panose="020B0503020202020204" pitchFamily="34" charset="0"/>
              </a:rPr>
              <a:t>Water penetration issues, </a:t>
            </a:r>
          </a:p>
          <a:p>
            <a:pPr marL="457200" indent="-457200">
              <a:lnSpc>
                <a:spcPts val="3360"/>
              </a:lnSpc>
              <a:spcBef>
                <a:spcPts val="0"/>
              </a:spcBef>
              <a:buFont typeface="Arial" panose="020B0604020202020204" pitchFamily="34" charset="0"/>
              <a:buChar char="•"/>
            </a:pPr>
            <a:r>
              <a:rPr lang="en-US" sz="2800">
                <a:solidFill>
                  <a:schemeClr val="bg1"/>
                </a:solidFill>
                <a:latin typeface="Avenir Next" panose="020B0503020202020204" pitchFamily="34" charset="0"/>
              </a:rPr>
              <a:t>Excessive fertilizer requirements.</a:t>
            </a:r>
          </a:p>
        </p:txBody>
      </p:sp>
      <p:cxnSp>
        <p:nvCxnSpPr>
          <p:cNvPr id="29" name="Straight Connector 28">
            <a:extLst>
              <a:ext uri="{FF2B5EF4-FFF2-40B4-BE49-F238E27FC236}">
                <a16:creationId xmlns:a16="http://schemas.microsoft.com/office/drawing/2014/main" id="{A9443002-8E5A-DC0E-F773-3AC200C13906}"/>
              </a:ext>
            </a:extLst>
          </p:cNvPr>
          <p:cNvCxnSpPr>
            <a:cxnSpLocks/>
          </p:cNvCxnSpPr>
          <p:nvPr/>
        </p:nvCxnSpPr>
        <p:spPr>
          <a:xfrm>
            <a:off x="16367256" y="6858000"/>
            <a:ext cx="0" cy="2313350"/>
          </a:xfrm>
          <a:prstGeom prst="line">
            <a:avLst/>
          </a:prstGeom>
          <a:noFill/>
          <a:ln w="190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43946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3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A2C22-E2AE-5136-1E87-52946C0AB26F}"/>
            </a:ext>
          </a:extLst>
        </p:cNvPr>
        <p:cNvGrpSpPr/>
        <p:nvPr/>
      </p:nvGrpSpPr>
      <p:grpSpPr>
        <a:xfrm>
          <a:off x="0" y="0"/>
          <a:ext cx="0" cy="0"/>
          <a:chOff x="0" y="0"/>
          <a:chExt cx="0" cy="0"/>
        </a:xfrm>
      </p:grpSpPr>
      <p:pic>
        <p:nvPicPr>
          <p:cNvPr id="6" name="Picture 5" descr="A green and black background&#10;&#10;AI-generated content may be incorrect.">
            <a:extLst>
              <a:ext uri="{FF2B5EF4-FFF2-40B4-BE49-F238E27FC236}">
                <a16:creationId xmlns:a16="http://schemas.microsoft.com/office/drawing/2014/main" id="{D61CCE44-2FD4-AAD4-F936-F506028188AD}"/>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938EB1D9-6E4C-297F-D79C-735520220A87}"/>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49" name="Picture 48" descr="A logo with blue red and yellow colors&#10;&#10;AI-generated content may be incorrect.">
            <a:extLst>
              <a:ext uri="{FF2B5EF4-FFF2-40B4-BE49-F238E27FC236}">
                <a16:creationId xmlns:a16="http://schemas.microsoft.com/office/drawing/2014/main" id="{9868505F-84DD-CDD7-CAA7-88C23C7055C0}"/>
              </a:ext>
            </a:extLst>
          </p:cNvPr>
          <p:cNvPicPr>
            <a:picLocks noChangeAspect="1"/>
          </p:cNvPicPr>
          <p:nvPr/>
        </p:nvPicPr>
        <p:blipFill>
          <a:blip r:embed="rId4">
            <a:extLst>
              <a:ext uri="{28A0092B-C50C-407E-A947-70E740481C1C}">
                <a14:useLocalDpi xmlns:a14="http://schemas.microsoft.com/office/drawing/2010/main" val="0"/>
              </a:ext>
            </a:extLst>
          </a:blip>
          <a:srcRect l="8742" t="12556" r="12063" b="12719"/>
          <a:stretch/>
        </p:blipFill>
        <p:spPr>
          <a:xfrm>
            <a:off x="8208315" y="6577949"/>
            <a:ext cx="2750018" cy="1440000"/>
          </a:xfrm>
          <a:prstGeom prst="rect">
            <a:avLst/>
          </a:prstGeom>
          <a:solidFill>
            <a:srgbClr val="FFFFFF"/>
          </a:solidFill>
        </p:spPr>
      </p:pic>
      <p:pic>
        <p:nvPicPr>
          <p:cNvPr id="51" name="Picture 50" descr="A green and blue logo&#10;&#10;AI-generated content may be incorrect.">
            <a:extLst>
              <a:ext uri="{FF2B5EF4-FFF2-40B4-BE49-F238E27FC236}">
                <a16:creationId xmlns:a16="http://schemas.microsoft.com/office/drawing/2014/main" id="{3ECBF2A0-9DC5-36C7-FF33-6CBE96E42AF3}"/>
              </a:ext>
            </a:extLst>
          </p:cNvPr>
          <p:cNvPicPr>
            <a:picLocks noChangeAspect="1"/>
          </p:cNvPicPr>
          <p:nvPr/>
        </p:nvPicPr>
        <p:blipFill>
          <a:blip r:embed="rId5">
            <a:extLst>
              <a:ext uri="{28A0092B-C50C-407E-A947-70E740481C1C}">
                <a14:useLocalDpi xmlns:a14="http://schemas.microsoft.com/office/drawing/2010/main" val="0"/>
              </a:ext>
            </a:extLst>
          </a:blip>
          <a:srcRect l="9057" t="5180" r="10538" b="4012"/>
          <a:stretch/>
        </p:blipFill>
        <p:spPr>
          <a:xfrm>
            <a:off x="16211967" y="6577949"/>
            <a:ext cx="1912568" cy="1440000"/>
          </a:xfrm>
          <a:prstGeom prst="rect">
            <a:avLst/>
          </a:prstGeom>
          <a:solidFill>
            <a:srgbClr val="FFFFFF"/>
          </a:solidFill>
        </p:spPr>
      </p:pic>
      <p:pic>
        <p:nvPicPr>
          <p:cNvPr id="53" name="Picture 52" descr="A logo for a company&#10;&#10;AI-generated content may be incorrect.">
            <a:extLst>
              <a:ext uri="{FF2B5EF4-FFF2-40B4-BE49-F238E27FC236}">
                <a16:creationId xmlns:a16="http://schemas.microsoft.com/office/drawing/2014/main" id="{EC8882B4-46A1-0D90-0B16-8B9F69E85BEF}"/>
              </a:ext>
            </a:extLst>
          </p:cNvPr>
          <p:cNvPicPr>
            <a:picLocks noChangeAspect="1"/>
          </p:cNvPicPr>
          <p:nvPr/>
        </p:nvPicPr>
        <p:blipFill>
          <a:blip r:embed="rId6">
            <a:extLst>
              <a:ext uri="{28A0092B-C50C-407E-A947-70E740481C1C}">
                <a14:useLocalDpi xmlns:a14="http://schemas.microsoft.com/office/drawing/2010/main" val="0"/>
              </a:ext>
            </a:extLst>
          </a:blip>
          <a:srcRect l="6442"/>
          <a:stretch/>
        </p:blipFill>
        <p:spPr>
          <a:xfrm>
            <a:off x="11606033" y="6577949"/>
            <a:ext cx="3958234" cy="1440000"/>
          </a:xfrm>
          <a:prstGeom prst="rect">
            <a:avLst/>
          </a:prstGeom>
        </p:spPr>
      </p:pic>
      <p:pic>
        <p:nvPicPr>
          <p:cNvPr id="55" name="Picture 54" descr="A logo with a graphic and text&#10;&#10;AI-generated content may be incorrect.">
            <a:extLst>
              <a:ext uri="{FF2B5EF4-FFF2-40B4-BE49-F238E27FC236}">
                <a16:creationId xmlns:a16="http://schemas.microsoft.com/office/drawing/2014/main" id="{D3434A83-A830-1B81-4257-11756BD9D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72235" y="6577949"/>
            <a:ext cx="1595396" cy="1440000"/>
          </a:xfrm>
          <a:prstGeom prst="rect">
            <a:avLst/>
          </a:prstGeom>
        </p:spPr>
      </p:pic>
      <p:pic>
        <p:nvPicPr>
          <p:cNvPr id="57" name="Picture 56" descr="A close-up of a sign&#10;&#10;AI-generated content may be incorrect.">
            <a:extLst>
              <a:ext uri="{FF2B5EF4-FFF2-40B4-BE49-F238E27FC236}">
                <a16:creationId xmlns:a16="http://schemas.microsoft.com/office/drawing/2014/main" id="{1C96CBFC-3177-73BE-5E30-A956AD8E853B}"/>
              </a:ext>
            </a:extLst>
          </p:cNvPr>
          <p:cNvPicPr>
            <a:picLocks noChangeAspect="1"/>
          </p:cNvPicPr>
          <p:nvPr/>
        </p:nvPicPr>
        <p:blipFill>
          <a:blip r:embed="rId8">
            <a:extLst>
              <a:ext uri="{28A0092B-C50C-407E-A947-70E740481C1C}">
                <a14:useLocalDpi xmlns:a14="http://schemas.microsoft.com/office/drawing/2010/main" val="0"/>
              </a:ext>
            </a:extLst>
          </a:blip>
          <a:srcRect l="8166" r="5220"/>
          <a:stretch/>
        </p:blipFill>
        <p:spPr>
          <a:xfrm>
            <a:off x="3035745" y="6557252"/>
            <a:ext cx="4524870" cy="1440000"/>
          </a:xfrm>
          <a:prstGeom prst="rect">
            <a:avLst/>
          </a:prstGeom>
        </p:spPr>
      </p:pic>
      <p:sp>
        <p:nvSpPr>
          <p:cNvPr id="3" name="If orchard is set up well it will eliminate many later problems">
            <a:extLst>
              <a:ext uri="{FF2B5EF4-FFF2-40B4-BE49-F238E27FC236}">
                <a16:creationId xmlns:a16="http://schemas.microsoft.com/office/drawing/2014/main" id="{D49A9CDA-204B-5433-8CCC-1D3F6D29118E}"/>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4" name="Picture 3" descr="A document with black text&#10;&#10;AI-generated content may be incorrect.">
            <a:extLst>
              <a:ext uri="{FF2B5EF4-FFF2-40B4-BE49-F238E27FC236}">
                <a16:creationId xmlns:a16="http://schemas.microsoft.com/office/drawing/2014/main" id="{CD963A9F-3D27-059D-41B6-C8E2CAA8AC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10269" y="8467999"/>
            <a:ext cx="3064090" cy="1714500"/>
          </a:xfrm>
          <a:prstGeom prst="rect">
            <a:avLst/>
          </a:prstGeom>
        </p:spPr>
      </p:pic>
      <p:pic>
        <p:nvPicPr>
          <p:cNvPr id="8" name="Picture 7" descr="A logo with a circle and text&#10;&#10;AI-generated content may be incorrect.">
            <a:extLst>
              <a:ext uri="{FF2B5EF4-FFF2-40B4-BE49-F238E27FC236}">
                <a16:creationId xmlns:a16="http://schemas.microsoft.com/office/drawing/2014/main" id="{7EDFDDE8-ED98-C555-01B1-853A1889D6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22850" y="8467999"/>
            <a:ext cx="6324600" cy="1714500"/>
          </a:xfrm>
          <a:prstGeom prst="rect">
            <a:avLst/>
          </a:prstGeom>
        </p:spPr>
      </p:pic>
    </p:spTree>
    <p:extLst>
      <p:ext uri="{BB962C8B-B14F-4D97-AF65-F5344CB8AC3E}">
        <p14:creationId xmlns:p14="http://schemas.microsoft.com/office/powerpoint/2010/main" val="1521633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300"/>
                                        <p:tgtEl>
                                          <p:spTgt spid="57"/>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300"/>
                                        <p:tgtEl>
                                          <p:spTgt spid="49"/>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300"/>
                                        <p:tgtEl>
                                          <p:spTgt spid="53"/>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300"/>
                                        <p:tgtEl>
                                          <p:spTgt spid="51"/>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3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58D8C-3427-3344-4F50-EB55B14089FD}"/>
            </a:ext>
          </a:extLst>
        </p:cNvPr>
        <p:cNvGrpSpPr/>
        <p:nvPr/>
      </p:nvGrpSpPr>
      <p:grpSpPr>
        <a:xfrm>
          <a:off x="0" y="0"/>
          <a:ext cx="0" cy="0"/>
          <a:chOff x="0" y="0"/>
          <a:chExt cx="0" cy="0"/>
        </a:xfrm>
      </p:grpSpPr>
      <p:pic>
        <p:nvPicPr>
          <p:cNvPr id="6" name="Picture 5" descr="A green and black background&#10;&#10;AI-generated content may be incorrect.">
            <a:extLst>
              <a:ext uri="{FF2B5EF4-FFF2-40B4-BE49-F238E27FC236}">
                <a16:creationId xmlns:a16="http://schemas.microsoft.com/office/drawing/2014/main" id="{F323E237-921E-422A-8706-73D18432AE40}"/>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F19E34B-8CFD-D4C6-A2D0-E7A064E5A9BD}"/>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BDF3FCA6-5B0E-487A-9AE1-1B057B0E9009}"/>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22B4A2B9-1148-909E-2B79-CD4B80E3E0D6}"/>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5C87C155-74CA-E148-F739-EF0809C9E42C}"/>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C9B50718-7337-82C9-7110-AE7A5B80F061}"/>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Inherent conflict between soil health with harvest requirements</a:t>
            </a: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577E180E-AA5A-7BC0-9702-D90999B254AD}"/>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9A134638-8D4D-7B0A-0D2E-21398AF22165}"/>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1C34BC0B-FD64-A837-95F0-97F7B82C61DC}"/>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3A55B759-D33E-DB1C-3BBB-CCA435441B06}"/>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22C57D8F-4F09-071D-BDD1-45BC98BF55F2}"/>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4" name="Rounded Rectangle 3">
            <a:extLst>
              <a:ext uri="{FF2B5EF4-FFF2-40B4-BE49-F238E27FC236}">
                <a16:creationId xmlns:a16="http://schemas.microsoft.com/office/drawing/2014/main" id="{81F51C4E-5059-C553-8302-49A610597637}"/>
              </a:ext>
            </a:extLst>
          </p:cNvPr>
          <p:cNvSpPr/>
          <p:nvPr/>
        </p:nvSpPr>
        <p:spPr>
          <a:xfrm>
            <a:off x="2880973" y="4049569"/>
            <a:ext cx="15521328" cy="5899318"/>
          </a:xfrm>
          <a:prstGeom prst="roundRect">
            <a:avLst>
              <a:gd name="adj" fmla="val 2778"/>
            </a:avLst>
          </a:prstGeom>
          <a:noFill/>
          <a:ln w="25400" cap="flat">
            <a:solidFill>
              <a:schemeClr val="bg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9" name="TextBox 8">
            <a:extLst>
              <a:ext uri="{FF2B5EF4-FFF2-40B4-BE49-F238E27FC236}">
                <a16:creationId xmlns:a16="http://schemas.microsoft.com/office/drawing/2014/main" id="{499BE062-AF0B-6251-AEEA-16EDE605B73B}"/>
              </a:ext>
            </a:extLst>
          </p:cNvPr>
          <p:cNvSpPr txBox="1"/>
          <p:nvPr/>
        </p:nvSpPr>
        <p:spPr>
          <a:xfrm>
            <a:off x="3053594" y="3725695"/>
            <a:ext cx="13154146" cy="1136208"/>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a:solidFill>
                  <a:srgbClr val="FFC002"/>
                </a:solidFill>
                <a:latin typeface="Avenir Next Medium" panose="020B0503020202020204" pitchFamily="34" charset="0"/>
              </a:rPr>
              <a:t>How to reconcile the conflict between ideal of soil health and ease of harvest?</a:t>
            </a:r>
          </a:p>
        </p:txBody>
      </p:sp>
      <p:sp>
        <p:nvSpPr>
          <p:cNvPr id="2" name="TextBox 1">
            <a:extLst>
              <a:ext uri="{FF2B5EF4-FFF2-40B4-BE49-F238E27FC236}">
                <a16:creationId xmlns:a16="http://schemas.microsoft.com/office/drawing/2014/main" id="{2EC8DEF7-69E0-D473-87BC-C3D6270AF864}"/>
              </a:ext>
            </a:extLst>
          </p:cNvPr>
          <p:cNvSpPr txBox="1"/>
          <p:nvPr/>
        </p:nvSpPr>
        <p:spPr>
          <a:xfrm>
            <a:off x="3502037" y="4946339"/>
            <a:ext cx="14152268" cy="4898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355600" rtl="0" fontAlgn="auto" latinLnBrk="0" hangingPunct="0">
              <a:lnSpc>
                <a:spcPts val="3360"/>
              </a:lnSpc>
              <a:spcBef>
                <a:spcPts val="0"/>
              </a:spcBef>
              <a:spcAft>
                <a:spcPts val="0"/>
              </a:spcAft>
              <a:buClrTx/>
              <a:buSzTx/>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Recognize that there are going to be compromises to any Decisions in this area </a:t>
            </a:r>
          </a:p>
          <a:p>
            <a:pPr marR="0" algn="l" defTabSz="355600" rtl="0" fontAlgn="auto" latinLnBrk="0" hangingPunct="0">
              <a:lnSpc>
                <a:spcPts val="3360"/>
              </a:lnSpc>
              <a:spcBef>
                <a:spcPts val="0"/>
              </a:spcBef>
              <a:spcAft>
                <a:spcPts val="0"/>
              </a:spcAft>
              <a:buClrTx/>
              <a:buSzTx/>
              <a:tabLst/>
            </a:pPr>
            <a:r>
              <a:rPr kumimoji="0" lang="en-US" sz="2800" u="sng" strike="noStrike" cap="none" spc="0" normalizeH="0" baseline="0">
                <a:ln>
                  <a:noFill/>
                </a:ln>
                <a:solidFill>
                  <a:srgbClr val="FFC002"/>
                </a:solidFill>
                <a:effectLst/>
                <a:uFillTx/>
                <a:latin typeface="Avenir Next" panose="020B0503020202020204" pitchFamily="34" charset="0"/>
                <a:sym typeface="Graphik Light"/>
              </a:rPr>
              <a:t>but prioritize soil health in most cases</a:t>
            </a:r>
            <a:r>
              <a:rPr kumimoji="0" lang="en-US" sz="2400" u="sng" strike="noStrike" cap="none" spc="0" normalizeH="0" baseline="0">
                <a:ln>
                  <a:noFill/>
                </a:ln>
                <a:solidFill>
                  <a:srgbClr val="FFC002"/>
                </a:solidFill>
                <a:effectLst/>
                <a:uFillTx/>
                <a:latin typeface="Avenir Next" panose="020B0503020202020204" pitchFamily="34" charset="0"/>
                <a:sym typeface="Graphik Light"/>
              </a:rPr>
              <a:t>. </a:t>
            </a:r>
          </a:p>
          <a:p>
            <a:pPr marR="0" algn="l" defTabSz="355600" rtl="0" fontAlgn="auto" latinLnBrk="0" hangingPunct="0">
              <a:lnSpc>
                <a:spcPts val="3360"/>
              </a:lnSpc>
              <a:spcBef>
                <a:spcPts val="0"/>
              </a:spcBef>
              <a:spcAft>
                <a:spcPts val="0"/>
              </a:spcAft>
              <a:buClrTx/>
              <a:buSzTx/>
              <a:tabLst/>
            </a:pPr>
            <a:endParaRPr kumimoji="0" lang="en-US" sz="2800" u="none" strike="noStrike" cap="none" spc="0" normalizeH="0" baseline="0">
              <a:ln>
                <a:noFill/>
              </a:ln>
              <a:solidFill>
                <a:srgbClr val="FFC002"/>
              </a:solidFill>
              <a:effectLst/>
              <a:uFillTx/>
              <a:latin typeface="Avenir Next" panose="020B0503020202020204" pitchFamily="34" charset="0"/>
              <a:sym typeface="Graphik Light"/>
            </a:endParaRPr>
          </a:p>
          <a:p>
            <a:pPr marR="0" algn="l" defTabSz="355600" rtl="0" fontAlgn="auto" latinLnBrk="0" hangingPunct="0">
              <a:lnSpc>
                <a:spcPts val="3360"/>
              </a:lnSpc>
              <a:spcBef>
                <a:spcPts val="0"/>
              </a:spcBef>
              <a:spcAft>
                <a:spcPts val="0"/>
              </a:spcAft>
              <a:buClrTx/>
              <a:buSzTx/>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Key points: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Some weeds at harvest are much more problematic than others: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On borders and ends are difficult, in middles not so much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Short grasses not a problem in most cases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Weather conditions, moisture makes more difficult if heavy debris,</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Better soil health helps with water holding, quicker re-entry after rain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Equipment makes a difference also.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Vine like plants can wrap into harvest equipment; brome grass</a:t>
            </a:r>
          </a:p>
        </p:txBody>
      </p:sp>
    </p:spTree>
    <p:extLst>
      <p:ext uri="{BB962C8B-B14F-4D97-AF65-F5344CB8AC3E}">
        <p14:creationId xmlns:p14="http://schemas.microsoft.com/office/powerpoint/2010/main" val="2180766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27FC-7D61-6AB3-C43F-4FECAF1E7EE0}"/>
            </a:ext>
          </a:extLst>
        </p:cNvPr>
        <p:cNvGrpSpPr/>
        <p:nvPr/>
      </p:nvGrpSpPr>
      <p:grpSpPr>
        <a:xfrm>
          <a:off x="0" y="0"/>
          <a:ext cx="0" cy="0"/>
          <a:chOff x="0" y="0"/>
          <a:chExt cx="0" cy="0"/>
        </a:xfrm>
      </p:grpSpPr>
      <p:pic>
        <p:nvPicPr>
          <p:cNvPr id="6" name="Picture 5" descr="A green and black background&#10;&#10;AI-generated content may be incorrect.">
            <a:extLst>
              <a:ext uri="{FF2B5EF4-FFF2-40B4-BE49-F238E27FC236}">
                <a16:creationId xmlns:a16="http://schemas.microsoft.com/office/drawing/2014/main" id="{0930352F-1C2C-84A2-D2E4-0D709E863DA7}"/>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28FDC19A-822A-F10B-B31E-11FB0B849DC4}"/>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C1CC9B8-7F18-D29D-A91F-AC398CD1A07E}"/>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51334411-3496-400E-713A-83D9D885F35A}"/>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59A495AF-9BA9-8222-525C-310626E4D7C7}"/>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D93F30A7-D8F1-41B5-E3F6-AD6096246209}"/>
              </a:ext>
            </a:extLst>
          </p:cNvPr>
          <p:cNvSpPr txBox="1">
            <a:spLocks/>
          </p:cNvSpPr>
          <p:nvPr/>
        </p:nvSpPr>
        <p:spPr>
          <a:xfrm>
            <a:off x="1490938" y="2108835"/>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Inherent conflict between soil health with harvest requirements</a:t>
            </a: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C832134E-4C1A-0C86-45FB-0964EA838AF5}"/>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8A94CD22-994B-F7AF-E778-564CF30A2CB4}"/>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8F9575B3-BAEB-D425-A68D-BA03E6FE25A2}"/>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F28A024F-AB2D-C0FE-6331-63AD53B98C02}"/>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E463B88F-E59E-EA1E-2440-7C19141AF8E0}"/>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4" name="Rounded Rectangle 3">
            <a:extLst>
              <a:ext uri="{FF2B5EF4-FFF2-40B4-BE49-F238E27FC236}">
                <a16:creationId xmlns:a16="http://schemas.microsoft.com/office/drawing/2014/main" id="{023A0B94-B8F5-0F57-8C1F-C4D0699F23B7}"/>
              </a:ext>
            </a:extLst>
          </p:cNvPr>
          <p:cNvSpPr/>
          <p:nvPr/>
        </p:nvSpPr>
        <p:spPr>
          <a:xfrm>
            <a:off x="2880973" y="4049569"/>
            <a:ext cx="15521328" cy="5899318"/>
          </a:xfrm>
          <a:prstGeom prst="roundRect">
            <a:avLst>
              <a:gd name="adj" fmla="val 2778"/>
            </a:avLst>
          </a:prstGeom>
          <a:noFill/>
          <a:ln w="25400" cap="flat">
            <a:solidFill>
              <a:schemeClr val="bg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9" name="TextBox 8">
            <a:extLst>
              <a:ext uri="{FF2B5EF4-FFF2-40B4-BE49-F238E27FC236}">
                <a16:creationId xmlns:a16="http://schemas.microsoft.com/office/drawing/2014/main" id="{BE4453C7-982F-3EF5-1849-922ED918790F}"/>
              </a:ext>
            </a:extLst>
          </p:cNvPr>
          <p:cNvSpPr txBox="1"/>
          <p:nvPr/>
        </p:nvSpPr>
        <p:spPr>
          <a:xfrm>
            <a:off x="3053594" y="3725695"/>
            <a:ext cx="13154146" cy="1136208"/>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2800" u="none" strike="noStrike" cap="none" spc="0" normalizeH="0" baseline="0">
                <a:ln>
                  <a:noFill/>
                </a:ln>
                <a:solidFill>
                  <a:schemeClr val="bg1"/>
                </a:solidFill>
                <a:effectLst/>
                <a:uFillTx/>
                <a:latin typeface="Avenir Next" panose="020B0503020202020204" pitchFamily="34" charset="0"/>
                <a:sym typeface="Graphik Light"/>
              </a:rPr>
              <a:t>Systems that work,</a:t>
            </a:r>
            <a:endParaRPr lang="en-US" sz="2800">
              <a:solidFill>
                <a:srgbClr val="FFC002"/>
              </a:solidFill>
              <a:latin typeface="Avenir Next Medium" panose="020B0503020202020204" pitchFamily="34" charset="0"/>
            </a:endParaRPr>
          </a:p>
        </p:txBody>
      </p:sp>
      <p:sp>
        <p:nvSpPr>
          <p:cNvPr id="2" name="TextBox 1">
            <a:extLst>
              <a:ext uri="{FF2B5EF4-FFF2-40B4-BE49-F238E27FC236}">
                <a16:creationId xmlns:a16="http://schemas.microsoft.com/office/drawing/2014/main" id="{ECEC2847-3832-4B1D-DE59-19795866DFA3}"/>
              </a:ext>
            </a:extLst>
          </p:cNvPr>
          <p:cNvSpPr txBox="1"/>
          <p:nvPr/>
        </p:nvSpPr>
        <p:spPr>
          <a:xfrm>
            <a:off x="3502037" y="5164348"/>
            <a:ext cx="14152268" cy="4462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355600" rtl="0" fontAlgn="auto" latinLnBrk="0" hangingPunct="0">
              <a:lnSpc>
                <a:spcPts val="3360"/>
              </a:lnSpc>
              <a:spcBef>
                <a:spcPts val="0"/>
              </a:spcBef>
              <a:spcAft>
                <a:spcPts val="0"/>
              </a:spcAft>
              <a:buClrTx/>
              <a:buSzTx/>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Example 1:</a:t>
            </a:r>
          </a:p>
          <a:p>
            <a:pPr marR="0" algn="l" defTabSz="355600" rtl="0" fontAlgn="auto" latinLnBrk="0" hangingPunct="0">
              <a:lnSpc>
                <a:spcPts val="3360"/>
              </a:lnSpc>
              <a:spcBef>
                <a:spcPts val="0"/>
              </a:spcBef>
              <a:spcAft>
                <a:spcPts val="0"/>
              </a:spcAft>
              <a:buClrTx/>
              <a:buSzTx/>
              <a:tabLst/>
            </a:pPr>
            <a:endParaRPr kumimoji="0" lang="en-US" sz="2800" u="none" strike="noStrike" cap="none" spc="0" normalizeH="0" baseline="0">
              <a:ln>
                <a:noFill/>
              </a:ln>
              <a:solidFill>
                <a:schemeClr val="bg1"/>
              </a:solidFill>
              <a:effectLst/>
              <a:uFillTx/>
              <a:latin typeface="Avenir Next" panose="020B0503020202020204" pitchFamily="34" charset="0"/>
              <a:sym typeface="Graphik Light"/>
            </a:endParaRP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Starts with smooth middles and keep smooth; no tracks or ruts.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Minimal border growth.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Have borders mostly free of growing weeds by use of pre-emergent herbicides.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Spot spray.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Have middles mowed so no growing weeds over 12 cm tall by harvest.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Overall debris in middles no more than 8 cm deep.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Know your soil, as it gets healthier it will break down debris more quickly and you can wait till closer to harvest to mow middles.</a:t>
            </a:r>
          </a:p>
        </p:txBody>
      </p:sp>
    </p:spTree>
    <p:extLst>
      <p:ext uri="{BB962C8B-B14F-4D97-AF65-F5344CB8AC3E}">
        <p14:creationId xmlns:p14="http://schemas.microsoft.com/office/powerpoint/2010/main" val="3434742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9426-559E-2F8D-78CE-4001F64B5A2F}"/>
            </a:ext>
          </a:extLst>
        </p:cNvPr>
        <p:cNvGrpSpPr/>
        <p:nvPr/>
      </p:nvGrpSpPr>
      <p:grpSpPr>
        <a:xfrm>
          <a:off x="0" y="0"/>
          <a:ext cx="0" cy="0"/>
          <a:chOff x="0" y="0"/>
          <a:chExt cx="0" cy="0"/>
        </a:xfrm>
      </p:grpSpPr>
      <p:pic>
        <p:nvPicPr>
          <p:cNvPr id="6" name="Picture 5" descr="A green and black background&#10;&#10;AI-generated content may be incorrect.">
            <a:extLst>
              <a:ext uri="{FF2B5EF4-FFF2-40B4-BE49-F238E27FC236}">
                <a16:creationId xmlns:a16="http://schemas.microsoft.com/office/drawing/2014/main" id="{0E128E86-8AE2-149B-D2CE-3DCD857B929B}"/>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A762B59E-D223-01FD-CCB6-E9A7D7E02CF9}"/>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CED5B7A-CBE9-DDCF-4A80-CAB27105DCE9}"/>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2F578A9E-919B-06C3-48CA-C3677F452F7D}"/>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EBBA0754-F200-2B66-1A51-29BE7AF499AF}"/>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3ABBA100-D777-A4BE-9081-35C679D28AB5}"/>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Inherent conflict between soil health with harvest requirements</a:t>
            </a: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59856EFC-A761-50C4-3E6F-658B86D46E90}"/>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600257D2-478F-DDF2-80E0-40B611587494}"/>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18D47120-6B10-3277-1DC7-6AE3B2293382}"/>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72D89042-BFB3-B3C2-4555-6896E164A044}"/>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AC09C087-48F5-C56C-2C5C-9BADC3596ECA}"/>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4" name="Rounded Rectangle 3">
            <a:extLst>
              <a:ext uri="{FF2B5EF4-FFF2-40B4-BE49-F238E27FC236}">
                <a16:creationId xmlns:a16="http://schemas.microsoft.com/office/drawing/2014/main" id="{4C25E505-EBB3-77B2-7957-571189C1F4B8}"/>
              </a:ext>
            </a:extLst>
          </p:cNvPr>
          <p:cNvSpPr/>
          <p:nvPr/>
        </p:nvSpPr>
        <p:spPr>
          <a:xfrm>
            <a:off x="2880973" y="4049569"/>
            <a:ext cx="15521328" cy="5899318"/>
          </a:xfrm>
          <a:prstGeom prst="roundRect">
            <a:avLst>
              <a:gd name="adj" fmla="val 2778"/>
            </a:avLst>
          </a:prstGeom>
          <a:noFill/>
          <a:ln w="25400" cap="flat">
            <a:solidFill>
              <a:schemeClr val="bg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9" name="TextBox 8">
            <a:extLst>
              <a:ext uri="{FF2B5EF4-FFF2-40B4-BE49-F238E27FC236}">
                <a16:creationId xmlns:a16="http://schemas.microsoft.com/office/drawing/2014/main" id="{466B41F0-729A-2995-D532-56C3753AA604}"/>
              </a:ext>
            </a:extLst>
          </p:cNvPr>
          <p:cNvSpPr txBox="1"/>
          <p:nvPr/>
        </p:nvSpPr>
        <p:spPr>
          <a:xfrm>
            <a:off x="3053594" y="3725695"/>
            <a:ext cx="13154146" cy="1136208"/>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2800" u="none" strike="noStrike" cap="none" spc="0" normalizeH="0" baseline="0">
                <a:ln>
                  <a:noFill/>
                </a:ln>
                <a:solidFill>
                  <a:schemeClr val="bg1"/>
                </a:solidFill>
                <a:effectLst/>
                <a:uFillTx/>
                <a:latin typeface="Avenir Next" panose="020B0503020202020204" pitchFamily="34" charset="0"/>
                <a:sym typeface="Graphik Light"/>
              </a:rPr>
              <a:t>Systems that work,</a:t>
            </a:r>
            <a:endParaRPr lang="en-US" sz="2800">
              <a:solidFill>
                <a:srgbClr val="FFC002"/>
              </a:solidFill>
              <a:latin typeface="Avenir Next Medium" panose="020B0503020202020204" pitchFamily="34" charset="0"/>
            </a:endParaRPr>
          </a:p>
        </p:txBody>
      </p:sp>
      <p:sp>
        <p:nvSpPr>
          <p:cNvPr id="2" name="TextBox 1">
            <a:extLst>
              <a:ext uri="{FF2B5EF4-FFF2-40B4-BE49-F238E27FC236}">
                <a16:creationId xmlns:a16="http://schemas.microsoft.com/office/drawing/2014/main" id="{8FBB2F64-273C-AE36-5440-9A75D62D2086}"/>
              </a:ext>
            </a:extLst>
          </p:cNvPr>
          <p:cNvSpPr txBox="1"/>
          <p:nvPr/>
        </p:nvSpPr>
        <p:spPr>
          <a:xfrm>
            <a:off x="3502037" y="5600365"/>
            <a:ext cx="14152268" cy="35907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355600" rtl="0" fontAlgn="auto" latinLnBrk="0" hangingPunct="0">
              <a:lnSpc>
                <a:spcPts val="3360"/>
              </a:lnSpc>
              <a:spcBef>
                <a:spcPts val="0"/>
              </a:spcBef>
              <a:spcAft>
                <a:spcPts val="0"/>
              </a:spcAft>
              <a:buClrTx/>
              <a:buSzTx/>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Example 2:</a:t>
            </a:r>
          </a:p>
          <a:p>
            <a:pPr marR="0" algn="l" defTabSz="355600" rtl="0" fontAlgn="auto" latinLnBrk="0" hangingPunct="0">
              <a:lnSpc>
                <a:spcPts val="3360"/>
              </a:lnSpc>
              <a:spcBef>
                <a:spcPts val="0"/>
              </a:spcBef>
              <a:spcAft>
                <a:spcPts val="0"/>
              </a:spcAft>
              <a:buClrTx/>
              <a:buSzTx/>
              <a:tabLst/>
            </a:pPr>
            <a:endParaRPr kumimoji="0" lang="en-US" sz="2800" u="none" strike="noStrike" cap="none" spc="0" normalizeH="0" baseline="0">
              <a:ln>
                <a:noFill/>
              </a:ln>
              <a:solidFill>
                <a:schemeClr val="bg1"/>
              </a:solidFill>
              <a:effectLst/>
              <a:uFillTx/>
              <a:latin typeface="Avenir Next" panose="020B0503020202020204" pitchFamily="34" charset="0"/>
              <a:sym typeface="Graphik Light"/>
            </a:endParaRP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Started with rough middles growing mixture of plants from area in spring.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lang="en-US" sz="2800">
                <a:solidFill>
                  <a:schemeClr val="bg1"/>
                </a:solidFill>
                <a:latin typeface="Avenir Next" panose="020B0503020202020204" pitchFamily="34" charset="0"/>
              </a:rPr>
              <a:t>H</a:t>
            </a:r>
            <a:r>
              <a:rPr kumimoji="0" lang="en-US" sz="2800" u="none" strike="noStrike" cap="none" spc="0" normalizeH="0" baseline="0">
                <a:ln>
                  <a:noFill/>
                </a:ln>
                <a:solidFill>
                  <a:schemeClr val="bg1"/>
                </a:solidFill>
                <a:effectLst/>
                <a:uFillTx/>
                <a:latin typeface="Avenir Next" panose="020B0503020202020204" pitchFamily="34" charset="0"/>
                <a:sym typeface="Graphik Light"/>
              </a:rPr>
              <a:t>eavy winter growth on borders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lang="en-US" sz="2800">
                <a:solidFill>
                  <a:schemeClr val="bg1"/>
                </a:solidFill>
                <a:latin typeface="Avenir Next" panose="020B0503020202020204" pitchFamily="34" charset="0"/>
              </a:rPr>
              <a:t>W</a:t>
            </a:r>
            <a:r>
              <a:rPr kumimoji="0" lang="en-US" sz="2800" u="none" strike="noStrike" cap="none" spc="0" normalizeH="0" baseline="0">
                <a:ln>
                  <a:noFill/>
                </a:ln>
                <a:solidFill>
                  <a:schemeClr val="bg1"/>
                </a:solidFill>
                <a:effectLst/>
                <a:uFillTx/>
                <a:latin typeface="Avenir Next" panose="020B0503020202020204" pitchFamily="34" charset="0"/>
                <a:sym typeface="Graphik Light"/>
              </a:rPr>
              <a:t>ill need to till middles to get smooth enough to harvest. This must be done early enough that rain will pack ground surface before harvest.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lang="en-US" sz="2800">
                <a:solidFill>
                  <a:schemeClr val="bg1"/>
                </a:solidFill>
                <a:latin typeface="Avenir Next" panose="020B0503020202020204" pitchFamily="34" charset="0"/>
              </a:rPr>
              <a:t>P</a:t>
            </a:r>
            <a:r>
              <a:rPr kumimoji="0" lang="en-US" sz="2800" u="none" strike="noStrike" cap="none" spc="0" normalizeH="0" baseline="0">
                <a:ln>
                  <a:noFill/>
                </a:ln>
                <a:solidFill>
                  <a:schemeClr val="bg1"/>
                </a:solidFill>
                <a:effectLst/>
                <a:uFillTx/>
                <a:latin typeface="Avenir Next" panose="020B0503020202020204" pitchFamily="34" charset="0"/>
                <a:sym typeface="Graphik Light"/>
              </a:rPr>
              <a:t>lant growth on border cut down, or killed with contact herbicides.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lang="en-US" sz="2800">
                <a:solidFill>
                  <a:schemeClr val="bg1"/>
                </a:solidFill>
                <a:latin typeface="Avenir Next" panose="020B0503020202020204" pitchFamily="34" charset="0"/>
              </a:rPr>
              <a:t>W</a:t>
            </a:r>
            <a:r>
              <a:rPr kumimoji="0" lang="en-US" sz="2800" u="none" strike="noStrike" cap="none" spc="0" normalizeH="0" baseline="0">
                <a:ln>
                  <a:noFill/>
                </a:ln>
                <a:solidFill>
                  <a:schemeClr val="bg1"/>
                </a:solidFill>
                <a:effectLst/>
                <a:uFillTx/>
                <a:latin typeface="Avenir Next" panose="020B0503020202020204" pitchFamily="34" charset="0"/>
                <a:sym typeface="Graphik Light"/>
              </a:rPr>
              <a:t>ill need to till ground to allow efficient harvest.</a:t>
            </a:r>
          </a:p>
        </p:txBody>
      </p:sp>
    </p:spTree>
    <p:extLst>
      <p:ext uri="{BB962C8B-B14F-4D97-AF65-F5344CB8AC3E}">
        <p14:creationId xmlns:p14="http://schemas.microsoft.com/office/powerpoint/2010/main" val="231566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1F546-0A59-02E8-DFFD-DE5F18D22D9C}"/>
            </a:ext>
          </a:extLst>
        </p:cNvPr>
        <p:cNvGrpSpPr/>
        <p:nvPr/>
      </p:nvGrpSpPr>
      <p:grpSpPr>
        <a:xfrm>
          <a:off x="0" y="0"/>
          <a:ext cx="0" cy="0"/>
          <a:chOff x="0" y="0"/>
          <a:chExt cx="0" cy="0"/>
        </a:xfrm>
      </p:grpSpPr>
      <p:pic>
        <p:nvPicPr>
          <p:cNvPr id="6" name="Picture 5" descr="A green and black background&#10;&#10;AI-generated content may be incorrect.">
            <a:extLst>
              <a:ext uri="{FF2B5EF4-FFF2-40B4-BE49-F238E27FC236}">
                <a16:creationId xmlns:a16="http://schemas.microsoft.com/office/drawing/2014/main" id="{28AD71E1-A271-8E65-CAC7-B25D798AD47E}"/>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EA5AD79C-E019-850E-6BC5-08E84420B20C}"/>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AE5D7260-5C25-1312-A938-A0345DDA1AA3}"/>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A040F3E1-28B0-A5F1-59AD-0560DA3B7D18}"/>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50CCE890-F437-AF8A-3878-80CEE63B90BA}"/>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813121B1-9BDE-274B-19B6-503E04E737A3}"/>
              </a:ext>
            </a:extLst>
          </p:cNvPr>
          <p:cNvSpPr txBox="1">
            <a:spLocks/>
          </p:cNvSpPr>
          <p:nvPr/>
        </p:nvSpPr>
        <p:spPr>
          <a:xfrm>
            <a:off x="1490938" y="2108835"/>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Inherent conflict between soil health with harvest requirements</a:t>
            </a: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47501BB5-4241-1E02-32CB-8DA915779BBC}"/>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7A300BE0-2759-A660-5ED4-BB3CEC3FF6BD}"/>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DDCB5667-534A-532D-AC44-898328D1D3EA}"/>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2A451D38-DA44-7D26-E75B-0F5A43720F84}"/>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3A978DC3-B910-FB8F-FD71-6C9FD99705E2}"/>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4" name="Rounded Rectangle 3">
            <a:extLst>
              <a:ext uri="{FF2B5EF4-FFF2-40B4-BE49-F238E27FC236}">
                <a16:creationId xmlns:a16="http://schemas.microsoft.com/office/drawing/2014/main" id="{1EB9081C-96AA-D632-2A1B-B58B9095D66D}"/>
              </a:ext>
            </a:extLst>
          </p:cNvPr>
          <p:cNvSpPr/>
          <p:nvPr/>
        </p:nvSpPr>
        <p:spPr>
          <a:xfrm>
            <a:off x="2880973" y="4049569"/>
            <a:ext cx="15521328" cy="5899318"/>
          </a:xfrm>
          <a:prstGeom prst="roundRect">
            <a:avLst>
              <a:gd name="adj" fmla="val 2778"/>
            </a:avLst>
          </a:prstGeom>
          <a:noFill/>
          <a:ln w="25400" cap="flat">
            <a:solidFill>
              <a:schemeClr val="bg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9" name="TextBox 8">
            <a:extLst>
              <a:ext uri="{FF2B5EF4-FFF2-40B4-BE49-F238E27FC236}">
                <a16:creationId xmlns:a16="http://schemas.microsoft.com/office/drawing/2014/main" id="{45A1FCE1-9574-D89D-E86E-5CC44538F4C8}"/>
              </a:ext>
            </a:extLst>
          </p:cNvPr>
          <p:cNvSpPr txBox="1"/>
          <p:nvPr/>
        </p:nvSpPr>
        <p:spPr>
          <a:xfrm>
            <a:off x="3053594" y="3725695"/>
            <a:ext cx="13154146" cy="1136208"/>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2800" u="none" strike="noStrike" cap="none" spc="0" normalizeH="0" baseline="0">
                <a:ln>
                  <a:noFill/>
                </a:ln>
                <a:solidFill>
                  <a:schemeClr val="bg1"/>
                </a:solidFill>
                <a:effectLst/>
                <a:uFillTx/>
                <a:latin typeface="Avenir Next" panose="020B0503020202020204" pitchFamily="34" charset="0"/>
                <a:sym typeface="Graphik Light"/>
              </a:rPr>
              <a:t>Systems that work,</a:t>
            </a:r>
            <a:endParaRPr lang="en-US" sz="2800">
              <a:solidFill>
                <a:srgbClr val="FFC002"/>
              </a:solidFill>
              <a:latin typeface="Avenir Next Medium" panose="020B0503020202020204" pitchFamily="34" charset="0"/>
            </a:endParaRPr>
          </a:p>
        </p:txBody>
      </p:sp>
      <p:sp>
        <p:nvSpPr>
          <p:cNvPr id="2" name="TextBox 1">
            <a:extLst>
              <a:ext uri="{FF2B5EF4-FFF2-40B4-BE49-F238E27FC236}">
                <a16:creationId xmlns:a16="http://schemas.microsoft.com/office/drawing/2014/main" id="{A179085F-14EE-E15C-BFE2-797196696C2F}"/>
              </a:ext>
            </a:extLst>
          </p:cNvPr>
          <p:cNvSpPr txBox="1"/>
          <p:nvPr/>
        </p:nvSpPr>
        <p:spPr>
          <a:xfrm>
            <a:off x="3502037" y="5600365"/>
            <a:ext cx="14152268" cy="35907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355600" rtl="0" fontAlgn="auto" latinLnBrk="0" hangingPunct="0">
              <a:lnSpc>
                <a:spcPts val="3360"/>
              </a:lnSpc>
              <a:spcBef>
                <a:spcPts val="0"/>
              </a:spcBef>
              <a:spcAft>
                <a:spcPts val="0"/>
              </a:spcAft>
              <a:buClrTx/>
              <a:buSzTx/>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Example 3:</a:t>
            </a:r>
          </a:p>
          <a:p>
            <a:pPr marR="0" algn="l" defTabSz="355600" rtl="0" fontAlgn="auto" latinLnBrk="0" hangingPunct="0">
              <a:lnSpc>
                <a:spcPts val="3360"/>
              </a:lnSpc>
              <a:spcBef>
                <a:spcPts val="0"/>
              </a:spcBef>
              <a:spcAft>
                <a:spcPts val="0"/>
              </a:spcAft>
              <a:buClrTx/>
              <a:buSzTx/>
              <a:tabLst/>
            </a:pPr>
            <a:endParaRPr kumimoji="0" lang="en-US" sz="2800" u="none" strike="noStrike" cap="none" spc="0" normalizeH="0" baseline="0">
              <a:ln>
                <a:noFill/>
              </a:ln>
              <a:solidFill>
                <a:schemeClr val="bg1"/>
              </a:solidFill>
              <a:effectLst/>
              <a:uFillTx/>
              <a:latin typeface="Avenir Next" panose="020B0503020202020204" pitchFamily="34" charset="0"/>
              <a:sym typeface="Graphik Light"/>
            </a:endParaRP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Non-herbicide system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Use flame weeding to keep borders free of weeds,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lang="en-US" sz="2800">
                <a:solidFill>
                  <a:schemeClr val="bg1"/>
                </a:solidFill>
                <a:latin typeface="Avenir Next" panose="020B0503020202020204" pitchFamily="34" charset="0"/>
              </a:rPr>
              <a:t>S</a:t>
            </a:r>
            <a:r>
              <a:rPr kumimoji="0" lang="en-US" sz="2800" u="none" strike="noStrike" cap="none" spc="0" normalizeH="0" baseline="0">
                <a:ln>
                  <a:noFill/>
                </a:ln>
                <a:solidFill>
                  <a:schemeClr val="bg1"/>
                </a:solidFill>
                <a:effectLst/>
                <a:uFillTx/>
                <a:latin typeface="Avenir Next" panose="020B0503020202020204" pitchFamily="34" charset="0"/>
                <a:sym typeface="Graphik Light"/>
              </a:rPr>
              <a:t>ome hand weeding for misses. Need to flame when 5-8cm tall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As long as middles are flat to start use mowing to manage growth. Leave growth high as long as possible based on breakdown capacity of soil. </a:t>
            </a:r>
          </a:p>
          <a:p>
            <a:pPr marL="457200" marR="0" indent="-457200" algn="l" defTabSz="355600" rtl="0" fontAlgn="auto" latinLnBrk="0" hangingPunct="0">
              <a:lnSpc>
                <a:spcPts val="3360"/>
              </a:lnSpc>
              <a:spcBef>
                <a:spcPts val="0"/>
              </a:spcBef>
              <a:spcAft>
                <a:spcPts val="0"/>
              </a:spcAft>
              <a:buClrTx/>
              <a:buSzTx/>
              <a:buFont typeface="Arial" panose="020B0604020202020204" pitchFamily="34" charset="0"/>
              <a:buChar char="•"/>
              <a:tabLst/>
            </a:pPr>
            <a:r>
              <a:rPr kumimoji="0" lang="en-US" sz="2800" u="none" strike="noStrike" cap="none" spc="0" normalizeH="0" baseline="0">
                <a:ln>
                  <a:noFill/>
                </a:ln>
                <a:solidFill>
                  <a:schemeClr val="bg1"/>
                </a:solidFill>
                <a:effectLst/>
                <a:uFillTx/>
                <a:latin typeface="Avenir Next" panose="020B0503020202020204" pitchFamily="34" charset="0"/>
                <a:sym typeface="Graphik Light"/>
              </a:rPr>
              <a:t>Shortly before harvest do hand prep of borders followed by low mowing.</a:t>
            </a:r>
          </a:p>
        </p:txBody>
      </p:sp>
    </p:spTree>
    <p:extLst>
      <p:ext uri="{BB962C8B-B14F-4D97-AF65-F5344CB8AC3E}">
        <p14:creationId xmlns:p14="http://schemas.microsoft.com/office/powerpoint/2010/main" val="2696189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CB8F3-13F8-3157-3427-DE6DBE160712}"/>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5814B041-FFDE-B19F-E44E-40D7C07092FB}"/>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CFF688A9-4310-00ED-0965-0E2986885C65}"/>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67A5C95B-39C0-D20C-29BD-53450717F642}"/>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8D80E5CA-8A2B-B1E1-F912-5A7CB2416296}"/>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312DF0B2-024F-F809-06F1-57C7A1A89AE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C2129787-3543-9ACC-81DE-B49ECF0A510A}"/>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Improve Orchard Surface for mechanical harvesting</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38E97BDA-37DF-B6AD-5833-8EE49A4E712B}"/>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1FC1D1C0-BC3D-37DD-8200-C1E63EB22ECB}"/>
              </a:ext>
            </a:extLst>
          </p:cNvPr>
          <p:cNvCxnSpPr>
            <a:cxnSpLocks/>
          </p:cNvCxnSpPr>
          <p:nvPr/>
        </p:nvCxnSpPr>
        <p:spPr>
          <a:xfrm>
            <a:off x="4114296" y="3602263"/>
            <a:ext cx="0" cy="663584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D1E20B71-C830-E3A2-D51A-9C8561113347}"/>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4EF3B165-8334-08DA-D6C8-C7E7709BC891}"/>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69199449-ED0E-8E15-D168-B78B2E53BA5E}"/>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5498BCCD-385A-5F77-F431-3186BBFD2A34}"/>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0F7E92ED-CA4B-1C07-6F38-A3E55DC0627F}"/>
              </a:ext>
            </a:extLst>
          </p:cNvPr>
          <p:cNvSpPr txBox="1"/>
          <p:nvPr/>
        </p:nvSpPr>
        <p:spPr>
          <a:xfrm>
            <a:off x="4581198" y="3678360"/>
            <a:ext cx="10475890" cy="67710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rgbClr val="FFC002"/>
                </a:solidFill>
                <a:latin typeface="Avenir Next Medium" panose="020B0503020202020204" pitchFamily="34" charset="0"/>
              </a:rPr>
              <a:t>Orchard Surface Preparation, Maintenance</a:t>
            </a:r>
          </a:p>
          <a:p>
            <a:pPr>
              <a:lnSpc>
                <a:spcPts val="4000"/>
              </a:lnSpc>
              <a:spcBef>
                <a:spcPts val="0"/>
              </a:spcBef>
            </a:pPr>
            <a:endParaRPr lang="en-US">
              <a:solidFill>
                <a:srgbClr val="FFC002"/>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Preparing your orchard surface for mechanical harvesting is one of the most valuable investments you can make. It speeds up harvest and minimize labor</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Building a flat, and firm top layer takes time,  Using a heavy orchard leveler with a built in roller, is highly effective,</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You should maintain the orchard surface by:</a:t>
            </a:r>
          </a:p>
          <a:p>
            <a:pPr>
              <a:lnSpc>
                <a:spcPts val="4000"/>
              </a:lnSpc>
              <a:spcBef>
                <a:spcPts val="0"/>
              </a:spcBef>
            </a:pPr>
            <a:r>
              <a:rPr lang="en-US" sz="3200">
                <a:solidFill>
                  <a:schemeClr val="bg1"/>
                </a:solidFill>
                <a:latin typeface="Avenir Next Medium" panose="020B0503020202020204" pitchFamily="34" charset="0"/>
              </a:rPr>
              <a:t>Avoiding using heavy equipment on wet soil,</a:t>
            </a:r>
          </a:p>
          <a:p>
            <a:pPr>
              <a:lnSpc>
                <a:spcPts val="4000"/>
              </a:lnSpc>
              <a:spcBef>
                <a:spcPts val="0"/>
              </a:spcBef>
            </a:pPr>
            <a:r>
              <a:rPr lang="en-US" sz="3200">
                <a:solidFill>
                  <a:schemeClr val="bg1"/>
                </a:solidFill>
                <a:latin typeface="Avenir Next Medium" panose="020B0503020202020204" pitchFamily="34" charset="0"/>
              </a:rPr>
              <a:t>Avoid unnecessary tilling</a:t>
            </a:r>
          </a:p>
        </p:txBody>
      </p:sp>
      <p:sp>
        <p:nvSpPr>
          <p:cNvPr id="14" name="Rounded Rectangle 13">
            <a:extLst>
              <a:ext uri="{FF2B5EF4-FFF2-40B4-BE49-F238E27FC236}">
                <a16:creationId xmlns:a16="http://schemas.microsoft.com/office/drawing/2014/main" id="{3DFD17E6-0B62-3580-7FAF-AAB1730F575A}"/>
              </a:ext>
            </a:extLst>
          </p:cNvPr>
          <p:cNvSpPr/>
          <p:nvPr/>
        </p:nvSpPr>
        <p:spPr>
          <a:xfrm>
            <a:off x="15216554" y="4590179"/>
            <a:ext cx="7662275" cy="4954474"/>
          </a:xfrm>
          <a:prstGeom prst="roundRect">
            <a:avLst>
              <a:gd name="adj" fmla="val 2364"/>
            </a:avLst>
          </a:prstGeom>
          <a:no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7" name="TextBox 16">
            <a:extLst>
              <a:ext uri="{FF2B5EF4-FFF2-40B4-BE49-F238E27FC236}">
                <a16:creationId xmlns:a16="http://schemas.microsoft.com/office/drawing/2014/main" id="{3E1B8F0D-8061-29EE-5892-5CF97042BEAD}"/>
              </a:ext>
            </a:extLst>
          </p:cNvPr>
          <p:cNvSpPr txBox="1"/>
          <p:nvPr/>
        </p:nvSpPr>
        <p:spPr>
          <a:xfrm>
            <a:off x="15216554" y="9661512"/>
            <a:ext cx="4006474" cy="369332"/>
          </a:xfrm>
          <a:prstGeom prst="rect">
            <a:avLst/>
          </a:prstGeom>
          <a:noFill/>
          <a:effectLst>
            <a:softEdge rad="65707"/>
          </a:effectLst>
        </p:spPr>
        <p:txBody>
          <a:bodyPr wrap="square" rtlCol="0">
            <a:spAutoFit/>
          </a:bodyPr>
          <a:lstStyle/>
          <a:p>
            <a:r>
              <a:rPr lang="en-US" sz="1800">
                <a:solidFill>
                  <a:schemeClr val="bg1"/>
                </a:solidFill>
                <a:latin typeface="Avenir Next Medium" panose="020B0503020202020204" pitchFamily="34" charset="0"/>
              </a:rPr>
              <a:t>Orchard Leveler</a:t>
            </a:r>
            <a:endParaRPr lang="en-US" sz="1800" dirty="0">
              <a:solidFill>
                <a:schemeClr val="bg1"/>
              </a:solidFill>
              <a:latin typeface="Avenir Next" panose="020B0503020202020204" pitchFamily="34" charset="0"/>
            </a:endParaRPr>
          </a:p>
        </p:txBody>
      </p:sp>
      <p:pic>
        <p:nvPicPr>
          <p:cNvPr id="65" name="Picture 64" descr="A green metal frame with black trim&#10;&#10;Description automatically generated">
            <a:extLst>
              <a:ext uri="{FF2B5EF4-FFF2-40B4-BE49-F238E27FC236}">
                <a16:creationId xmlns:a16="http://schemas.microsoft.com/office/drawing/2014/main" id="{08BC0322-AD56-11F9-DC20-93CD197A9B6F}"/>
              </a:ext>
            </a:extLst>
          </p:cNvPr>
          <p:cNvPicPr>
            <a:picLocks noChangeAspect="1"/>
          </p:cNvPicPr>
          <p:nvPr/>
        </p:nvPicPr>
        <p:blipFill>
          <a:blip r:embed="rId5"/>
          <a:srcRect l="6709" t="6461" r="6839"/>
          <a:stretch/>
        </p:blipFill>
        <p:spPr>
          <a:xfrm>
            <a:off x="15412478" y="4818568"/>
            <a:ext cx="7304983" cy="4459245"/>
          </a:xfrm>
          <a:prstGeom prst="rect">
            <a:avLst/>
          </a:prstGeom>
        </p:spPr>
      </p:pic>
    </p:spTree>
    <p:extLst>
      <p:ext uri="{BB962C8B-B14F-4D97-AF65-F5344CB8AC3E}">
        <p14:creationId xmlns:p14="http://schemas.microsoft.com/office/powerpoint/2010/main" val="2013087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CCC8F-16D9-BBB3-0DDF-C26654B6AE55}"/>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44513C15-7E34-E386-AF2E-CB33DBE795A7}"/>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13C358E6-F231-DD8B-5B06-08C8B8351C70}"/>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E0489C99-5738-6815-4B28-E325D49BB89B}"/>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2970BEF8-F54E-8549-BD7B-66D97A75CF9B}"/>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60BB0ABF-59A8-6475-3887-D5C450EF1003}"/>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DDD26896-7656-FA8D-8B9C-DFF8BB8AB8B1}"/>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Pruning</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60F4570F-A3F8-424B-38A0-F7C093A3055B}"/>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A5CCF2E3-87CB-35AC-4141-D29559F6A1FC}"/>
              </a:ext>
            </a:extLst>
          </p:cNvPr>
          <p:cNvCxnSpPr>
            <a:cxnSpLocks/>
          </p:cNvCxnSpPr>
          <p:nvPr/>
        </p:nvCxnSpPr>
        <p:spPr>
          <a:xfrm>
            <a:off x="4114296" y="3458593"/>
            <a:ext cx="0" cy="7112270"/>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CD04F148-3108-3F99-E18B-DA624050ECB7}"/>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D33FDEF5-E20C-BCCA-0F8D-2AAB4890F67C}"/>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7822C94C-2FD4-B8AE-4026-D96D955908BE}"/>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E70A889E-A7C4-2285-8E86-A918E6BEF94F}"/>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71C3CEA1-D419-09B5-AE51-1F5241587FF8}"/>
              </a:ext>
            </a:extLst>
          </p:cNvPr>
          <p:cNvSpPr txBox="1"/>
          <p:nvPr/>
        </p:nvSpPr>
        <p:spPr>
          <a:xfrm>
            <a:off x="4581198" y="3307583"/>
            <a:ext cx="14072562" cy="7284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sz="3200">
                <a:solidFill>
                  <a:schemeClr val="bg1"/>
                </a:solidFill>
                <a:latin typeface="Avenir Next Medium" panose="020B0503020202020204" pitchFamily="34" charset="0"/>
              </a:rPr>
              <a:t>Most pruning is of young trees </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Mature trees don’t need to be pruned every year. </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It is important to prune out dead and diseased branches as they can spread disease into neighboring trees and increase disease pressure. </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Also need to periodically prune to regenerate the tree by getting new wood on the tree. </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Pruning to keep trees harvestable and keep total height low enough can be reached by sprayers is important. </a:t>
            </a:r>
          </a:p>
          <a:p>
            <a:pPr>
              <a:lnSpc>
                <a:spcPts val="4000"/>
              </a:lnSpc>
              <a:spcBef>
                <a:spcPts val="0"/>
              </a:spcBef>
            </a:pPr>
            <a:endParaRPr lang="en-US" sz="3200">
              <a:solidFill>
                <a:schemeClr val="bg1"/>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Keeping light interception in a healthy range can also be productive.</a:t>
            </a:r>
          </a:p>
        </p:txBody>
      </p:sp>
    </p:spTree>
    <p:extLst>
      <p:ext uri="{BB962C8B-B14F-4D97-AF65-F5344CB8AC3E}">
        <p14:creationId xmlns:p14="http://schemas.microsoft.com/office/powerpoint/2010/main" val="348037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6D4E0-56EE-821C-9FA4-C7F7EF470ED6}"/>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5145C0F6-2154-A08B-204B-CF71CCAC6207}"/>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10CF3DC4-2FCF-8AA6-141A-1E83D442426E}"/>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23268B6F-0FFF-AF3B-BEE5-8C1E76F5F64F}"/>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A2B0D377-3DF3-358C-DA04-405540095916}"/>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6E664E4B-602C-7FEC-E0B0-7043DF1C3670}"/>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5A7731D9-7867-6A2B-DADD-4CCD94E96B78}"/>
              </a:ext>
            </a:extLst>
          </p:cNvPr>
          <p:cNvSpPr txBox="1">
            <a:spLocks/>
          </p:cNvSpPr>
          <p:nvPr/>
        </p:nvSpPr>
        <p:spPr>
          <a:xfrm>
            <a:off x="1490938" y="2108835"/>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Pruning - Mature Orchards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BC72C6BC-B3A1-B528-EB37-793476081C59}"/>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D82B845C-3C2D-5188-2234-9641D5FD6358}"/>
              </a:ext>
            </a:extLst>
          </p:cNvPr>
          <p:cNvCxnSpPr>
            <a:cxnSpLocks/>
          </p:cNvCxnSpPr>
          <p:nvPr/>
        </p:nvCxnSpPr>
        <p:spPr>
          <a:xfrm>
            <a:off x="4114296" y="6441843"/>
            <a:ext cx="0" cy="2060170"/>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DFDD7A16-5BCE-92B9-CF8B-A8845D12EFFE}"/>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AE18D732-BAA3-8561-787B-0777BCC93E76}"/>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65E8E93A-4851-B6D0-237A-5D05E8509B36}"/>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2EA8BB89-F785-1D39-ECBA-135CC08B4446}"/>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EF368232-3BF6-1C58-588B-4B99B51A44DA}"/>
              </a:ext>
            </a:extLst>
          </p:cNvPr>
          <p:cNvSpPr txBox="1"/>
          <p:nvPr/>
        </p:nvSpPr>
        <p:spPr>
          <a:xfrm>
            <a:off x="4581198" y="5473724"/>
            <a:ext cx="10475890"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rgbClr val="FFC002"/>
                </a:solidFill>
                <a:latin typeface="Avenir Next Medium" panose="020B0503020202020204" pitchFamily="34" charset="0"/>
              </a:rPr>
              <a:t>Why pruning is necessary:</a:t>
            </a:r>
          </a:p>
          <a:p>
            <a:pPr>
              <a:lnSpc>
                <a:spcPts val="4000"/>
              </a:lnSpc>
              <a:spcBef>
                <a:spcPts val="0"/>
              </a:spcBef>
            </a:pPr>
            <a:endParaRPr lang="en-US">
              <a:solidFill>
                <a:srgbClr val="FFC002"/>
              </a:solidFill>
              <a:latin typeface="Avenir Next Medium" panose="020B0503020202020204" pitchFamily="34" charset="0"/>
            </a:endParaRPr>
          </a:p>
          <a:p>
            <a:pPr marL="457200" indent="-457200">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Disease control,</a:t>
            </a:r>
          </a:p>
          <a:p>
            <a:pPr marL="457200" indent="-457200">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Maintaining Orchard Access,</a:t>
            </a:r>
          </a:p>
          <a:p>
            <a:pPr marL="457200" indent="-457200">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Maintaining Production,</a:t>
            </a:r>
          </a:p>
          <a:p>
            <a:pPr marL="457200" indent="-457200">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Orchard renewal</a:t>
            </a:r>
          </a:p>
        </p:txBody>
      </p:sp>
    </p:spTree>
    <p:extLst>
      <p:ext uri="{BB962C8B-B14F-4D97-AF65-F5344CB8AC3E}">
        <p14:creationId xmlns:p14="http://schemas.microsoft.com/office/powerpoint/2010/main" val="2091781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4CD66-03DB-DDF0-577A-825D39376AE4}"/>
            </a:ext>
          </a:extLst>
        </p:cNvPr>
        <p:cNvGrpSpPr/>
        <p:nvPr/>
      </p:nvGrpSpPr>
      <p:grpSpPr>
        <a:xfrm>
          <a:off x="0" y="0"/>
          <a:ext cx="0" cy="0"/>
          <a:chOff x="0" y="0"/>
          <a:chExt cx="0" cy="0"/>
        </a:xfrm>
      </p:grpSpPr>
      <p:pic>
        <p:nvPicPr>
          <p:cNvPr id="6" name="Picture 5" descr="A green and black background&#10;&#10;AI-generated content may be incorrect.">
            <a:extLst>
              <a:ext uri="{FF2B5EF4-FFF2-40B4-BE49-F238E27FC236}">
                <a16:creationId xmlns:a16="http://schemas.microsoft.com/office/drawing/2014/main" id="{473DB89D-BE70-348F-1A83-A0957BDE0878}"/>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12D06EC4-C42E-A7B0-7CFD-B400B85E05D4}"/>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000FCE05-76C7-A73C-EE3D-19CC152A3F52}"/>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1BC3A300-D6EF-BA75-DD7F-16AAAA050F4D}"/>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FE85BA68-98F3-E6D2-ECD9-15E887911D7F}"/>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96E38456-C890-444C-F990-C4A2A156FC6E}"/>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Pruning - Mature Orchards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9D751460-C9E0-DA55-750C-447EFE671A52}"/>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42A925D0-7984-24B0-307D-71AED508A8BA}"/>
              </a:ext>
            </a:extLst>
          </p:cNvPr>
          <p:cNvCxnSpPr>
            <a:cxnSpLocks/>
          </p:cNvCxnSpPr>
          <p:nvPr/>
        </p:nvCxnSpPr>
        <p:spPr>
          <a:xfrm>
            <a:off x="4114296" y="5647069"/>
            <a:ext cx="0" cy="3649719"/>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3EE15430-86F4-CBE9-9654-8F869D08D851}"/>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D36C7687-3AD2-7DFF-DC6A-C919205399F7}"/>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49356DC4-BEA6-AD74-45B8-1A7100F98074}"/>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6F380B7E-F15C-49C1-2E3B-93D8C6612261}"/>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7DF53192-FAF9-3FBF-D03A-154B528FC301}"/>
              </a:ext>
            </a:extLst>
          </p:cNvPr>
          <p:cNvSpPr txBox="1"/>
          <p:nvPr/>
        </p:nvSpPr>
        <p:spPr>
          <a:xfrm>
            <a:off x="4581198" y="4447803"/>
            <a:ext cx="10049201" cy="52322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rgbClr val="FFC002"/>
                </a:solidFill>
                <a:latin typeface="Avenir Next Medium" panose="020B0503020202020204" pitchFamily="34" charset="0"/>
              </a:rPr>
              <a:t>Pruning for disease control:</a:t>
            </a:r>
          </a:p>
          <a:p>
            <a:pPr>
              <a:lnSpc>
                <a:spcPts val="4000"/>
              </a:lnSpc>
              <a:spcBef>
                <a:spcPts val="0"/>
              </a:spcBef>
            </a:pPr>
            <a:endParaRPr lang="en-US">
              <a:solidFill>
                <a:srgbClr val="FFC002"/>
              </a:solidFill>
              <a:latin typeface="Avenir Next Medium" panose="020B0503020202020204" pitchFamily="34" charset="0"/>
            </a:endParaRPr>
          </a:p>
          <a:p>
            <a:pPr marL="457200" indent="-457200">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Some diseases in orchards can breed in deadwood. Botryosphaeria and Phomopsis in particular. </a:t>
            </a:r>
          </a:p>
          <a:p>
            <a:pPr marL="457200" indent="-457200">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Some canker diseases can be controlled by pruning </a:t>
            </a:r>
          </a:p>
          <a:p>
            <a:pPr marL="457200" indent="-457200">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Branch wilt; prune out to reduce spreading </a:t>
            </a:r>
          </a:p>
          <a:p>
            <a:pPr marL="457200" indent="-457200">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Flat headed borer; prune out and burn infested wood to reduce population</a:t>
            </a:r>
          </a:p>
        </p:txBody>
      </p:sp>
      <p:sp>
        <p:nvSpPr>
          <p:cNvPr id="4" name="TextBox 3">
            <a:extLst>
              <a:ext uri="{FF2B5EF4-FFF2-40B4-BE49-F238E27FC236}">
                <a16:creationId xmlns:a16="http://schemas.microsoft.com/office/drawing/2014/main" id="{F73DCE85-36CD-2AF4-55CD-177C10840D0B}"/>
              </a:ext>
            </a:extLst>
          </p:cNvPr>
          <p:cNvSpPr txBox="1"/>
          <p:nvPr/>
        </p:nvSpPr>
        <p:spPr>
          <a:xfrm>
            <a:off x="15700131" y="5806406"/>
            <a:ext cx="5727531" cy="2667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sz="3200">
                <a:solidFill>
                  <a:srgbClr val="FFC002"/>
                </a:solidFill>
                <a:latin typeface="Avenir Next Medium" panose="020B0503020202020204" pitchFamily="34" charset="0"/>
              </a:rPr>
              <a:t>Key Point: </a:t>
            </a:r>
          </a:p>
          <a:p>
            <a:pPr>
              <a:lnSpc>
                <a:spcPts val="4000"/>
              </a:lnSpc>
              <a:spcBef>
                <a:spcPts val="0"/>
              </a:spcBef>
            </a:pPr>
            <a:endParaRPr lang="en-US" sz="3200">
              <a:solidFill>
                <a:srgbClr val="FFC002"/>
              </a:solidFill>
              <a:latin typeface="Avenir Next Medium" panose="020B0503020202020204" pitchFamily="34" charset="0"/>
            </a:endParaRPr>
          </a:p>
          <a:p>
            <a:pPr algn="just">
              <a:lnSpc>
                <a:spcPts val="4000"/>
              </a:lnSpc>
              <a:spcBef>
                <a:spcPts val="0"/>
              </a:spcBef>
            </a:pPr>
            <a:r>
              <a:rPr lang="en-US" sz="3200">
                <a:solidFill>
                  <a:schemeClr val="bg1"/>
                </a:solidFill>
                <a:latin typeface="Avenir Next Medium" panose="020B0503020202020204" pitchFamily="34" charset="0"/>
              </a:rPr>
              <a:t>Removing dead wood from trees is an important part of long term orchard health.</a:t>
            </a:r>
          </a:p>
        </p:txBody>
      </p:sp>
      <p:sp>
        <p:nvSpPr>
          <p:cNvPr id="9" name="Rounded Rectangle 8">
            <a:extLst>
              <a:ext uri="{FF2B5EF4-FFF2-40B4-BE49-F238E27FC236}">
                <a16:creationId xmlns:a16="http://schemas.microsoft.com/office/drawing/2014/main" id="{90A5CCBA-FC39-329A-F568-6F00135E4D1F}"/>
              </a:ext>
            </a:extLst>
          </p:cNvPr>
          <p:cNvSpPr/>
          <p:nvPr/>
        </p:nvSpPr>
        <p:spPr>
          <a:xfrm>
            <a:off x="15249530" y="5530367"/>
            <a:ext cx="6645270" cy="3283433"/>
          </a:xfrm>
          <a:prstGeom prst="roundRect">
            <a:avLst>
              <a:gd name="adj" fmla="val 2364"/>
            </a:avLst>
          </a:prstGeom>
          <a:no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2217633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5993A-F926-3809-26D2-632CC4690890}"/>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1EF6A8DA-FFB8-421D-F61A-82F1AB43AB20}"/>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1DAD8CDE-3DE7-0342-3A00-57C2E393E0DF}"/>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D9E2FFD-F3F1-1911-BB6B-D1D11AF793A9}"/>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2E8AF8D4-D769-F2F2-0A51-366CC8BC6500}"/>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F1FA5288-CA82-C54A-7361-824FA9EFAEEA}"/>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8FAF99E3-80E0-13D5-2BB8-065A6EECC80D}"/>
              </a:ext>
            </a:extLst>
          </p:cNvPr>
          <p:cNvSpPr txBox="1">
            <a:spLocks/>
          </p:cNvSpPr>
          <p:nvPr/>
        </p:nvSpPr>
        <p:spPr>
          <a:xfrm>
            <a:off x="1490938" y="2108835"/>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Pruning - Mature Orchards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1B5574F3-6E76-B783-63D0-6F154E7C4A36}"/>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55182AE1-ABF7-BA94-3E26-CC4F0335EFB8}"/>
              </a:ext>
            </a:extLst>
          </p:cNvPr>
          <p:cNvCxnSpPr>
            <a:cxnSpLocks/>
          </p:cNvCxnSpPr>
          <p:nvPr/>
        </p:nvCxnSpPr>
        <p:spPr>
          <a:xfrm>
            <a:off x="4114296" y="4456773"/>
            <a:ext cx="0" cy="5877909"/>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EAA43AD6-72EB-CCF1-444F-A743F4192828}"/>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C396DD53-1E9E-8908-F5EC-82C4D8C711E1}"/>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11442C8C-D01B-317C-2714-524CADE562B3}"/>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FEACC95C-F66A-B4B5-A6B3-E0D6112A80DC}"/>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60126D1D-EFD2-5CF4-6E6F-F57706920AC7}"/>
              </a:ext>
            </a:extLst>
          </p:cNvPr>
          <p:cNvSpPr txBox="1"/>
          <p:nvPr/>
        </p:nvSpPr>
        <p:spPr>
          <a:xfrm>
            <a:off x="4581197" y="3776007"/>
            <a:ext cx="16526199" cy="67710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a:solidFill>
                  <a:srgbClr val="FFC002"/>
                </a:solidFill>
                <a:latin typeface="Avenir Next Medium" panose="020B0503020202020204" pitchFamily="34" charset="0"/>
              </a:rPr>
              <a:t>Pruning for maintaining orchard access:</a:t>
            </a:r>
          </a:p>
          <a:p>
            <a:pPr>
              <a:lnSpc>
                <a:spcPts val="4000"/>
              </a:lnSpc>
              <a:spcBef>
                <a:spcPts val="0"/>
              </a:spcBef>
            </a:pPr>
            <a:endParaRPr lang="en-US">
              <a:solidFill>
                <a:srgbClr val="FFC002"/>
              </a:solidFill>
              <a:latin typeface="Avenir Next Medium" panose="020B0503020202020204" pitchFamily="34" charset="0"/>
            </a:endParaRPr>
          </a:p>
          <a:p>
            <a:pPr>
              <a:lnSpc>
                <a:spcPts val="4000"/>
              </a:lnSpc>
              <a:spcBef>
                <a:spcPts val="0"/>
              </a:spcBef>
            </a:pPr>
            <a:r>
              <a:rPr lang="en-US" sz="3200">
                <a:solidFill>
                  <a:schemeClr val="bg1"/>
                </a:solidFill>
                <a:latin typeface="Avenir Next Medium" panose="020B0503020202020204" pitchFamily="34" charset="0"/>
              </a:rPr>
              <a:t>Two main areas to watch: </a:t>
            </a:r>
          </a:p>
          <a:p>
            <a:pPr>
              <a:lnSpc>
                <a:spcPts val="4000"/>
              </a:lnSpc>
              <a:spcBef>
                <a:spcPts val="0"/>
              </a:spcBef>
            </a:pPr>
            <a:endParaRPr lang="en-US" sz="2800">
              <a:solidFill>
                <a:schemeClr val="bg1"/>
              </a:solidFill>
              <a:latin typeface="Avenir Next Medium" panose="020B0503020202020204" pitchFamily="34" charset="0"/>
            </a:endParaRPr>
          </a:p>
          <a:p>
            <a:pPr marL="514350" indent="-514350">
              <a:lnSpc>
                <a:spcPts val="4000"/>
              </a:lnSpc>
              <a:spcBef>
                <a:spcPts val="0"/>
              </a:spcBef>
              <a:buAutoNum type="arabicPeriod"/>
            </a:pPr>
            <a:r>
              <a:rPr lang="en-US" sz="2800">
                <a:solidFill>
                  <a:schemeClr val="bg1"/>
                </a:solidFill>
                <a:latin typeface="Avenir Next Medium" panose="020B0503020202020204" pitchFamily="34" charset="0"/>
              </a:rPr>
              <a:t>Branching that will block physical access of equipment such as branching into aisles and into shaker grab areas. Also need to watch For spray penetration, if have tree grown where your sprayers are not Able to reach all of tree area that will greatly reduce your ability to Control pests with chemicals. This is an issue if trees get too tall, or too dense. </a:t>
            </a:r>
          </a:p>
          <a:p>
            <a:pPr marL="514350" indent="-514350">
              <a:lnSpc>
                <a:spcPts val="4000"/>
              </a:lnSpc>
              <a:spcBef>
                <a:spcPts val="0"/>
              </a:spcBef>
              <a:buAutoNum type="arabicPeriod"/>
            </a:pPr>
            <a:endParaRPr lang="en-US" sz="2800">
              <a:solidFill>
                <a:schemeClr val="bg1"/>
              </a:solidFill>
              <a:latin typeface="Avenir Next Medium" panose="020B0503020202020204" pitchFamily="34" charset="0"/>
            </a:endParaRPr>
          </a:p>
          <a:p>
            <a:pPr marL="514350" indent="-514350">
              <a:lnSpc>
                <a:spcPts val="4000"/>
              </a:lnSpc>
              <a:spcBef>
                <a:spcPts val="0"/>
              </a:spcBef>
              <a:buAutoNum type="arabicPeriod"/>
            </a:pPr>
            <a:r>
              <a:rPr lang="en-US" sz="2800">
                <a:solidFill>
                  <a:schemeClr val="bg1"/>
                </a:solidFill>
                <a:latin typeface="Avenir Next Medium" panose="020B0503020202020204" pitchFamily="34" charset="0"/>
              </a:rPr>
              <a:t>Harvest brush; In older trees that are not pruned for many years The harvest process tends to give a harvest of sticks mixed with the Nuts. This is difficult to deal with, and breaks equipment. Keeping Trees pruned allows brush to be dealt with on your timing. Not In mid harvest when the brush is blocking the crop from getting to market.</a:t>
            </a:r>
          </a:p>
        </p:txBody>
      </p:sp>
    </p:spTree>
    <p:extLst>
      <p:ext uri="{BB962C8B-B14F-4D97-AF65-F5344CB8AC3E}">
        <p14:creationId xmlns:p14="http://schemas.microsoft.com/office/powerpoint/2010/main" val="966337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24FD5-B97D-6739-9453-C3DF81505C11}"/>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88384AD3-5891-3D70-1FDB-9836110543A1}"/>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891289B9-8301-51AF-27B2-FA98F227D043}"/>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ED723B2D-10B0-F140-A249-D538DC7E3026}"/>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B5F5767E-6930-A342-9DA7-0628322A6710}"/>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7DCF0C8A-AEE4-1C86-D41B-6585A7C8BA88}"/>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BCFF3C6F-F0BE-C71A-987F-D58C97F95EEF}"/>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Pruning - Mature Orchards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85CDE2C4-EE77-F5B3-6502-3D882EF5440A}"/>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206E46F0-83F8-F3A0-9B73-758B9AC1FB6C}"/>
              </a:ext>
            </a:extLst>
          </p:cNvPr>
          <p:cNvCxnSpPr>
            <a:cxnSpLocks/>
          </p:cNvCxnSpPr>
          <p:nvPr/>
        </p:nvCxnSpPr>
        <p:spPr>
          <a:xfrm>
            <a:off x="4114296" y="4456773"/>
            <a:ext cx="0" cy="5877909"/>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4059072C-D974-9A8A-C247-AAB978E96DA3}"/>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076467EA-3ABB-0EE0-7A75-D0F8EE424AAA}"/>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BBAE5A0A-1DCF-6A83-26F3-1FB156745BE0}"/>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2B07FE43-C14D-8FFA-D6EC-CFDCA7E9F499}"/>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DF60EE69-02DF-9B39-9481-E7D8A8B69A1F}"/>
              </a:ext>
            </a:extLst>
          </p:cNvPr>
          <p:cNvSpPr txBox="1"/>
          <p:nvPr/>
        </p:nvSpPr>
        <p:spPr>
          <a:xfrm>
            <a:off x="4581198" y="4288969"/>
            <a:ext cx="15688506" cy="5745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ts val="4000"/>
              </a:lnSpc>
              <a:spcBef>
                <a:spcPts val="0"/>
              </a:spcBef>
            </a:pPr>
            <a:r>
              <a:rPr lang="en-US">
                <a:solidFill>
                  <a:srgbClr val="FFC002"/>
                </a:solidFill>
                <a:latin typeface="Avenir Next Medium" panose="020B0503020202020204" pitchFamily="34" charset="0"/>
              </a:rPr>
              <a:t>Pruning for maintaining production:</a:t>
            </a:r>
          </a:p>
          <a:p>
            <a:pPr algn="just">
              <a:lnSpc>
                <a:spcPts val="4000"/>
              </a:lnSpc>
              <a:spcBef>
                <a:spcPts val="0"/>
              </a:spcBef>
            </a:pPr>
            <a:endParaRPr lang="en-US">
              <a:solidFill>
                <a:srgbClr val="FFC002"/>
              </a:solidFill>
              <a:latin typeface="Avenir Next Medium" panose="020B0503020202020204" pitchFamily="34" charset="0"/>
            </a:endParaRPr>
          </a:p>
          <a:p>
            <a:pPr marL="457200" indent="-457200" algn="just">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In many cases orchards will see a decline in production and quality sometime between years 8 and 15. </a:t>
            </a:r>
          </a:p>
          <a:p>
            <a:pPr marL="457200" indent="-457200" algn="just">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Pruning will reduce overlapping branches that prevents light interception </a:t>
            </a:r>
          </a:p>
          <a:p>
            <a:pPr marL="457200" indent="-457200" algn="just">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Regular pruning can help prevent this by spurring the tree to grow newer wood on a regular basis. </a:t>
            </a:r>
          </a:p>
          <a:p>
            <a:pPr marL="457200" indent="-457200" algn="just">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Typical method, if there are not any specific disease issues, is to prune producing orchards every 3-5 years. </a:t>
            </a:r>
          </a:p>
          <a:p>
            <a:pPr marL="457200" indent="-457200" algn="just">
              <a:lnSpc>
                <a:spcPts val="4000"/>
              </a:lnSpc>
              <a:spcBef>
                <a:spcPts val="0"/>
              </a:spcBef>
              <a:buFont typeface="Arial" panose="020B0604020202020204" pitchFamily="34" charset="0"/>
              <a:buChar char="•"/>
            </a:pPr>
            <a:r>
              <a:rPr lang="en-US" sz="3200">
                <a:solidFill>
                  <a:schemeClr val="bg1"/>
                </a:solidFill>
                <a:latin typeface="Avenir Next Medium" panose="020B0503020202020204" pitchFamily="34" charset="0"/>
              </a:rPr>
              <a:t>Idea is to cut out any dead, diseased or injured branches and periodically make a heading cut so tree will grow new fruiting wood in that area.</a:t>
            </a:r>
            <a:endParaRPr lang="en-US" sz="280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3138437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2634-5634-B38B-AE4B-66B7ED18795E}"/>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752EC8B8-0F9E-26B0-83B3-C807C5E85123}"/>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A20287E-5D85-6AFF-233D-B857F552FD05}"/>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820BF16-EE4B-A788-5114-28B577E5AEE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8EC80387-020A-5200-7AEB-322E0F9DC2EE}"/>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16" name="Nisão-NutVision">
            <a:extLst>
              <a:ext uri="{FF2B5EF4-FFF2-40B4-BE49-F238E27FC236}">
                <a16:creationId xmlns:a16="http://schemas.microsoft.com/office/drawing/2014/main" id="{3F744FF7-0CF0-1CA8-067D-F42326897FF7}"/>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0" name="Presenter">
            <a:extLst>
              <a:ext uri="{FF2B5EF4-FFF2-40B4-BE49-F238E27FC236}">
                <a16:creationId xmlns:a16="http://schemas.microsoft.com/office/drawing/2014/main" id="{5565DCD6-3073-33EB-E2ED-934AE904858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28" name="TextBox 27">
            <a:extLst>
              <a:ext uri="{FF2B5EF4-FFF2-40B4-BE49-F238E27FC236}">
                <a16:creationId xmlns:a16="http://schemas.microsoft.com/office/drawing/2014/main" id="{FEDD7DBB-BBB0-7EEE-0E7E-332EB40FC5E6}"/>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3" name="If orchard is set up well it will eliminate many later problems">
            <a:extLst>
              <a:ext uri="{FF2B5EF4-FFF2-40B4-BE49-F238E27FC236}">
                <a16:creationId xmlns:a16="http://schemas.microsoft.com/office/drawing/2014/main" id="{F3D6ABEA-E81E-01D2-8F33-722D3A59AF60}"/>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EF0BFF71-CCAA-AF35-9D63-885188035363}"/>
              </a:ext>
            </a:extLst>
          </p:cNvPr>
          <p:cNvCxnSpPr>
            <a:cxnSpLocks/>
          </p:cNvCxnSpPr>
          <p:nvPr/>
        </p:nvCxnSpPr>
        <p:spPr>
          <a:xfrm flipH="1">
            <a:off x="5796485" y="3769492"/>
            <a:ext cx="2184" cy="2749472"/>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3D8C7D8F-D0EC-B343-AF7F-3C042B8ACB22}"/>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 name="Presenter">
            <a:extLst>
              <a:ext uri="{FF2B5EF4-FFF2-40B4-BE49-F238E27FC236}">
                <a16:creationId xmlns:a16="http://schemas.microsoft.com/office/drawing/2014/main" id="{21B12A90-4EB6-BB57-610C-D340A35C839C}"/>
              </a:ext>
            </a:extLst>
          </p:cNvPr>
          <p:cNvSpPr txBox="1"/>
          <p:nvPr/>
        </p:nvSpPr>
        <p:spPr>
          <a:xfrm>
            <a:off x="1845652" y="4397482"/>
            <a:ext cx="3810566" cy="584775"/>
          </a:xfrm>
          <a:prstGeom prst="rect">
            <a:avLst/>
          </a:prstGeom>
          <a:noFill/>
          <a:effectLst>
            <a:softEdge rad="65707"/>
          </a:effectLst>
        </p:spPr>
        <p:txBody>
          <a:bodyPr wrap="square" rtlCol="0">
            <a:spAutoFit/>
          </a:bodyPr>
          <a:lstStyle/>
          <a:p>
            <a:r>
              <a:rPr lang="en-US" sz="3200" dirty="0">
                <a:solidFill>
                  <a:schemeClr val="bg1"/>
                </a:solidFill>
                <a:latin typeface="Avenir Next Medium" panose="020B0503020202020204" pitchFamily="34" charset="0"/>
              </a:rPr>
              <a:t>JAMES D. OLSON</a:t>
            </a:r>
            <a:endParaRPr lang="en-US" sz="2400" dirty="0">
              <a:solidFill>
                <a:schemeClr val="bg1"/>
              </a:solidFill>
              <a:latin typeface="Avenir Next Medium" panose="020B0503020202020204" pitchFamily="34" charset="0"/>
            </a:endParaRPr>
          </a:p>
        </p:txBody>
      </p:sp>
      <p:sp>
        <p:nvSpPr>
          <p:cNvPr id="5" name="Presenter">
            <a:extLst>
              <a:ext uri="{FF2B5EF4-FFF2-40B4-BE49-F238E27FC236}">
                <a16:creationId xmlns:a16="http://schemas.microsoft.com/office/drawing/2014/main" id="{07DD7636-D2F9-C33D-7FB1-0EEA866FA40D}"/>
              </a:ext>
            </a:extLst>
          </p:cNvPr>
          <p:cNvSpPr txBox="1"/>
          <p:nvPr/>
        </p:nvSpPr>
        <p:spPr>
          <a:xfrm>
            <a:off x="1925342" y="4873176"/>
            <a:ext cx="3171316" cy="640560"/>
          </a:xfrm>
          <a:prstGeom prst="rect">
            <a:avLst/>
          </a:prstGeom>
          <a:noFill/>
          <a:effectLst>
            <a:softEdge rad="65707"/>
          </a:effectLst>
        </p:spPr>
        <p:txBody>
          <a:bodyPr wrap="square" rtlCol="0">
            <a:spAutoFit/>
          </a:bodyPr>
          <a:lstStyle/>
          <a:p>
            <a:pPr>
              <a:lnSpc>
                <a:spcPts val="2080"/>
              </a:lnSpc>
              <a:spcBef>
                <a:spcPts val="0"/>
              </a:spcBef>
            </a:pPr>
            <a:r>
              <a:rPr lang="en-US" sz="2000" i="1" dirty="0">
                <a:solidFill>
                  <a:schemeClr val="bg1">
                    <a:lumMod val="95000"/>
                  </a:schemeClr>
                </a:solidFill>
                <a:latin typeface="Avenir Next" panose="020B0503020202020204" pitchFamily="34" charset="0"/>
              </a:rPr>
              <a:t>Director, Technical </a:t>
            </a:r>
            <a:r>
              <a:rPr lang="en-US" sz="2000" i="1" spc="120" dirty="0">
                <a:solidFill>
                  <a:schemeClr val="bg1">
                    <a:lumMod val="95000"/>
                  </a:schemeClr>
                </a:solidFill>
                <a:latin typeface="Avenir Next" panose="020B0503020202020204" pitchFamily="34" charset="0"/>
              </a:rPr>
              <a:t>Advisory Services</a:t>
            </a:r>
          </a:p>
        </p:txBody>
      </p:sp>
      <p:sp>
        <p:nvSpPr>
          <p:cNvPr id="6" name="Presenter">
            <a:extLst>
              <a:ext uri="{FF2B5EF4-FFF2-40B4-BE49-F238E27FC236}">
                <a16:creationId xmlns:a16="http://schemas.microsoft.com/office/drawing/2014/main" id="{5906C124-B901-2AF6-BC5E-E1FC30B0DC6A}"/>
              </a:ext>
            </a:extLst>
          </p:cNvPr>
          <p:cNvSpPr txBox="1"/>
          <p:nvPr/>
        </p:nvSpPr>
        <p:spPr>
          <a:xfrm>
            <a:off x="1926499" y="5452569"/>
            <a:ext cx="3551149" cy="400110"/>
          </a:xfrm>
          <a:prstGeom prst="rect">
            <a:avLst/>
          </a:prstGeom>
          <a:noFill/>
          <a:effectLst>
            <a:softEdge rad="65707"/>
          </a:effectLst>
        </p:spPr>
        <p:txBody>
          <a:bodyPr wrap="square" rtlCol="0">
            <a:spAutoFit/>
          </a:bodyPr>
          <a:lstStyle/>
          <a:p>
            <a:r>
              <a:rPr lang="en-US" sz="2000" dirty="0">
                <a:solidFill>
                  <a:schemeClr val="bg1"/>
                </a:solidFill>
                <a:latin typeface="Avenir Next Medium" panose="020B0503020202020204" pitchFamily="34" charset="0"/>
              </a:rPr>
              <a:t>Nisão</a:t>
            </a:r>
            <a:endParaRPr lang="en-US" sz="2000" spc="120" dirty="0">
              <a:solidFill>
                <a:schemeClr val="bg1"/>
              </a:solidFill>
              <a:latin typeface="Avenir Next Medium" panose="020B0503020202020204" pitchFamily="34" charset="0"/>
            </a:endParaRPr>
          </a:p>
        </p:txBody>
      </p:sp>
      <p:sp>
        <p:nvSpPr>
          <p:cNvPr id="8" name="TextBox 7">
            <a:extLst>
              <a:ext uri="{FF2B5EF4-FFF2-40B4-BE49-F238E27FC236}">
                <a16:creationId xmlns:a16="http://schemas.microsoft.com/office/drawing/2014/main" id="{84C366CD-466C-CB92-D2E5-0C66DE3E6F7A}"/>
              </a:ext>
            </a:extLst>
          </p:cNvPr>
          <p:cNvSpPr txBox="1"/>
          <p:nvPr/>
        </p:nvSpPr>
        <p:spPr>
          <a:xfrm>
            <a:off x="6303918" y="3659404"/>
            <a:ext cx="6165640" cy="2923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0"/>
              </a:spcBef>
            </a:pPr>
            <a:r>
              <a:rPr lang="en-US" sz="1800">
                <a:solidFill>
                  <a:schemeClr val="bg1"/>
                </a:solidFill>
                <a:effectLst/>
                <a:latin typeface="Avenir Next" panose="020B0503020202020204" pitchFamily="34" charset="0"/>
              </a:rPr>
              <a:t>Born in 1984,  CA, USA</a:t>
            </a:r>
          </a:p>
          <a:p>
            <a:pPr>
              <a:spcBef>
                <a:spcPts val="0"/>
              </a:spcBef>
            </a:pPr>
            <a:r>
              <a:rPr lang="en-US" sz="1800">
                <a:solidFill>
                  <a:schemeClr val="bg1"/>
                </a:solidFill>
                <a:effectLst/>
                <a:latin typeface="Avenir Next" panose="020B0503020202020204" pitchFamily="34" charset="0"/>
              </a:rPr>
              <a:t>Residence : Tulare, CA, USA</a:t>
            </a:r>
          </a:p>
          <a:p>
            <a:pPr>
              <a:spcBef>
                <a:spcPts val="0"/>
              </a:spcBef>
            </a:pPr>
            <a:endParaRPr lang="en-US" sz="1200">
              <a:solidFill>
                <a:schemeClr val="bg1"/>
              </a:solidFill>
              <a:effectLst/>
              <a:latin typeface="Avenir Next" panose="020B0503020202020204" pitchFamily="34" charset="0"/>
            </a:endParaRPr>
          </a:p>
          <a:p>
            <a:pPr>
              <a:spcBef>
                <a:spcPts val="0"/>
              </a:spcBef>
            </a:pPr>
            <a:r>
              <a:rPr lang="en-US" sz="1800">
                <a:solidFill>
                  <a:schemeClr val="bg1"/>
                </a:solidFill>
                <a:effectLst/>
                <a:latin typeface="Avenir Next" panose="020B0503020202020204" pitchFamily="34" charset="0"/>
              </a:rPr>
              <a:t>Bachelors of Science in Agricultural Business from California State University Fresno</a:t>
            </a:r>
          </a:p>
          <a:p>
            <a:pPr>
              <a:spcBef>
                <a:spcPts val="0"/>
              </a:spcBef>
            </a:pPr>
            <a:endParaRPr lang="en-US" sz="1600">
              <a:solidFill>
                <a:schemeClr val="bg1"/>
              </a:solidFill>
              <a:latin typeface="Avenir Next" panose="020B0503020202020204" pitchFamily="34" charset="0"/>
            </a:endParaRPr>
          </a:p>
          <a:p>
            <a:pPr>
              <a:lnSpc>
                <a:spcPts val="2460"/>
              </a:lnSpc>
              <a:spcBef>
                <a:spcPts val="0"/>
              </a:spcBef>
            </a:pPr>
            <a:r>
              <a:rPr lang="en-US" sz="1800">
                <a:solidFill>
                  <a:schemeClr val="bg1"/>
                </a:solidFill>
                <a:effectLst/>
                <a:latin typeface="Avenir Next" panose="020B0503020202020204" pitchFamily="34" charset="0"/>
              </a:rPr>
              <a:t>30 years experience in the walnut industry, since age 9 </a:t>
            </a:r>
          </a:p>
          <a:p>
            <a:pPr>
              <a:lnSpc>
                <a:spcPts val="2460"/>
              </a:lnSpc>
              <a:spcBef>
                <a:spcPts val="0"/>
              </a:spcBef>
            </a:pPr>
            <a:r>
              <a:rPr lang="en-US" sz="1800">
                <a:solidFill>
                  <a:schemeClr val="bg1"/>
                </a:solidFill>
                <a:effectLst/>
                <a:latin typeface="Avenir Next" panose="020B0503020202020204" pitchFamily="34" charset="0"/>
              </a:rPr>
              <a:t>12 years ownership of walnut nursery, </a:t>
            </a:r>
          </a:p>
          <a:p>
            <a:pPr>
              <a:lnSpc>
                <a:spcPts val="2460"/>
              </a:lnSpc>
              <a:spcBef>
                <a:spcPts val="0"/>
              </a:spcBef>
            </a:pPr>
            <a:r>
              <a:rPr lang="en-US" sz="1800">
                <a:solidFill>
                  <a:schemeClr val="bg1"/>
                </a:solidFill>
                <a:effectLst/>
                <a:latin typeface="Avenir Next" panose="020B0503020202020204" pitchFamily="34" charset="0"/>
              </a:rPr>
              <a:t>20 years experience developing, managing and providing consultancy services for orchards.</a:t>
            </a:r>
            <a:endParaRPr kumimoji="0" lang="en-US" sz="1600" u="none" strike="noStrike" cap="none" spc="0" normalizeH="0" baseline="0">
              <a:ln>
                <a:noFill/>
              </a:ln>
              <a:solidFill>
                <a:schemeClr val="bg1"/>
              </a:solidFill>
              <a:effectLst/>
              <a:uFillTx/>
              <a:latin typeface="Avenir Next" panose="020B0503020202020204" pitchFamily="34" charset="0"/>
              <a:sym typeface="Graphik Light"/>
            </a:endParaRPr>
          </a:p>
        </p:txBody>
      </p:sp>
      <p:sp>
        <p:nvSpPr>
          <p:cNvPr id="19" name="Presenter">
            <a:extLst>
              <a:ext uri="{FF2B5EF4-FFF2-40B4-BE49-F238E27FC236}">
                <a16:creationId xmlns:a16="http://schemas.microsoft.com/office/drawing/2014/main" id="{97A48A1A-C6C7-4DBC-40D1-2FAA0C443CBF}"/>
              </a:ext>
            </a:extLst>
          </p:cNvPr>
          <p:cNvSpPr txBox="1"/>
          <p:nvPr/>
        </p:nvSpPr>
        <p:spPr>
          <a:xfrm>
            <a:off x="2609343" y="5452569"/>
            <a:ext cx="1963003" cy="400110"/>
          </a:xfrm>
          <a:prstGeom prst="rect">
            <a:avLst/>
          </a:prstGeom>
          <a:noFill/>
          <a:effectLst>
            <a:softEdge rad="65707"/>
          </a:effectLst>
        </p:spPr>
        <p:txBody>
          <a:bodyPr wrap="square" rtlCol="0">
            <a:spAutoFit/>
          </a:bodyPr>
          <a:lstStyle/>
          <a:p>
            <a:r>
              <a:rPr lang="en-US" sz="2000" dirty="0">
                <a:solidFill>
                  <a:srgbClr val="FFC002"/>
                </a:solidFill>
                <a:latin typeface="Avenir Next Medium" panose="020B0503020202020204" pitchFamily="34" charset="0"/>
              </a:rPr>
              <a:t> </a:t>
            </a:r>
            <a:r>
              <a:rPr lang="en-US" sz="2000" i="1" dirty="0">
                <a:solidFill>
                  <a:srgbClr val="FFC002"/>
                </a:solidFill>
                <a:latin typeface="Avenir Next Medium" panose="020B0503020202020204" pitchFamily="34" charset="0"/>
              </a:rPr>
              <a:t>NutVision</a:t>
            </a:r>
            <a:endParaRPr lang="en-US" sz="2000" i="1" spc="120" dirty="0">
              <a:solidFill>
                <a:srgbClr val="FFC002"/>
              </a:solidFill>
              <a:latin typeface="Avenir Next Medium" panose="020B0503020202020204" pitchFamily="34" charset="0"/>
            </a:endParaRPr>
          </a:p>
        </p:txBody>
      </p:sp>
      <p:sp>
        <p:nvSpPr>
          <p:cNvPr id="4" name="If orchard is set up well it will eliminate many later problems">
            <a:extLst>
              <a:ext uri="{FF2B5EF4-FFF2-40B4-BE49-F238E27FC236}">
                <a16:creationId xmlns:a16="http://schemas.microsoft.com/office/drawing/2014/main" id="{BD864CA6-4922-F605-19A7-75424B9620CF}"/>
              </a:ext>
            </a:extLst>
          </p:cNvPr>
          <p:cNvSpPr txBox="1">
            <a:spLocks/>
          </p:cNvSpPr>
          <p:nvPr/>
        </p:nvSpPr>
        <p:spPr>
          <a:xfrm>
            <a:off x="-13902822" y="2207465"/>
            <a:ext cx="13212033"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Format:  </a:t>
            </a:r>
            <a:r>
              <a:rPr lang="en-US">
                <a:solidFill>
                  <a:schemeClr val="bg1"/>
                </a:solidFill>
                <a:latin typeface="Avenir Next" panose="020B0503020202020204" pitchFamily="34" charset="0"/>
              </a:rPr>
              <a:t>Focusing on common practices adapted by </a:t>
            </a:r>
            <a:r>
              <a:rPr lang="en-US" spc="450">
                <a:solidFill>
                  <a:srgbClr val="FFC002"/>
                </a:solidFill>
                <a:latin typeface="Avenir Next Medium" panose="020B0503020202020204" pitchFamily="34" charset="0"/>
              </a:rPr>
              <a:t>Commercial Walnut Orchards in California</a:t>
            </a:r>
          </a:p>
        </p:txBody>
      </p:sp>
    </p:spTree>
    <p:extLst>
      <p:ext uri="{BB962C8B-B14F-4D97-AF65-F5344CB8AC3E}">
        <p14:creationId xmlns:p14="http://schemas.microsoft.com/office/powerpoint/2010/main" val="504334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ntr" presetSubtype="0" fill="hold" grpId="0" nodeType="withEffect">
                                  <p:stCondLst>
                                    <p:cond delay="2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2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3000"/>
                            </p:stCondLst>
                            <p:childTnLst>
                              <p:par>
                                <p:cTn id="19" presetID="22" presetClass="entr" presetSubtype="1" fill="hold" nodeType="after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2000"/>
                                        <p:tgtEl>
                                          <p:spTgt spid="7"/>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52E95-4DE9-906E-139A-4EE5E56FF6A1}"/>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0DE1C5C8-7678-BA1E-752F-5386E36E6E1E}"/>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90AF5064-E9F3-5BC6-D46A-C2D1617971F2}"/>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963F179B-36B8-70D9-FFB6-B51A1BAEDBEB}"/>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370A23B1-6BEA-7C9E-B467-3A1BDF600FEC}"/>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0306BBA1-CE25-D227-82FC-1E2E02D96C0D}"/>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79BC7AED-190F-3257-2FCC-CBBA537B510F}"/>
              </a:ext>
            </a:extLst>
          </p:cNvPr>
          <p:cNvSpPr txBox="1">
            <a:spLocks/>
          </p:cNvSpPr>
          <p:nvPr/>
        </p:nvSpPr>
        <p:spPr>
          <a:xfrm>
            <a:off x="1490938" y="2108835"/>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Pruning - Mature Orchards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FC3AAA81-3E77-533E-A6B2-921A1DB01693}"/>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DFC2B667-AD0A-AA6E-E0E6-CADF249D4FB2}"/>
              </a:ext>
            </a:extLst>
          </p:cNvPr>
          <p:cNvCxnSpPr>
            <a:cxnSpLocks/>
          </p:cNvCxnSpPr>
          <p:nvPr/>
        </p:nvCxnSpPr>
        <p:spPr>
          <a:xfrm>
            <a:off x="4114296" y="3923373"/>
            <a:ext cx="0" cy="5877909"/>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AEBAB5B7-64EF-9383-AF1C-CDBE227E82B2}"/>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FFDB96FB-6887-723A-1F59-7CDE7843A146}"/>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975BE584-B627-FF29-2776-B1C1C11DAF74}"/>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C040C598-FC44-4A39-3CE2-A2B67260526E}"/>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02797000-DE2C-8137-688B-C1C3C2042AE2}"/>
              </a:ext>
            </a:extLst>
          </p:cNvPr>
          <p:cNvSpPr txBox="1"/>
          <p:nvPr/>
        </p:nvSpPr>
        <p:spPr>
          <a:xfrm>
            <a:off x="4400396" y="4028420"/>
            <a:ext cx="11102528" cy="5745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ts val="4000"/>
              </a:lnSpc>
              <a:spcBef>
                <a:spcPts val="0"/>
              </a:spcBef>
            </a:pPr>
            <a:r>
              <a:rPr lang="en-US">
                <a:solidFill>
                  <a:srgbClr val="FFC002"/>
                </a:solidFill>
                <a:latin typeface="Avenir Next Medium" panose="020B0503020202020204" pitchFamily="34" charset="0"/>
              </a:rPr>
              <a:t>Pruning for orchard renewal:</a:t>
            </a:r>
          </a:p>
          <a:p>
            <a:pPr algn="just">
              <a:lnSpc>
                <a:spcPts val="4000"/>
              </a:lnSpc>
              <a:spcBef>
                <a:spcPts val="0"/>
              </a:spcBef>
            </a:pPr>
            <a:endParaRPr lang="en-US">
              <a:solidFill>
                <a:srgbClr val="FFC002"/>
              </a:solidFill>
              <a:latin typeface="Avenir Next Medium" panose="020B0503020202020204" pitchFamily="34" charset="0"/>
            </a:endParaRPr>
          </a:p>
          <a:p>
            <a:pPr marL="457200" indent="-457200" algn="just">
              <a:lnSpc>
                <a:spcPts val="4000"/>
              </a:lnSpc>
              <a:spcBef>
                <a:spcPts val="0"/>
              </a:spcBef>
              <a:buFont typeface="Arial" panose="020B0604020202020204" pitchFamily="34" charset="0"/>
              <a:buChar char="•"/>
            </a:pPr>
            <a:r>
              <a:rPr lang="en-US" sz="2800">
                <a:solidFill>
                  <a:schemeClr val="bg1"/>
                </a:solidFill>
                <a:latin typeface="Avenir Next Medium" panose="020B0503020202020204" pitchFamily="34" charset="0"/>
              </a:rPr>
              <a:t>There comes a point in an orchards life, typically around year 20-25 where it is not longer producing the quantity and quality of nuts it once did. </a:t>
            </a:r>
          </a:p>
          <a:p>
            <a:pPr marL="457200" indent="-457200" algn="just">
              <a:lnSpc>
                <a:spcPts val="4000"/>
              </a:lnSpc>
              <a:spcBef>
                <a:spcPts val="0"/>
              </a:spcBef>
              <a:buFont typeface="Arial" panose="020B0604020202020204" pitchFamily="34" charset="0"/>
              <a:buChar char="•"/>
            </a:pPr>
            <a:r>
              <a:rPr lang="en-US" sz="2800">
                <a:solidFill>
                  <a:schemeClr val="bg1"/>
                </a:solidFill>
                <a:latin typeface="Avenir Next Medium" panose="020B0503020202020204" pitchFamily="34" charset="0"/>
              </a:rPr>
              <a:t>In some cases the best option is to remove the orchard and replant it. In other cases we have had good success giving such trees a heavy pruning, </a:t>
            </a:r>
          </a:p>
          <a:p>
            <a:pPr marL="457200" indent="-457200" algn="just">
              <a:lnSpc>
                <a:spcPts val="4000"/>
              </a:lnSpc>
              <a:spcBef>
                <a:spcPts val="0"/>
              </a:spcBef>
              <a:buFont typeface="Arial" panose="020B0604020202020204" pitchFamily="34" charset="0"/>
              <a:buChar char="•"/>
            </a:pPr>
            <a:r>
              <a:rPr lang="en-US" sz="2800">
                <a:solidFill>
                  <a:schemeClr val="bg1"/>
                </a:solidFill>
                <a:latin typeface="Avenir Next Medium" panose="020B0503020202020204" pitchFamily="34" charset="0"/>
              </a:rPr>
              <a:t>You will loose one year of production while tree grows new fruitwood, and if all goes well have kept orchards in production for 40-60 years. </a:t>
            </a:r>
            <a:endParaRPr lang="en-US" sz="2400">
              <a:solidFill>
                <a:schemeClr val="bg1"/>
              </a:solidFill>
              <a:latin typeface="Avenir Next Medium" panose="020B0503020202020204" pitchFamily="34" charset="0"/>
            </a:endParaRPr>
          </a:p>
        </p:txBody>
      </p:sp>
      <p:sp>
        <p:nvSpPr>
          <p:cNvPr id="4" name="TextBox 3">
            <a:extLst>
              <a:ext uri="{FF2B5EF4-FFF2-40B4-BE49-F238E27FC236}">
                <a16:creationId xmlns:a16="http://schemas.microsoft.com/office/drawing/2014/main" id="{DBE8D22F-7D88-B584-758F-D973FE2382E7}"/>
              </a:ext>
            </a:extLst>
          </p:cNvPr>
          <p:cNvSpPr txBox="1"/>
          <p:nvPr/>
        </p:nvSpPr>
        <p:spPr>
          <a:xfrm>
            <a:off x="16693739" y="4644705"/>
            <a:ext cx="5727531" cy="67710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000"/>
              </a:lnSpc>
              <a:spcBef>
                <a:spcPts val="0"/>
              </a:spcBef>
            </a:pPr>
            <a:r>
              <a:rPr lang="en-US" sz="3200">
                <a:solidFill>
                  <a:srgbClr val="FFC002"/>
                </a:solidFill>
                <a:latin typeface="Avenir Next Medium" panose="020B0503020202020204" pitchFamily="34" charset="0"/>
              </a:rPr>
              <a:t>Key Point: </a:t>
            </a:r>
          </a:p>
          <a:p>
            <a:pPr>
              <a:lnSpc>
                <a:spcPts val="4000"/>
              </a:lnSpc>
              <a:spcBef>
                <a:spcPts val="0"/>
              </a:spcBef>
            </a:pPr>
            <a:endParaRPr lang="en-US" sz="3200">
              <a:solidFill>
                <a:srgbClr val="FFC002"/>
              </a:solidFill>
              <a:latin typeface="Avenir Next Medium" panose="020B0503020202020204" pitchFamily="34" charset="0"/>
            </a:endParaRPr>
          </a:p>
          <a:p>
            <a:pPr algn="just">
              <a:lnSpc>
                <a:spcPts val="4000"/>
              </a:lnSpc>
              <a:spcBef>
                <a:spcPts val="0"/>
              </a:spcBef>
            </a:pPr>
            <a:r>
              <a:rPr lang="en-US" sz="3200">
                <a:solidFill>
                  <a:schemeClr val="bg1"/>
                </a:solidFill>
                <a:latin typeface="Avenir Next Medium" panose="020B0503020202020204" pitchFamily="34" charset="0"/>
              </a:rPr>
              <a:t>Look over orchard before deciding to do this: Variety, rootstock, root diseases, missing trees. If you have a variety and rootstock that is still competitive and are not missing many trees renewal can work. It will not improve underlying potential of orchard or replace missing trees.</a:t>
            </a:r>
          </a:p>
        </p:txBody>
      </p:sp>
      <p:sp>
        <p:nvSpPr>
          <p:cNvPr id="6" name="Rounded Rectangle 5">
            <a:extLst>
              <a:ext uri="{FF2B5EF4-FFF2-40B4-BE49-F238E27FC236}">
                <a16:creationId xmlns:a16="http://schemas.microsoft.com/office/drawing/2014/main" id="{B8923FCD-9804-FB31-D330-519BE3CE8759}"/>
              </a:ext>
            </a:extLst>
          </p:cNvPr>
          <p:cNvSpPr/>
          <p:nvPr/>
        </p:nvSpPr>
        <p:spPr>
          <a:xfrm>
            <a:off x="16282729" y="4531391"/>
            <a:ext cx="6587666" cy="7211078"/>
          </a:xfrm>
          <a:prstGeom prst="roundRect">
            <a:avLst>
              <a:gd name="adj" fmla="val 2364"/>
            </a:avLst>
          </a:prstGeom>
          <a:noFill/>
          <a:ln w="19050" cap="flat">
            <a:solidFill>
              <a:schemeClr val="bg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2640555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5DA78-8D3D-2A6C-7D6A-5BC13EF3B8E8}"/>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30233F14-518D-613E-B909-79EF7F34C0A3}"/>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2E33C3B5-19E5-E9B0-EAF1-5F8D4DAD9DCE}"/>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0F51F82C-75EA-58E7-9165-AF609C984E54}"/>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243BF3F3-91D4-3B8B-1B3B-A8498BFCECC1}"/>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721D80D3-6A35-2DE9-9C1D-C9A711CAC9BA}"/>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07B567C1-2557-6B18-D7C2-7CDAD6D298C6}"/>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Pruning - Mature Orchards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FAA482FB-870F-AC73-3DAF-C5F57B88079C}"/>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3CE94B41-0BDF-438C-FE0D-91EA10DE78E9}"/>
              </a:ext>
            </a:extLst>
          </p:cNvPr>
          <p:cNvCxnSpPr>
            <a:cxnSpLocks/>
          </p:cNvCxnSpPr>
          <p:nvPr/>
        </p:nvCxnSpPr>
        <p:spPr>
          <a:xfrm>
            <a:off x="1543363" y="4053013"/>
            <a:ext cx="0" cy="5877909"/>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F4EA1C6B-EEB8-6611-384E-0856067A2532}"/>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C6E0ED30-8BB2-BDB0-7E54-B24982A2388A}"/>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79DB4F05-31C4-A19A-E3C9-206D8660CB4D}"/>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269A9E38-F837-4166-152A-6EDBBE7BB1F0}"/>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1B5DF44C-0243-D222-758C-D6CCD5E170B5}"/>
              </a:ext>
            </a:extLst>
          </p:cNvPr>
          <p:cNvSpPr txBox="1"/>
          <p:nvPr/>
        </p:nvSpPr>
        <p:spPr>
          <a:xfrm>
            <a:off x="1829463" y="3901581"/>
            <a:ext cx="9720185" cy="6258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ts val="4000"/>
              </a:lnSpc>
              <a:spcBef>
                <a:spcPts val="0"/>
              </a:spcBef>
            </a:pPr>
            <a:r>
              <a:rPr lang="en-US">
                <a:solidFill>
                  <a:srgbClr val="FFC002"/>
                </a:solidFill>
                <a:latin typeface="Avenir Next Medium" panose="020B0503020202020204" pitchFamily="34" charset="0"/>
              </a:rPr>
              <a:t>Pruning equipmet and methods</a:t>
            </a:r>
          </a:p>
          <a:p>
            <a:pPr algn="just">
              <a:lnSpc>
                <a:spcPts val="4000"/>
              </a:lnSpc>
              <a:spcBef>
                <a:spcPts val="0"/>
              </a:spcBef>
            </a:pPr>
            <a:endParaRPr lang="en-US">
              <a:solidFill>
                <a:srgbClr val="FFC002"/>
              </a:solidFill>
              <a:latin typeface="Avenir Next Medium" panose="020B0503020202020204" pitchFamily="34" charset="0"/>
            </a:endParaRPr>
          </a:p>
          <a:p>
            <a:pPr algn="just">
              <a:lnSpc>
                <a:spcPts val="4000"/>
              </a:lnSpc>
              <a:spcBef>
                <a:spcPts val="0"/>
              </a:spcBef>
            </a:pPr>
            <a:r>
              <a:rPr lang="en-US" sz="2800">
                <a:solidFill>
                  <a:schemeClr val="bg1"/>
                </a:solidFill>
                <a:latin typeface="Avenir Next Medium" panose="020B0503020202020204" pitchFamily="34" charset="0"/>
              </a:rPr>
              <a:t>Young trees, years 1-3: </a:t>
            </a:r>
          </a:p>
          <a:p>
            <a:pPr marL="457200" indent="-457200" algn="just">
              <a:lnSpc>
                <a:spcPts val="4000"/>
              </a:lnSpc>
              <a:spcBef>
                <a:spcPts val="0"/>
              </a:spcBef>
              <a:buFont typeface="Arial" panose="020B0604020202020204" pitchFamily="34" charset="0"/>
              <a:buChar char="•"/>
            </a:pPr>
            <a:r>
              <a:rPr lang="en-US" sz="2800">
                <a:solidFill>
                  <a:schemeClr val="bg1"/>
                </a:solidFill>
                <a:latin typeface="Avenir Next Medium" panose="020B0503020202020204" pitchFamily="34" charset="0"/>
              </a:rPr>
              <a:t>Clippers and Loppers </a:t>
            </a:r>
          </a:p>
          <a:p>
            <a:pPr algn="just">
              <a:lnSpc>
                <a:spcPts val="4000"/>
              </a:lnSpc>
              <a:spcBef>
                <a:spcPts val="0"/>
              </a:spcBef>
            </a:pPr>
            <a:endParaRPr lang="en-US" sz="2800">
              <a:solidFill>
                <a:schemeClr val="bg1"/>
              </a:solidFill>
              <a:latin typeface="Avenir Next Medium" panose="020B0503020202020204" pitchFamily="34" charset="0"/>
            </a:endParaRPr>
          </a:p>
          <a:p>
            <a:pPr algn="just">
              <a:lnSpc>
                <a:spcPts val="4000"/>
              </a:lnSpc>
              <a:spcBef>
                <a:spcPts val="0"/>
              </a:spcBef>
            </a:pPr>
            <a:r>
              <a:rPr lang="en-US" sz="2800">
                <a:solidFill>
                  <a:schemeClr val="bg1"/>
                </a:solidFill>
                <a:latin typeface="Avenir Next Medium" panose="020B0503020202020204" pitchFamily="34" charset="0"/>
              </a:rPr>
              <a:t>Middle aged, years 3-8:</a:t>
            </a:r>
          </a:p>
          <a:p>
            <a:pPr marL="457200" indent="-457200" algn="just">
              <a:lnSpc>
                <a:spcPts val="4000"/>
              </a:lnSpc>
              <a:spcBef>
                <a:spcPts val="0"/>
              </a:spcBef>
              <a:buFont typeface="Arial" panose="020B0604020202020204" pitchFamily="34" charset="0"/>
              <a:buChar char="•"/>
            </a:pPr>
            <a:r>
              <a:rPr lang="en-US" sz="2800">
                <a:solidFill>
                  <a:schemeClr val="bg1"/>
                </a:solidFill>
                <a:latin typeface="Avenir Next Medium" panose="020B0503020202020204" pitchFamily="34" charset="0"/>
              </a:rPr>
              <a:t>Pole pruners and chainsaws can work. If pruning towers are available they can be more efficient. </a:t>
            </a:r>
          </a:p>
          <a:p>
            <a:pPr algn="just">
              <a:lnSpc>
                <a:spcPts val="4000"/>
              </a:lnSpc>
              <a:spcBef>
                <a:spcPts val="0"/>
              </a:spcBef>
            </a:pPr>
            <a:endParaRPr lang="en-US" sz="2800">
              <a:solidFill>
                <a:schemeClr val="bg1"/>
              </a:solidFill>
              <a:latin typeface="Avenir Next Medium" panose="020B0503020202020204" pitchFamily="34" charset="0"/>
            </a:endParaRPr>
          </a:p>
          <a:p>
            <a:pPr algn="just">
              <a:lnSpc>
                <a:spcPts val="4000"/>
              </a:lnSpc>
              <a:spcBef>
                <a:spcPts val="0"/>
              </a:spcBef>
            </a:pPr>
            <a:r>
              <a:rPr lang="en-US" sz="2800">
                <a:solidFill>
                  <a:schemeClr val="bg1"/>
                </a:solidFill>
                <a:latin typeface="Avenir Next Medium" panose="020B0503020202020204" pitchFamily="34" charset="0"/>
              </a:rPr>
              <a:t>Older orchards, Years 8+. </a:t>
            </a:r>
          </a:p>
          <a:p>
            <a:pPr marL="457200" indent="-457200" algn="just">
              <a:lnSpc>
                <a:spcPts val="4000"/>
              </a:lnSpc>
              <a:spcBef>
                <a:spcPts val="0"/>
              </a:spcBef>
              <a:buFont typeface="Arial" panose="020B0604020202020204" pitchFamily="34" charset="0"/>
              <a:buChar char="•"/>
            </a:pPr>
            <a:r>
              <a:rPr lang="en-US" sz="2800">
                <a:solidFill>
                  <a:schemeClr val="bg1"/>
                </a:solidFill>
                <a:latin typeface="Avenir Next Medium" panose="020B0503020202020204" pitchFamily="34" charset="0"/>
              </a:rPr>
              <a:t>Need pruning towers to reach into canopy. Pole type hydraulic saws powered by machine.</a:t>
            </a:r>
            <a:endParaRPr lang="en-US" sz="2400">
              <a:solidFill>
                <a:schemeClr val="bg1"/>
              </a:solidFill>
              <a:latin typeface="Avenir Next Medium" panose="020B0503020202020204" pitchFamily="34" charset="0"/>
            </a:endParaRPr>
          </a:p>
        </p:txBody>
      </p:sp>
      <p:grpSp>
        <p:nvGrpSpPr>
          <p:cNvPr id="28" name="Group 27">
            <a:extLst>
              <a:ext uri="{FF2B5EF4-FFF2-40B4-BE49-F238E27FC236}">
                <a16:creationId xmlns:a16="http://schemas.microsoft.com/office/drawing/2014/main" id="{348753F9-3B69-B2BB-F895-4F71E9C32EA2}"/>
              </a:ext>
            </a:extLst>
          </p:cNvPr>
          <p:cNvGrpSpPr/>
          <p:nvPr/>
        </p:nvGrpSpPr>
        <p:grpSpPr>
          <a:xfrm>
            <a:off x="14389595" y="7476831"/>
            <a:ext cx="4348784" cy="4954474"/>
            <a:chOff x="14788599" y="7837010"/>
            <a:chExt cx="4348784" cy="4954474"/>
          </a:xfrm>
        </p:grpSpPr>
        <p:sp>
          <p:nvSpPr>
            <p:cNvPr id="9" name="Rounded Rectangle 8">
              <a:extLst>
                <a:ext uri="{FF2B5EF4-FFF2-40B4-BE49-F238E27FC236}">
                  <a16:creationId xmlns:a16="http://schemas.microsoft.com/office/drawing/2014/main" id="{B2121EEC-D8CA-34C3-2EC5-5D50151A077E}"/>
                </a:ext>
              </a:extLst>
            </p:cNvPr>
            <p:cNvSpPr/>
            <p:nvPr/>
          </p:nvSpPr>
          <p:spPr>
            <a:xfrm>
              <a:off x="14788599" y="7837010"/>
              <a:ext cx="4348784" cy="4954474"/>
            </a:xfrm>
            <a:prstGeom prst="roundRect">
              <a:avLst>
                <a:gd name="adj" fmla="val 2364"/>
              </a:avLst>
            </a:prstGeom>
            <a:solidFill>
              <a:srgbClr val="FFFFFF">
                <a:alpha val="30000"/>
              </a:srgb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14" name="Picture 13" descr="A pair of scissors with red handles&#10;&#10;AI-generated content may be incorrect.">
              <a:extLst>
                <a:ext uri="{FF2B5EF4-FFF2-40B4-BE49-F238E27FC236}">
                  <a16:creationId xmlns:a16="http://schemas.microsoft.com/office/drawing/2014/main" id="{59910A5D-66F8-FF84-FC26-103924FA4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37805" y="8377262"/>
              <a:ext cx="4051363" cy="4002941"/>
            </a:xfrm>
            <a:prstGeom prst="rect">
              <a:avLst/>
            </a:prstGeom>
          </p:spPr>
        </p:pic>
      </p:grpSp>
      <p:grpSp>
        <p:nvGrpSpPr>
          <p:cNvPr id="26" name="Group 25">
            <a:extLst>
              <a:ext uri="{FF2B5EF4-FFF2-40B4-BE49-F238E27FC236}">
                <a16:creationId xmlns:a16="http://schemas.microsoft.com/office/drawing/2014/main" id="{64E448F7-630C-4C32-9FD5-41FD1DDAB458}"/>
              </a:ext>
            </a:extLst>
          </p:cNvPr>
          <p:cNvGrpSpPr/>
          <p:nvPr/>
        </p:nvGrpSpPr>
        <p:grpSpPr>
          <a:xfrm>
            <a:off x="18650439" y="4505637"/>
            <a:ext cx="4348784" cy="4954474"/>
            <a:chOff x="18650439" y="4505637"/>
            <a:chExt cx="4348784" cy="4954474"/>
          </a:xfrm>
        </p:grpSpPr>
        <p:sp>
          <p:nvSpPr>
            <p:cNvPr id="16" name="Rounded Rectangle 15">
              <a:extLst>
                <a:ext uri="{FF2B5EF4-FFF2-40B4-BE49-F238E27FC236}">
                  <a16:creationId xmlns:a16="http://schemas.microsoft.com/office/drawing/2014/main" id="{F8DDF826-3F89-1EA4-09CB-31C9AB8D7F17}"/>
                </a:ext>
              </a:extLst>
            </p:cNvPr>
            <p:cNvSpPr/>
            <p:nvPr/>
          </p:nvSpPr>
          <p:spPr>
            <a:xfrm>
              <a:off x="18650439" y="4505637"/>
              <a:ext cx="4348784" cy="4954474"/>
            </a:xfrm>
            <a:prstGeom prst="roundRect">
              <a:avLst>
                <a:gd name="adj" fmla="val 2364"/>
              </a:avLst>
            </a:prstGeom>
            <a:solidFill>
              <a:srgbClr val="5F733F"/>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21" name="Picture 20" descr="A close-up of a chainsaw&#10;&#10;AI-generated content may be incorrect.">
              <a:extLst>
                <a:ext uri="{FF2B5EF4-FFF2-40B4-BE49-F238E27FC236}">
                  <a16:creationId xmlns:a16="http://schemas.microsoft.com/office/drawing/2014/main" id="{A8B5A55A-3C5D-0DE1-211B-3EFF2949D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63088" y="4981404"/>
              <a:ext cx="3986929" cy="4002940"/>
            </a:xfrm>
            <a:prstGeom prst="rect">
              <a:avLst/>
            </a:prstGeom>
          </p:spPr>
        </p:pic>
      </p:grpSp>
      <p:grpSp>
        <p:nvGrpSpPr>
          <p:cNvPr id="25" name="Group 24">
            <a:extLst>
              <a:ext uri="{FF2B5EF4-FFF2-40B4-BE49-F238E27FC236}">
                <a16:creationId xmlns:a16="http://schemas.microsoft.com/office/drawing/2014/main" id="{503EB9A3-C344-9F32-FB21-849143BECC64}"/>
              </a:ext>
            </a:extLst>
          </p:cNvPr>
          <p:cNvGrpSpPr/>
          <p:nvPr/>
        </p:nvGrpSpPr>
        <p:grpSpPr>
          <a:xfrm>
            <a:off x="15699491" y="1174264"/>
            <a:ext cx="4348784" cy="4954474"/>
            <a:chOff x="15699491" y="1174264"/>
            <a:chExt cx="4348784" cy="4954474"/>
          </a:xfrm>
        </p:grpSpPr>
        <p:sp>
          <p:nvSpPr>
            <p:cNvPr id="24" name="Rounded Rectangle 23">
              <a:extLst>
                <a:ext uri="{FF2B5EF4-FFF2-40B4-BE49-F238E27FC236}">
                  <a16:creationId xmlns:a16="http://schemas.microsoft.com/office/drawing/2014/main" id="{3A8FF951-D233-CD5C-DB2C-F7DFB9CFF30D}"/>
                </a:ext>
              </a:extLst>
            </p:cNvPr>
            <p:cNvSpPr/>
            <p:nvPr/>
          </p:nvSpPr>
          <p:spPr>
            <a:xfrm>
              <a:off x="15699491" y="1174264"/>
              <a:ext cx="4348784" cy="4954474"/>
            </a:xfrm>
            <a:prstGeom prst="roundRect">
              <a:avLst>
                <a:gd name="adj" fmla="val 2364"/>
              </a:avLst>
            </a:prstGeom>
            <a:solidFill>
              <a:srgbClr val="015184"/>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23" name="Picture 22" descr="A person standing on a lift&#10;&#10;AI-generated content may be incorrect.">
              <a:extLst>
                <a:ext uri="{FF2B5EF4-FFF2-40B4-BE49-F238E27FC236}">
                  <a16:creationId xmlns:a16="http://schemas.microsoft.com/office/drawing/2014/main" id="{8A0885F7-447C-110D-98D7-13D0ACF875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44077" y="1302245"/>
              <a:ext cx="3548355" cy="4698511"/>
            </a:xfrm>
            <a:prstGeom prst="rect">
              <a:avLst/>
            </a:prstGeom>
          </p:spPr>
        </p:pic>
      </p:grpSp>
      <p:sp>
        <p:nvSpPr>
          <p:cNvPr id="6" name="If orchard is set up well it will eliminate many later problems">
            <a:extLst>
              <a:ext uri="{FF2B5EF4-FFF2-40B4-BE49-F238E27FC236}">
                <a16:creationId xmlns:a16="http://schemas.microsoft.com/office/drawing/2014/main" id="{5275D46A-9467-1105-DFA5-5FFA51A2F247}"/>
              </a:ext>
            </a:extLst>
          </p:cNvPr>
          <p:cNvSpPr txBox="1">
            <a:spLocks/>
          </p:cNvSpPr>
          <p:nvPr/>
        </p:nvSpPr>
        <p:spPr>
          <a:xfrm>
            <a:off x="10139917" y="5064570"/>
            <a:ext cx="518298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sz="2800">
                <a:solidFill>
                  <a:srgbClr val="FFC002"/>
                </a:solidFill>
                <a:effectLst/>
                <a:latin typeface="Avenir Next Medium" panose="020B0503020202020204" pitchFamily="34" charset="0"/>
              </a:rPr>
              <a:t>Disinfect pruning tools often to prevent  </a:t>
            </a:r>
            <a:r>
              <a:rPr lang="en-US" sz="2800">
                <a:solidFill>
                  <a:srgbClr val="FFC002"/>
                </a:solidFill>
                <a:latin typeface="Avenir Next Medium" panose="020B0503020202020204" pitchFamily="34" charset="0"/>
              </a:rPr>
              <a:t>spread of dissease. </a:t>
            </a:r>
          </a:p>
          <a:p>
            <a:pPr marL="0" indent="0">
              <a:spcBef>
                <a:spcPts val="0"/>
              </a:spcBef>
              <a:buNone/>
            </a:pPr>
            <a:r>
              <a:rPr lang="en-US" sz="2800">
                <a:solidFill>
                  <a:srgbClr val="FFC002"/>
                </a:solidFill>
                <a:latin typeface="Avenir Next Medium" panose="020B0503020202020204" pitchFamily="34" charset="0"/>
              </a:rPr>
              <a:t>(Bleach, Hydrogen peroxide)</a:t>
            </a:r>
          </a:p>
          <a:p>
            <a:pPr marL="0" indent="0">
              <a:spcBef>
                <a:spcPts val="0"/>
              </a:spcBef>
              <a:buNone/>
            </a:pPr>
            <a:endParaRPr lang="en-US" sz="3200">
              <a:solidFill>
                <a:srgbClr val="FFC002"/>
              </a:solidFill>
              <a:effectLst/>
              <a:latin typeface="Helvetica" pitchFamily="2" charset="0"/>
            </a:endParaRPr>
          </a:p>
        </p:txBody>
      </p:sp>
    </p:spTree>
    <p:extLst>
      <p:ext uri="{BB962C8B-B14F-4D97-AF65-F5344CB8AC3E}">
        <p14:creationId xmlns:p14="http://schemas.microsoft.com/office/powerpoint/2010/main" val="3673232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F38E7-5125-AF1F-AF1D-DF5822A43AFC}"/>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E4F56E10-2558-0E19-F5B8-1F5E99FAE70A}"/>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6AA6A097-1A7E-9090-6384-543003FC0DEF}"/>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DCA95F43-F8F2-8FD1-899C-A83872758FD8}"/>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E9498FBE-1621-B902-2808-D6C2114C1BAA}"/>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BB94E90F-1205-07E6-A622-169F1523477B}"/>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E6067556-FC84-16FD-2E81-FCE14FEBFC72}"/>
              </a:ext>
            </a:extLst>
          </p:cNvPr>
          <p:cNvSpPr txBox="1">
            <a:spLocks/>
          </p:cNvSpPr>
          <p:nvPr/>
        </p:nvSpPr>
        <p:spPr>
          <a:xfrm>
            <a:off x="1490938" y="2108835"/>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Pruning - Mature Orchards</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0FCABA25-F7CC-4C9E-3DDC-14307FA62394}"/>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1390B964-9483-9219-4CAA-C902679D59D8}"/>
              </a:ext>
            </a:extLst>
          </p:cNvPr>
          <p:cNvCxnSpPr>
            <a:cxnSpLocks/>
          </p:cNvCxnSpPr>
          <p:nvPr/>
        </p:nvCxnSpPr>
        <p:spPr>
          <a:xfrm>
            <a:off x="4114296" y="3923373"/>
            <a:ext cx="0" cy="5877909"/>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8A5E1CDD-2FED-E9FB-6A93-C4BB5A27AFF6}"/>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15EB125A-EADF-2724-1A20-995C35852DC9}"/>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2824551F-D717-3FDB-D3CA-249C0DD3961E}"/>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1E45A0AE-5327-CF71-F9DD-E1253D8B0A19}"/>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8AD906B5-2A18-7848-4787-9CAB15DA4BAB}"/>
              </a:ext>
            </a:extLst>
          </p:cNvPr>
          <p:cNvSpPr txBox="1"/>
          <p:nvPr/>
        </p:nvSpPr>
        <p:spPr>
          <a:xfrm>
            <a:off x="4400396" y="4028422"/>
            <a:ext cx="10078129" cy="5745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ts val="4000"/>
              </a:lnSpc>
              <a:spcBef>
                <a:spcPts val="0"/>
              </a:spcBef>
            </a:pPr>
            <a:r>
              <a:rPr lang="en-US">
                <a:solidFill>
                  <a:srgbClr val="FFC002"/>
                </a:solidFill>
                <a:latin typeface="Avenir Next Medium" panose="020B0503020202020204" pitchFamily="34" charset="0"/>
              </a:rPr>
              <a:t>Wood: What to do with it ?</a:t>
            </a:r>
          </a:p>
          <a:p>
            <a:pPr algn="just">
              <a:lnSpc>
                <a:spcPts val="4000"/>
              </a:lnSpc>
              <a:spcBef>
                <a:spcPts val="0"/>
              </a:spcBef>
            </a:pPr>
            <a:endParaRPr lang="en-US">
              <a:solidFill>
                <a:srgbClr val="FFC002"/>
              </a:solidFill>
              <a:latin typeface="Avenir Next Medium" panose="020B0503020202020204" pitchFamily="34" charset="0"/>
            </a:endParaRPr>
          </a:p>
          <a:p>
            <a:pPr algn="just">
              <a:lnSpc>
                <a:spcPts val="4000"/>
              </a:lnSpc>
              <a:spcBef>
                <a:spcPts val="0"/>
              </a:spcBef>
            </a:pPr>
            <a:r>
              <a:rPr lang="en-US" sz="2800">
                <a:solidFill>
                  <a:schemeClr val="bg1"/>
                </a:solidFill>
                <a:latin typeface="Avenir Next Medium" panose="020B0503020202020204" pitchFamily="34" charset="0"/>
              </a:rPr>
              <a:t>Best method for soil is to grind the branches and leave the wood chips on the ground to break down and add to the soil. </a:t>
            </a:r>
          </a:p>
          <a:p>
            <a:pPr algn="just">
              <a:lnSpc>
                <a:spcPts val="4000"/>
              </a:lnSpc>
              <a:spcBef>
                <a:spcPts val="0"/>
              </a:spcBef>
            </a:pPr>
            <a:r>
              <a:rPr lang="en-US" sz="2800">
                <a:solidFill>
                  <a:schemeClr val="bg1"/>
                </a:solidFill>
                <a:latin typeface="Avenir Next Medium" panose="020B0503020202020204" pitchFamily="34" charset="0"/>
              </a:rPr>
              <a:t>But equipment can be expensive and is not always available. Branches less than about 8cm grind easily with tractor mounted equipment. </a:t>
            </a:r>
          </a:p>
          <a:p>
            <a:pPr algn="just">
              <a:lnSpc>
                <a:spcPts val="4000"/>
              </a:lnSpc>
              <a:spcBef>
                <a:spcPts val="0"/>
              </a:spcBef>
            </a:pPr>
            <a:endParaRPr lang="en-US" sz="2800">
              <a:solidFill>
                <a:schemeClr val="bg1"/>
              </a:solidFill>
              <a:latin typeface="Avenir Next Medium" panose="020B0503020202020204" pitchFamily="34" charset="0"/>
            </a:endParaRPr>
          </a:p>
          <a:p>
            <a:pPr algn="just">
              <a:lnSpc>
                <a:spcPts val="4000"/>
              </a:lnSpc>
              <a:spcBef>
                <a:spcPts val="0"/>
              </a:spcBef>
            </a:pPr>
            <a:r>
              <a:rPr lang="en-US" sz="2800">
                <a:solidFill>
                  <a:schemeClr val="bg1"/>
                </a:solidFill>
                <a:latin typeface="Avenir Next Medium" panose="020B0503020202020204" pitchFamily="34" charset="0"/>
              </a:rPr>
              <a:t>Moving wood out of orchard and </a:t>
            </a:r>
            <a:r>
              <a:rPr lang="en-US" sz="2800" u="sng">
                <a:solidFill>
                  <a:srgbClr val="FFC000"/>
                </a:solidFill>
                <a:latin typeface="Avenir Next Medium" panose="020B0503020202020204" pitchFamily="34" charset="0"/>
              </a:rPr>
              <a:t>burning</a:t>
            </a:r>
            <a:r>
              <a:rPr lang="en-US" sz="2800">
                <a:solidFill>
                  <a:schemeClr val="bg1"/>
                </a:solidFill>
                <a:latin typeface="Avenir Next Medium" panose="020B0503020202020204" pitchFamily="34" charset="0"/>
              </a:rPr>
              <a:t> is best option for diseased branches</a:t>
            </a:r>
            <a:endParaRPr lang="en-US" sz="2400">
              <a:solidFill>
                <a:schemeClr val="bg1"/>
              </a:solidFill>
              <a:latin typeface="Avenir Next Medium" panose="020B0503020202020204" pitchFamily="34" charset="0"/>
            </a:endParaRPr>
          </a:p>
        </p:txBody>
      </p:sp>
      <p:sp>
        <p:nvSpPr>
          <p:cNvPr id="9" name="Rounded Rectangle 8">
            <a:extLst>
              <a:ext uri="{FF2B5EF4-FFF2-40B4-BE49-F238E27FC236}">
                <a16:creationId xmlns:a16="http://schemas.microsoft.com/office/drawing/2014/main" id="{282E3109-8C99-3646-7F9D-9BFA5AAB67D9}"/>
              </a:ext>
            </a:extLst>
          </p:cNvPr>
          <p:cNvSpPr/>
          <p:nvPr/>
        </p:nvSpPr>
        <p:spPr>
          <a:xfrm>
            <a:off x="15634819" y="4028421"/>
            <a:ext cx="6717177" cy="6802057"/>
          </a:xfrm>
          <a:prstGeom prst="roundRect">
            <a:avLst>
              <a:gd name="adj" fmla="val 2364"/>
            </a:avLst>
          </a:prstGeom>
          <a:solidFill>
            <a:srgbClr val="FFFFFF">
              <a:alpha val="30000"/>
            </a:srgb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6" name="Picture 5" descr="A red machine with wheels and a small round object&#10;&#10;AI-generated content may be incorrect.">
            <a:extLst>
              <a:ext uri="{FF2B5EF4-FFF2-40B4-BE49-F238E27FC236}">
                <a16:creationId xmlns:a16="http://schemas.microsoft.com/office/drawing/2014/main" id="{753382C6-AFC3-55A3-0718-44A75D00D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34819" y="4505406"/>
            <a:ext cx="6508203" cy="6508203"/>
          </a:xfrm>
          <a:prstGeom prst="rect">
            <a:avLst/>
          </a:prstGeom>
        </p:spPr>
      </p:pic>
    </p:spTree>
    <p:extLst>
      <p:ext uri="{BB962C8B-B14F-4D97-AF65-F5344CB8AC3E}">
        <p14:creationId xmlns:p14="http://schemas.microsoft.com/office/powerpoint/2010/main" val="2359737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4FAB8-46A7-5CA6-F3D1-B7D2F2706021}"/>
            </a:ext>
          </a:extLst>
        </p:cNvPr>
        <p:cNvGrpSpPr/>
        <p:nvPr/>
      </p:nvGrpSpPr>
      <p:grpSpPr>
        <a:xfrm>
          <a:off x="0" y="0"/>
          <a:ext cx="0" cy="0"/>
          <a:chOff x="0" y="0"/>
          <a:chExt cx="0" cy="0"/>
        </a:xfrm>
      </p:grpSpPr>
      <p:pic>
        <p:nvPicPr>
          <p:cNvPr id="11" name="Picture 10" descr="A green and black background&#10;&#10;AI-generated content may be incorrect.">
            <a:extLst>
              <a:ext uri="{FF2B5EF4-FFF2-40B4-BE49-F238E27FC236}">
                <a16:creationId xmlns:a16="http://schemas.microsoft.com/office/drawing/2014/main" id="{5012A4AF-9DA2-250E-6A0F-630CA70F112F}"/>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C7049D6-BF3B-EA1D-17D5-A1E021E65470}"/>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8" name="If orchard is set up well it will eliminate many later problems">
            <a:extLst>
              <a:ext uri="{FF2B5EF4-FFF2-40B4-BE49-F238E27FC236}">
                <a16:creationId xmlns:a16="http://schemas.microsoft.com/office/drawing/2014/main" id="{C9D97100-8A94-4541-96E8-434F50FDF0A7}"/>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21" name="If orchard is set up well it will eliminate many later problems">
            <a:extLst>
              <a:ext uri="{FF2B5EF4-FFF2-40B4-BE49-F238E27FC236}">
                <a16:creationId xmlns:a16="http://schemas.microsoft.com/office/drawing/2014/main" id="{0D99FD17-7335-85FD-4A38-44677529E193}"/>
              </a:ext>
            </a:extLst>
          </p:cNvPr>
          <p:cNvSpPr txBox="1">
            <a:spLocks/>
          </p:cNvSpPr>
          <p:nvPr/>
        </p:nvSpPr>
        <p:spPr>
          <a:xfrm>
            <a:off x="3952358" y="5251647"/>
            <a:ext cx="10718455"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sz="2800">
                <a:solidFill>
                  <a:srgbClr val="FFC002"/>
                </a:solidFill>
                <a:latin typeface="Avenir Next Medium" panose="020B0503020202020204" pitchFamily="34" charset="0"/>
              </a:rPr>
              <a:t>DISCLAIMER</a:t>
            </a:r>
            <a:r>
              <a:rPr lang="en-US" i="1">
                <a:solidFill>
                  <a:srgbClr val="FFC002"/>
                </a:solidFill>
                <a:latin typeface="Avenir Next Medium" panose="020B0503020202020204" pitchFamily="34" charset="0"/>
              </a:rPr>
              <a:t>:</a:t>
            </a:r>
          </a:p>
        </p:txBody>
      </p:sp>
      <p:sp>
        <p:nvSpPr>
          <p:cNvPr id="4" name="TextBox 3">
            <a:extLst>
              <a:ext uri="{FF2B5EF4-FFF2-40B4-BE49-F238E27FC236}">
                <a16:creationId xmlns:a16="http://schemas.microsoft.com/office/drawing/2014/main" id="{44586874-FC2F-3A03-D603-3C29CFBCD2F9}"/>
              </a:ext>
            </a:extLst>
          </p:cNvPr>
          <p:cNvSpPr txBox="1"/>
          <p:nvPr/>
        </p:nvSpPr>
        <p:spPr>
          <a:xfrm>
            <a:off x="4413096" y="6059342"/>
            <a:ext cx="15756009"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2400" u="none" strike="noStrike">
                <a:solidFill>
                  <a:schemeClr val="bg1"/>
                </a:solidFill>
                <a:effectLst/>
                <a:latin typeface="Avenir Next Medium" panose="020B0503020202020204" pitchFamily="34" charset="0"/>
              </a:rPr>
              <a:t>The project “Promoting Green Deal Readiness in the Eastern Partnership Countries” (PROGRESS) is funded by the International Climate Initiative (IKI) of the German Federal Government and is implemented by the Deutsche Gesellschaft für Internationale Zusammenarbeit (GIZ) GmbH, as the lead agency, in partnership with the Organisation for Economic Co-operation and Development (OECD), the Regional Environmental Centre for the Caucasus (RECC), the European Business Association (EBA) Moldova and the Institute for Economics and Forecasting of the National Academy of Sciences of Ukraine (IEF).</a:t>
            </a:r>
            <a:endParaRPr lang="en-US" sz="240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1936819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DC60E-23F2-36F7-C234-8B387920C1EA}"/>
            </a:ext>
          </a:extLst>
        </p:cNvPr>
        <p:cNvGrpSpPr/>
        <p:nvPr/>
      </p:nvGrpSpPr>
      <p:grpSpPr>
        <a:xfrm>
          <a:off x="0" y="0"/>
          <a:ext cx="0" cy="0"/>
          <a:chOff x="0" y="0"/>
          <a:chExt cx="0" cy="0"/>
        </a:xfrm>
      </p:grpSpPr>
      <p:pic>
        <p:nvPicPr>
          <p:cNvPr id="58" name="Picture 57" descr="A green and black background&#10;&#10;AI-generated content may be incorrect.">
            <a:extLst>
              <a:ext uri="{FF2B5EF4-FFF2-40B4-BE49-F238E27FC236}">
                <a16:creationId xmlns:a16="http://schemas.microsoft.com/office/drawing/2014/main" id="{B6DFCBDA-62F4-7446-931B-A1A165789BD7}"/>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FBA2477B-7B31-F3BC-E8CE-36C16E2C4569}"/>
              </a:ext>
            </a:extLst>
          </p:cNvPr>
          <p:cNvSpPr/>
          <p:nvPr/>
        </p:nvSpPr>
        <p:spPr>
          <a:xfrm>
            <a:off x="2933700" y="4241800"/>
            <a:ext cx="15938500" cy="7227747"/>
          </a:xfrm>
          <a:prstGeom prst="rect">
            <a:avLst/>
          </a:prstGeom>
          <a:solidFill>
            <a:schemeClr val="accent1">
              <a:satOff val="-9155"/>
              <a:lumOff val="-32673"/>
            </a:schemeClr>
          </a:solidFill>
          <a:ln w="3175"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pic>
        <p:nvPicPr>
          <p:cNvPr id="38" name="Picture 37" descr="A person sitting in the ground under a tree&#10;&#10;Description automatically generated">
            <a:extLst>
              <a:ext uri="{FF2B5EF4-FFF2-40B4-BE49-F238E27FC236}">
                <a16:creationId xmlns:a16="http://schemas.microsoft.com/office/drawing/2014/main" id="{25FD2E0D-2DC9-A041-CC03-C77B22167CE4}"/>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79000"/>
                    </a14:imgEffect>
                  </a14:imgLayer>
                </a14:imgProps>
              </a:ext>
            </a:extLst>
          </a:blip>
          <a:srcRect l="1227" r="2035" b="4354"/>
          <a:stretch/>
        </p:blipFill>
        <p:spPr>
          <a:xfrm>
            <a:off x="1671793" y="689579"/>
            <a:ext cx="20453695" cy="11746345"/>
          </a:xfrm>
          <a:prstGeom prst="rect">
            <a:avLst/>
          </a:prstGeom>
          <a:ln w="19050">
            <a:solidFill>
              <a:schemeClr val="bg1"/>
            </a:solidFill>
          </a:ln>
        </p:spPr>
      </p:pic>
      <p:sp>
        <p:nvSpPr>
          <p:cNvPr id="8" name="Rounded Rectangle 7">
            <a:extLst>
              <a:ext uri="{FF2B5EF4-FFF2-40B4-BE49-F238E27FC236}">
                <a16:creationId xmlns:a16="http://schemas.microsoft.com/office/drawing/2014/main" id="{8969EA58-C2D1-49E3-32CB-71D2C63DC86A}"/>
              </a:ext>
            </a:extLst>
          </p:cNvPr>
          <p:cNvSpPr/>
          <p:nvPr/>
        </p:nvSpPr>
        <p:spPr>
          <a:xfrm>
            <a:off x="10392061" y="6764213"/>
            <a:ext cx="11605039" cy="5519460"/>
          </a:xfrm>
          <a:prstGeom prst="roundRect">
            <a:avLst>
              <a:gd name="adj" fmla="val 84"/>
            </a:avLst>
          </a:prstGeom>
          <a:solidFill>
            <a:srgbClr val="4F3C25">
              <a:alpha val="58000"/>
            </a:srgbClr>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lang="en-US" sz="3200">
              <a:solidFill>
                <a:srgbClr val="FFFFFF"/>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4" name="Straight Connector 13">
            <a:extLst>
              <a:ext uri="{FF2B5EF4-FFF2-40B4-BE49-F238E27FC236}">
                <a16:creationId xmlns:a16="http://schemas.microsoft.com/office/drawing/2014/main" id="{70818228-BFBD-7536-BDBC-FFF9C51E489D}"/>
              </a:ext>
            </a:extLst>
          </p:cNvPr>
          <p:cNvCxnSpPr>
            <a:cxnSpLocks/>
          </p:cNvCxnSpPr>
          <p:nvPr/>
        </p:nvCxnSpPr>
        <p:spPr>
          <a:xfrm>
            <a:off x="17051267" y="7670627"/>
            <a:ext cx="0" cy="355352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38D17600-3BD0-BEBF-2791-BB6B89C3E5A5}"/>
              </a:ext>
            </a:extLst>
          </p:cNvPr>
          <p:cNvSpPr txBox="1"/>
          <p:nvPr/>
        </p:nvSpPr>
        <p:spPr>
          <a:xfrm>
            <a:off x="17500787" y="10232409"/>
            <a:ext cx="4006474" cy="369332"/>
          </a:xfrm>
          <a:prstGeom prst="rect">
            <a:avLst/>
          </a:prstGeom>
          <a:noFill/>
          <a:effectLst>
            <a:softEdge rad="65707"/>
          </a:effectLst>
        </p:spPr>
        <p:txBody>
          <a:bodyPr wrap="square" rtlCol="0">
            <a:spAutoFit/>
          </a:bodyPr>
          <a:lstStyle/>
          <a:p>
            <a:r>
              <a:rPr lang="en-US" sz="1800" spc="-200" dirty="0">
                <a:solidFill>
                  <a:schemeClr val="bg1"/>
                </a:solidFill>
                <a:latin typeface="Avenir Next" panose="020B0503020202020204" pitchFamily="34" charset="0"/>
              </a:rPr>
              <a:t>Chișinău, February 27, 2025</a:t>
            </a:r>
          </a:p>
        </p:txBody>
      </p:sp>
      <p:sp>
        <p:nvSpPr>
          <p:cNvPr id="39" name="Nisão-NutVision">
            <a:extLst>
              <a:ext uri="{FF2B5EF4-FFF2-40B4-BE49-F238E27FC236}">
                <a16:creationId xmlns:a16="http://schemas.microsoft.com/office/drawing/2014/main" id="{12E18AE7-3751-C017-0B1B-7B41314362A4}"/>
              </a:ext>
            </a:extLst>
          </p:cNvPr>
          <p:cNvSpPr txBox="1"/>
          <p:nvPr/>
        </p:nvSpPr>
        <p:spPr>
          <a:xfrm>
            <a:off x="17457191" y="9533245"/>
            <a:ext cx="3905556" cy="461665"/>
          </a:xfrm>
          <a:prstGeom prst="rect">
            <a:avLst/>
          </a:prstGeom>
          <a:noFill/>
          <a:effectLst>
            <a:softEdge rad="65707"/>
          </a:effectLst>
        </p:spPr>
        <p:txBody>
          <a:bodyPr wrap="square" rtlCol="0">
            <a:spAutoFit/>
          </a:bodyPr>
          <a:lstStyle/>
          <a:p>
            <a:r>
              <a:rPr lang="en-US" sz="2400" dirty="0">
                <a:solidFill>
                  <a:schemeClr val="bg1"/>
                </a:solidFill>
                <a:latin typeface="Avenir Next Medium" panose="020B0503020202020204" pitchFamily="34" charset="0"/>
              </a:rPr>
              <a:t>Nisão </a:t>
            </a:r>
            <a:r>
              <a:rPr lang="en-US" sz="2400" i="1" dirty="0">
                <a:solidFill>
                  <a:srgbClr val="FFC002"/>
                </a:solidFill>
                <a:latin typeface="Avenir Next Medium" panose="020B0503020202020204" pitchFamily="34" charset="0"/>
              </a:rPr>
              <a:t>NutVision</a:t>
            </a:r>
            <a:endParaRPr lang="en-US" sz="1800" i="1" dirty="0">
              <a:solidFill>
                <a:srgbClr val="FFC002"/>
              </a:solidFill>
              <a:latin typeface="Avenir Next Medium" panose="020B0503020202020204" pitchFamily="34" charset="0"/>
            </a:endParaRPr>
          </a:p>
        </p:txBody>
      </p:sp>
      <p:sp>
        <p:nvSpPr>
          <p:cNvPr id="5" name="Presenter Title">
            <a:extLst>
              <a:ext uri="{FF2B5EF4-FFF2-40B4-BE49-F238E27FC236}">
                <a16:creationId xmlns:a16="http://schemas.microsoft.com/office/drawing/2014/main" id="{2F35C650-1047-9467-BA92-A7838F9A9245}"/>
              </a:ext>
            </a:extLst>
          </p:cNvPr>
          <p:cNvSpPr txBox="1"/>
          <p:nvPr/>
        </p:nvSpPr>
        <p:spPr>
          <a:xfrm>
            <a:off x="17457191" y="8604780"/>
            <a:ext cx="4402755" cy="461665"/>
          </a:xfrm>
          <a:prstGeom prst="rect">
            <a:avLst/>
          </a:prstGeom>
          <a:noFill/>
          <a:effectLst>
            <a:softEdge rad="65707"/>
          </a:effectLst>
        </p:spPr>
        <p:txBody>
          <a:bodyPr wrap="square" rtlCol="0">
            <a:spAutoFit/>
          </a:bodyPr>
          <a:lstStyle/>
          <a:p>
            <a:r>
              <a:rPr lang="en-US" sz="2400" i="1" dirty="0">
                <a:solidFill>
                  <a:schemeClr val="bg1"/>
                </a:solidFill>
                <a:latin typeface="Avenir Next" panose="020B0503020202020204" pitchFamily="34" charset="0"/>
              </a:rPr>
              <a:t>Director, Technical</a:t>
            </a:r>
            <a:endParaRPr lang="en-US" sz="1800" i="1" dirty="0">
              <a:solidFill>
                <a:schemeClr val="bg1"/>
              </a:solidFill>
              <a:latin typeface="Avenir Next" panose="020B0503020202020204" pitchFamily="34" charset="0"/>
            </a:endParaRPr>
          </a:p>
        </p:txBody>
      </p:sp>
      <p:sp>
        <p:nvSpPr>
          <p:cNvPr id="4" name="Presenter">
            <a:extLst>
              <a:ext uri="{FF2B5EF4-FFF2-40B4-BE49-F238E27FC236}">
                <a16:creationId xmlns:a16="http://schemas.microsoft.com/office/drawing/2014/main" id="{CEBC921A-8640-46E0-ACD6-BA1E779451AB}"/>
              </a:ext>
            </a:extLst>
          </p:cNvPr>
          <p:cNvSpPr txBox="1"/>
          <p:nvPr/>
        </p:nvSpPr>
        <p:spPr>
          <a:xfrm>
            <a:off x="17457192" y="8018806"/>
            <a:ext cx="4289484" cy="522922"/>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27" name="Presenter Title">
            <a:extLst>
              <a:ext uri="{FF2B5EF4-FFF2-40B4-BE49-F238E27FC236}">
                <a16:creationId xmlns:a16="http://schemas.microsoft.com/office/drawing/2014/main" id="{D576F226-4564-0E7D-F6B8-93FF9E0BB7E8}"/>
              </a:ext>
            </a:extLst>
          </p:cNvPr>
          <p:cNvSpPr txBox="1"/>
          <p:nvPr/>
        </p:nvSpPr>
        <p:spPr>
          <a:xfrm>
            <a:off x="17449221" y="8934320"/>
            <a:ext cx="4058040" cy="461665"/>
          </a:xfrm>
          <a:prstGeom prst="rect">
            <a:avLst/>
          </a:prstGeom>
          <a:noFill/>
          <a:effectLst>
            <a:softEdge rad="65707"/>
          </a:effectLst>
        </p:spPr>
        <p:txBody>
          <a:bodyPr wrap="square" rtlCol="0">
            <a:spAutoFit/>
          </a:bodyPr>
          <a:lstStyle/>
          <a:p>
            <a:r>
              <a:rPr lang="en-US" sz="2400" i="1" dirty="0">
                <a:solidFill>
                  <a:schemeClr val="bg1"/>
                </a:solidFill>
                <a:latin typeface="Avenir Next" panose="020B0503020202020204" pitchFamily="34" charset="0"/>
              </a:rPr>
              <a:t>Advisory Services</a:t>
            </a:r>
            <a:endParaRPr lang="en-US" sz="1800" i="1" dirty="0">
              <a:solidFill>
                <a:schemeClr val="bg1"/>
              </a:solidFill>
              <a:latin typeface="Avenir Next" panose="020B0503020202020204" pitchFamily="34" charset="0"/>
            </a:endParaRPr>
          </a:p>
        </p:txBody>
      </p:sp>
      <p:pic>
        <p:nvPicPr>
          <p:cNvPr id="40" name="Graphic 39">
            <a:extLst>
              <a:ext uri="{FF2B5EF4-FFF2-40B4-BE49-F238E27FC236}">
                <a16:creationId xmlns:a16="http://schemas.microsoft.com/office/drawing/2014/main" id="{422599C5-7184-F167-FBBB-4FAE036325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6000" y="4331400"/>
            <a:ext cx="7772400" cy="3457377"/>
          </a:xfrm>
          <a:prstGeom prst="rect">
            <a:avLst/>
          </a:prstGeom>
        </p:spPr>
      </p:pic>
      <p:pic>
        <p:nvPicPr>
          <p:cNvPr id="46" name="Picture 45" descr="A logo with text and a tree&#10;&#10;AI-generated content may be incorrect.">
            <a:extLst>
              <a:ext uri="{FF2B5EF4-FFF2-40B4-BE49-F238E27FC236}">
                <a16:creationId xmlns:a16="http://schemas.microsoft.com/office/drawing/2014/main" id="{5C8BB047-E6DA-7890-4A81-9B4E24049C63}"/>
              </a:ext>
            </a:extLst>
          </p:cNvPr>
          <p:cNvPicPr>
            <a:picLocks noChangeAspect="1"/>
          </p:cNvPicPr>
          <p:nvPr/>
        </p:nvPicPr>
        <p:blipFill>
          <a:blip r:embed="rId8">
            <a:extLst>
              <a:ext uri="{28A0092B-C50C-407E-A947-70E740481C1C}">
                <a14:useLocalDpi xmlns:a14="http://schemas.microsoft.com/office/drawing/2010/main" val="0"/>
              </a:ext>
            </a:extLst>
          </a:blip>
          <a:srcRect l="2853" t="2069" b="16894"/>
          <a:stretch/>
        </p:blipFill>
        <p:spPr>
          <a:xfrm>
            <a:off x="18466553" y="10990462"/>
            <a:ext cx="2382240" cy="1059212"/>
          </a:xfrm>
          <a:prstGeom prst="rect">
            <a:avLst/>
          </a:prstGeom>
          <a:effectLst>
            <a:outerShdw blurRad="50800" dist="118689" dir="2700000" algn="tl" rotWithShape="0">
              <a:prstClr val="black">
                <a:alpha val="40000"/>
              </a:prstClr>
            </a:outerShdw>
          </a:effectLst>
        </p:spPr>
      </p:pic>
      <p:sp>
        <p:nvSpPr>
          <p:cNvPr id="2" name="Presenter">
            <a:extLst>
              <a:ext uri="{FF2B5EF4-FFF2-40B4-BE49-F238E27FC236}">
                <a16:creationId xmlns:a16="http://schemas.microsoft.com/office/drawing/2014/main" id="{37AB2D58-EABB-D7D2-37B1-0187745116EA}"/>
              </a:ext>
            </a:extLst>
          </p:cNvPr>
          <p:cNvSpPr txBox="1"/>
          <p:nvPr/>
        </p:nvSpPr>
        <p:spPr>
          <a:xfrm>
            <a:off x="11653237" y="9271784"/>
            <a:ext cx="4289484" cy="584775"/>
          </a:xfrm>
          <a:prstGeom prst="rect">
            <a:avLst/>
          </a:prstGeom>
          <a:noFill/>
          <a:effectLst>
            <a:softEdge rad="65707"/>
          </a:effectLst>
        </p:spPr>
        <p:txBody>
          <a:bodyPr wrap="square" rtlCol="0">
            <a:spAutoFit/>
          </a:bodyPr>
          <a:lstStyle/>
          <a:p>
            <a:pPr algn="ctr"/>
            <a:r>
              <a:rPr lang="en-US" sz="3200" dirty="0">
                <a:solidFill>
                  <a:schemeClr val="bg1"/>
                </a:solidFill>
                <a:latin typeface="Avenir Next Medium" panose="020B0503020202020204" pitchFamily="34" charset="0"/>
              </a:rPr>
              <a:t>Thank you</a:t>
            </a:r>
            <a:endParaRPr lang="en-US" sz="24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2423895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80E12-2614-9E8D-05F6-6930E5A400AE}"/>
            </a:ext>
          </a:extLst>
        </p:cNvPr>
        <p:cNvGrpSpPr/>
        <p:nvPr/>
      </p:nvGrpSpPr>
      <p:grpSpPr>
        <a:xfrm>
          <a:off x="0" y="0"/>
          <a:ext cx="0" cy="0"/>
          <a:chOff x="0" y="0"/>
          <a:chExt cx="0" cy="0"/>
        </a:xfrm>
      </p:grpSpPr>
      <p:pic>
        <p:nvPicPr>
          <p:cNvPr id="16" name="Picture 15" descr="A green and black background&#10;&#10;AI-generated content may be incorrect.">
            <a:extLst>
              <a:ext uri="{FF2B5EF4-FFF2-40B4-BE49-F238E27FC236}">
                <a16:creationId xmlns:a16="http://schemas.microsoft.com/office/drawing/2014/main" id="{01552407-3DBC-72F9-AA27-5A839A5FD249}"/>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3FC29680-E533-E320-C2B8-993A08E87F2A}"/>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43A806BB-04E3-CD50-3E47-A011A7EE7C35}"/>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3DA36AB4-1168-6E45-988E-FE489B551155}"/>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C9C98626-6CAF-35FC-F073-F46F0CAE4BB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5C707487-980E-595B-B860-C8C7EB0B5765}"/>
              </a:ext>
            </a:extLst>
          </p:cNvPr>
          <p:cNvSpPr txBox="1">
            <a:spLocks/>
          </p:cNvSpPr>
          <p:nvPr/>
        </p:nvSpPr>
        <p:spPr>
          <a:xfrm>
            <a:off x="1450732" y="1345234"/>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Nutrition</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557AF0E6-C658-59D8-F595-A847EE936B50}"/>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D3036C8D-6E7C-BAC1-4A3D-423025B6792E}"/>
              </a:ext>
            </a:extLst>
          </p:cNvPr>
          <p:cNvCxnSpPr>
            <a:cxnSpLocks/>
          </p:cNvCxnSpPr>
          <p:nvPr/>
        </p:nvCxnSpPr>
        <p:spPr>
          <a:xfrm>
            <a:off x="2804594" y="4134387"/>
            <a:ext cx="0" cy="603258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756AE179-E4E5-3A78-AB77-ADCE6AF3976B}"/>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7F2AB7C2-04D6-8E6E-5B3B-F1B4946032DA}"/>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4652FDE9-2F34-A831-A405-620A283F498D}"/>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6BA2A1FF-845A-72DC-ED93-8718444B6E9C}"/>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14B3B8AF-DB90-6A0C-D6F4-0C98F2635223}"/>
              </a:ext>
            </a:extLst>
          </p:cNvPr>
          <p:cNvSpPr txBox="1"/>
          <p:nvPr/>
        </p:nvSpPr>
        <p:spPr>
          <a:xfrm>
            <a:off x="3223169" y="2472484"/>
            <a:ext cx="16803584" cy="615553"/>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ts val="4000"/>
              </a:lnSpc>
              <a:spcBef>
                <a:spcPts val="0"/>
              </a:spcBef>
            </a:pPr>
            <a:r>
              <a:rPr lang="en-US" sz="3600">
                <a:solidFill>
                  <a:srgbClr val="FFC002"/>
                </a:solidFill>
                <a:effectLst/>
                <a:latin typeface="Avenir Next Medium" panose="020B0503020202020204" pitchFamily="34" charset="0"/>
              </a:rPr>
              <a:t>Main focus should be on soil health.</a:t>
            </a:r>
            <a:endParaRPr kumimoji="0" lang="en-US" sz="2800" b="0" i="0" u="none" strike="noStrike" cap="none" spc="0" normalizeH="0" baseline="0">
              <a:ln>
                <a:noFill/>
              </a:ln>
              <a:solidFill>
                <a:srgbClr val="FFC002"/>
              </a:solidFill>
              <a:effectLst/>
              <a:uFillTx/>
              <a:latin typeface="Graphik Light"/>
              <a:ea typeface="Graphik Light"/>
              <a:cs typeface="Graphik Light"/>
              <a:sym typeface="Graphik Light"/>
            </a:endParaRPr>
          </a:p>
        </p:txBody>
      </p:sp>
      <p:sp>
        <p:nvSpPr>
          <p:cNvPr id="9" name="TextBox 8">
            <a:extLst>
              <a:ext uri="{FF2B5EF4-FFF2-40B4-BE49-F238E27FC236}">
                <a16:creationId xmlns:a16="http://schemas.microsoft.com/office/drawing/2014/main" id="{7370CF75-B8EB-2F8F-4F57-B421DD440825}"/>
              </a:ext>
            </a:extLst>
          </p:cNvPr>
          <p:cNvSpPr txBox="1"/>
          <p:nvPr/>
        </p:nvSpPr>
        <p:spPr>
          <a:xfrm>
            <a:off x="3225005" y="3136797"/>
            <a:ext cx="12978567" cy="7284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ts val="4000"/>
              </a:lnSpc>
              <a:spcBef>
                <a:spcPts val="0"/>
              </a:spcBef>
            </a:pPr>
            <a:r>
              <a:rPr lang="en-US" sz="2800">
                <a:solidFill>
                  <a:srgbClr val="FFC002"/>
                </a:solidFill>
                <a:effectLst/>
                <a:latin typeface="Avenir Next Medium" panose="020B0503020202020204" pitchFamily="34" charset="0"/>
              </a:rPr>
              <a:t>Soil Quality &amp; Nutrients  </a:t>
            </a:r>
          </a:p>
          <a:p>
            <a:pPr algn="just">
              <a:lnSpc>
                <a:spcPts val="4000"/>
              </a:lnSpc>
              <a:spcBef>
                <a:spcPts val="0"/>
              </a:spcBef>
            </a:pPr>
            <a:r>
              <a:rPr lang="en-US" sz="2800">
                <a:solidFill>
                  <a:schemeClr val="bg1"/>
                </a:solidFill>
                <a:effectLst/>
                <a:latin typeface="Avenir Next Medium" panose="020B0503020202020204" pitchFamily="34" charset="0"/>
              </a:rPr>
              <a:t>Deep, well-aerated soil with high carbon content meets most nutritional needs.  </a:t>
            </a:r>
          </a:p>
          <a:p>
            <a:pPr algn="just">
              <a:lnSpc>
                <a:spcPts val="4000"/>
              </a:lnSpc>
              <a:spcBef>
                <a:spcPts val="0"/>
              </a:spcBef>
            </a:pPr>
            <a:r>
              <a:rPr lang="en-US" sz="2800">
                <a:solidFill>
                  <a:schemeClr val="bg1"/>
                </a:solidFill>
                <a:effectLst/>
                <a:latin typeface="Avenir Next Medium" panose="020B0503020202020204" pitchFamily="34" charset="0"/>
              </a:rPr>
              <a:t>Foundation: Regular additions of compost/manure, diverse cover crops, and minimal tillage.  </a:t>
            </a:r>
          </a:p>
          <a:p>
            <a:pPr algn="just">
              <a:lnSpc>
                <a:spcPts val="4000"/>
              </a:lnSpc>
              <a:spcBef>
                <a:spcPts val="0"/>
              </a:spcBef>
            </a:pPr>
            <a:endParaRPr lang="en-US" sz="2800">
              <a:solidFill>
                <a:schemeClr val="bg1"/>
              </a:solidFill>
              <a:effectLst/>
              <a:latin typeface="Avenir Next Medium" panose="020B0503020202020204" pitchFamily="34" charset="0"/>
            </a:endParaRPr>
          </a:p>
          <a:p>
            <a:pPr algn="just">
              <a:lnSpc>
                <a:spcPts val="4000"/>
              </a:lnSpc>
              <a:spcBef>
                <a:spcPts val="0"/>
              </a:spcBef>
            </a:pPr>
            <a:r>
              <a:rPr lang="en-US" sz="2800">
                <a:solidFill>
                  <a:srgbClr val="FFC002"/>
                </a:solidFill>
                <a:effectLst/>
                <a:latin typeface="Avenir Next Medium" panose="020B0503020202020204" pitchFamily="34" charset="0"/>
              </a:rPr>
              <a:t>Micronutrient Management  </a:t>
            </a:r>
          </a:p>
          <a:p>
            <a:pPr algn="just">
              <a:lnSpc>
                <a:spcPts val="4000"/>
              </a:lnSpc>
              <a:spcBef>
                <a:spcPts val="0"/>
              </a:spcBef>
            </a:pPr>
            <a:r>
              <a:rPr lang="en-US" sz="2800">
                <a:solidFill>
                  <a:schemeClr val="bg1"/>
                </a:solidFill>
                <a:effectLst/>
                <a:latin typeface="Avenir Next Medium" panose="020B0503020202020204" pitchFamily="34" charset="0"/>
              </a:rPr>
              <a:t>Use tissue tests to check for micronutrient deficiencies.  </a:t>
            </a:r>
          </a:p>
          <a:p>
            <a:pPr algn="just">
              <a:lnSpc>
                <a:spcPts val="4000"/>
              </a:lnSpc>
              <a:spcBef>
                <a:spcPts val="0"/>
              </a:spcBef>
            </a:pPr>
            <a:r>
              <a:rPr lang="en-US" sz="2800">
                <a:solidFill>
                  <a:schemeClr val="bg1"/>
                </a:solidFill>
                <a:effectLst/>
                <a:latin typeface="Avenir Next Medium" panose="020B0503020202020204" pitchFamily="34" charset="0"/>
              </a:rPr>
              <a:t>Deficiencies vary based on soil composition.  </a:t>
            </a:r>
          </a:p>
          <a:p>
            <a:pPr algn="just">
              <a:lnSpc>
                <a:spcPts val="4000"/>
              </a:lnSpc>
              <a:spcBef>
                <a:spcPts val="0"/>
              </a:spcBef>
            </a:pPr>
            <a:r>
              <a:rPr lang="en-US" sz="2800">
                <a:solidFill>
                  <a:schemeClr val="bg1"/>
                </a:solidFill>
                <a:effectLst/>
                <a:latin typeface="Avenir Next Medium" panose="020B0503020202020204" pitchFamily="34" charset="0"/>
              </a:rPr>
              <a:t>If a nutrient is absent in the base soil, it must be supplemented.  </a:t>
            </a:r>
          </a:p>
          <a:p>
            <a:pPr algn="just">
              <a:lnSpc>
                <a:spcPts val="4000"/>
              </a:lnSpc>
              <a:spcBef>
                <a:spcPts val="0"/>
              </a:spcBef>
            </a:pPr>
            <a:endParaRPr lang="en-US" sz="2800">
              <a:solidFill>
                <a:schemeClr val="bg1"/>
              </a:solidFill>
              <a:latin typeface="Avenir Next Medium" panose="020B0503020202020204" pitchFamily="34" charset="0"/>
            </a:endParaRPr>
          </a:p>
          <a:p>
            <a:pPr algn="just">
              <a:lnSpc>
                <a:spcPts val="4000"/>
              </a:lnSpc>
              <a:spcBef>
                <a:spcPts val="0"/>
              </a:spcBef>
            </a:pPr>
            <a:r>
              <a:rPr lang="en-US" sz="2800">
                <a:solidFill>
                  <a:srgbClr val="FFC002"/>
                </a:solidFill>
                <a:effectLst/>
                <a:latin typeface="Avenir Next Medium" panose="020B0503020202020204" pitchFamily="34" charset="0"/>
              </a:rPr>
              <a:t>Nutrient Availability Challenges  </a:t>
            </a:r>
          </a:p>
          <a:p>
            <a:pPr algn="just">
              <a:lnSpc>
                <a:spcPts val="4000"/>
              </a:lnSpc>
              <a:spcBef>
                <a:spcPts val="0"/>
              </a:spcBef>
            </a:pPr>
            <a:r>
              <a:rPr lang="en-US" sz="2800">
                <a:solidFill>
                  <a:schemeClr val="bg1"/>
                </a:solidFill>
                <a:effectLst/>
                <a:latin typeface="Avenir Next Medium" panose="020B0503020202020204" pitchFamily="34" charset="0"/>
              </a:rPr>
              <a:t>Some soils bind nutrients strongly, making them unavailable to trees.  </a:t>
            </a:r>
          </a:p>
          <a:p>
            <a:pPr algn="just">
              <a:lnSpc>
                <a:spcPts val="4000"/>
              </a:lnSpc>
              <a:spcBef>
                <a:spcPts val="0"/>
              </a:spcBef>
            </a:pPr>
            <a:r>
              <a:rPr lang="en-US" sz="2800">
                <a:solidFill>
                  <a:schemeClr val="bg1"/>
                </a:solidFill>
                <a:effectLst/>
                <a:latin typeface="Avenir Next Medium" panose="020B0503020202020204" pitchFamily="34" charset="0"/>
              </a:rPr>
              <a:t>Example: Zinc deficiency in California soils due to strong zinc binding.  </a:t>
            </a:r>
          </a:p>
          <a:p>
            <a:pPr algn="just">
              <a:lnSpc>
                <a:spcPts val="4000"/>
              </a:lnSpc>
              <a:spcBef>
                <a:spcPts val="0"/>
              </a:spcBef>
            </a:pPr>
            <a:r>
              <a:rPr lang="en-US" sz="2800">
                <a:solidFill>
                  <a:schemeClr val="bg1"/>
                </a:solidFill>
                <a:latin typeface="Avenir Next Medium" panose="020B0503020202020204" pitchFamily="34" charset="0"/>
              </a:rPr>
              <a:t>Potassium availability seems to be a limiting factor in Moldova</a:t>
            </a:r>
            <a:endParaRPr lang="en-US" sz="2800">
              <a:solidFill>
                <a:schemeClr val="bg1"/>
              </a:solidFill>
              <a:effectLst/>
              <a:latin typeface="Avenir Next Medium" panose="020B0503020202020204" pitchFamily="34" charset="0"/>
            </a:endParaRPr>
          </a:p>
        </p:txBody>
      </p:sp>
      <p:pic>
        <p:nvPicPr>
          <p:cNvPr id="14" name="Picture 13" descr="A row of trees in a row&#10;&#10;AI-generated content may be incorrect.">
            <a:extLst>
              <a:ext uri="{FF2B5EF4-FFF2-40B4-BE49-F238E27FC236}">
                <a16:creationId xmlns:a16="http://schemas.microsoft.com/office/drawing/2014/main" id="{F2BCED7B-60DF-5054-B33E-386069D949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8299" y="3745808"/>
            <a:ext cx="6296909" cy="7237038"/>
          </a:xfrm>
          <a:prstGeom prst="rect">
            <a:avLst/>
          </a:prstGeom>
          <a:ln w="25400">
            <a:solidFill>
              <a:schemeClr val="bg1"/>
            </a:solidFill>
          </a:ln>
        </p:spPr>
      </p:pic>
    </p:spTree>
    <p:extLst>
      <p:ext uri="{BB962C8B-B14F-4D97-AF65-F5344CB8AC3E}">
        <p14:creationId xmlns:p14="http://schemas.microsoft.com/office/powerpoint/2010/main" val="156573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78F68-DEF5-DDAA-E97C-15A453CD575F}"/>
            </a:ext>
          </a:extLst>
        </p:cNvPr>
        <p:cNvGrpSpPr/>
        <p:nvPr/>
      </p:nvGrpSpPr>
      <p:grpSpPr>
        <a:xfrm>
          <a:off x="0" y="0"/>
          <a:ext cx="0" cy="0"/>
          <a:chOff x="0" y="0"/>
          <a:chExt cx="0" cy="0"/>
        </a:xfrm>
      </p:grpSpPr>
      <p:pic>
        <p:nvPicPr>
          <p:cNvPr id="14" name="Picture 13" descr="A green and black background&#10;&#10;AI-generated content may be incorrect.">
            <a:extLst>
              <a:ext uri="{FF2B5EF4-FFF2-40B4-BE49-F238E27FC236}">
                <a16:creationId xmlns:a16="http://schemas.microsoft.com/office/drawing/2014/main" id="{3FFFB07D-934F-62F1-3150-876AE8E924D6}"/>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CF08DF62-283F-AA39-775D-720D480343F9}"/>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013D429B-C7B8-B1FB-F205-883A251BE4D1}"/>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4BD6F9B6-D8F0-82FB-8BA8-59AD7AEB3B82}"/>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FD00A29D-1934-02C8-F478-33A8DFC00726}"/>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A5F9D0BE-6209-A745-9EC6-88F883558971}"/>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Nutrition</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A731F39E-1041-D5FE-3006-B10BDA1FE676}"/>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B43852C5-BADD-9D3C-401E-D2A833AEFEE6}"/>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092600C7-FFD6-BDEB-F581-1A36C639AD15}"/>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88FCC540-110D-B9F3-653C-15366971D98A}"/>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57900DE8-1E5D-8C16-D9BA-DDA0CA5BF3AA}"/>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9" name="TextBox 8">
            <a:extLst>
              <a:ext uri="{FF2B5EF4-FFF2-40B4-BE49-F238E27FC236}">
                <a16:creationId xmlns:a16="http://schemas.microsoft.com/office/drawing/2014/main" id="{DEC8BAAF-6CDF-07C5-2F02-3CFE6541A165}"/>
              </a:ext>
            </a:extLst>
          </p:cNvPr>
          <p:cNvSpPr txBox="1"/>
          <p:nvPr/>
        </p:nvSpPr>
        <p:spPr>
          <a:xfrm>
            <a:off x="3263309" y="4136369"/>
            <a:ext cx="18036009" cy="5745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ts val="4000"/>
              </a:lnSpc>
              <a:spcBef>
                <a:spcPts val="0"/>
              </a:spcBef>
            </a:pPr>
            <a:r>
              <a:rPr lang="en-US" sz="2800">
                <a:solidFill>
                  <a:srgbClr val="FFC002"/>
                </a:solidFill>
                <a:effectLst/>
                <a:latin typeface="Avenir Next Medium" panose="020B0503020202020204" pitchFamily="34" charset="0"/>
              </a:rPr>
              <a:t>Nitrogen Needs  </a:t>
            </a:r>
          </a:p>
          <a:p>
            <a:pPr algn="just">
              <a:lnSpc>
                <a:spcPts val="4000"/>
              </a:lnSpc>
              <a:spcBef>
                <a:spcPts val="0"/>
              </a:spcBef>
            </a:pPr>
            <a:r>
              <a:rPr lang="en-US" sz="2800">
                <a:solidFill>
                  <a:schemeClr val="bg1"/>
                </a:solidFill>
                <a:effectLst/>
                <a:latin typeface="Avenir Next Medium" panose="020B0503020202020204" pitchFamily="34" charset="0"/>
              </a:rPr>
              <a:t>In a well-managed system, nitrate needs are low.  </a:t>
            </a:r>
          </a:p>
          <a:p>
            <a:pPr algn="just">
              <a:lnSpc>
                <a:spcPts val="4000"/>
              </a:lnSpc>
              <a:spcBef>
                <a:spcPts val="0"/>
              </a:spcBef>
            </a:pPr>
            <a:r>
              <a:rPr lang="en-US" sz="2800">
                <a:solidFill>
                  <a:schemeClr val="bg1"/>
                </a:solidFill>
                <a:effectLst/>
                <a:latin typeface="Avenir Next Medium" panose="020B0503020202020204" pitchFamily="34" charset="0"/>
              </a:rPr>
              <a:t>Healthy trees can produce large crops without synthetic nitrogen year after year.  </a:t>
            </a:r>
          </a:p>
          <a:p>
            <a:pPr algn="just">
              <a:lnSpc>
                <a:spcPts val="4000"/>
              </a:lnSpc>
              <a:spcBef>
                <a:spcPts val="0"/>
              </a:spcBef>
            </a:pPr>
            <a:r>
              <a:rPr lang="en-US" sz="2800">
                <a:solidFill>
                  <a:schemeClr val="bg1"/>
                </a:solidFill>
                <a:effectLst/>
                <a:latin typeface="Avenir Next Medium" panose="020B0503020202020204" pitchFamily="34" charset="0"/>
              </a:rPr>
              <a:t>Test for nitrogen, but little supplementation is needed in most cases.  </a:t>
            </a:r>
          </a:p>
          <a:p>
            <a:pPr algn="just">
              <a:lnSpc>
                <a:spcPts val="4000"/>
              </a:lnSpc>
              <a:spcBef>
                <a:spcPts val="0"/>
              </a:spcBef>
            </a:pPr>
            <a:endParaRPr lang="en-US" sz="2800">
              <a:solidFill>
                <a:schemeClr val="bg1"/>
              </a:solidFill>
              <a:latin typeface="Avenir Next Medium" panose="020B0503020202020204" pitchFamily="34" charset="0"/>
            </a:endParaRPr>
          </a:p>
          <a:p>
            <a:pPr algn="just">
              <a:lnSpc>
                <a:spcPts val="4000"/>
              </a:lnSpc>
              <a:spcBef>
                <a:spcPts val="0"/>
              </a:spcBef>
            </a:pPr>
            <a:r>
              <a:rPr lang="en-US" sz="2800">
                <a:solidFill>
                  <a:srgbClr val="FFC002"/>
                </a:solidFill>
                <a:effectLst/>
                <a:latin typeface="Avenir Next Medium" panose="020B0503020202020204" pitchFamily="34" charset="0"/>
              </a:rPr>
              <a:t>Potassium Management  </a:t>
            </a:r>
          </a:p>
          <a:p>
            <a:pPr algn="just">
              <a:lnSpc>
                <a:spcPts val="4000"/>
              </a:lnSpc>
              <a:spcBef>
                <a:spcPts val="0"/>
              </a:spcBef>
            </a:pPr>
            <a:r>
              <a:rPr lang="en-US" sz="2800">
                <a:solidFill>
                  <a:schemeClr val="bg1"/>
                </a:solidFill>
                <a:effectLst/>
                <a:latin typeface="Avenir Next Medium" panose="020B0503020202020204" pitchFamily="34" charset="0"/>
              </a:rPr>
              <a:t>Potassium requirements are fairly high.  </a:t>
            </a:r>
          </a:p>
          <a:p>
            <a:pPr algn="just">
              <a:lnSpc>
                <a:spcPts val="4000"/>
              </a:lnSpc>
              <a:spcBef>
                <a:spcPts val="0"/>
              </a:spcBef>
            </a:pPr>
            <a:r>
              <a:rPr lang="en-US" sz="2800">
                <a:solidFill>
                  <a:schemeClr val="bg1"/>
                </a:solidFill>
                <a:effectLst/>
                <a:latin typeface="Avenir Next Medium" panose="020B0503020202020204" pitchFamily="34" charset="0"/>
              </a:rPr>
              <a:t>Composted walnut hulls from dryers are an excellent potassium source.  </a:t>
            </a:r>
          </a:p>
          <a:p>
            <a:pPr algn="just">
              <a:lnSpc>
                <a:spcPts val="4000"/>
              </a:lnSpc>
              <a:spcBef>
                <a:spcPts val="0"/>
              </a:spcBef>
            </a:pPr>
            <a:r>
              <a:rPr lang="en-US" sz="2800">
                <a:solidFill>
                  <a:schemeClr val="bg1"/>
                </a:solidFill>
                <a:effectLst/>
                <a:latin typeface="Avenir Next Medium" panose="020B0503020202020204" pitchFamily="34" charset="0"/>
              </a:rPr>
              <a:t>Mix walnut hulls with manure when composting for greater effectiveness.  </a:t>
            </a:r>
          </a:p>
          <a:p>
            <a:pPr algn="just">
              <a:lnSpc>
                <a:spcPts val="4000"/>
              </a:lnSpc>
              <a:spcBef>
                <a:spcPts val="0"/>
              </a:spcBef>
            </a:pPr>
            <a:endParaRPr lang="en-US" sz="2800">
              <a:solidFill>
                <a:schemeClr val="bg1"/>
              </a:solidFill>
              <a:latin typeface="Avenir Next Medium" panose="020B0503020202020204" pitchFamily="34" charset="0"/>
            </a:endParaRPr>
          </a:p>
          <a:p>
            <a:pPr algn="just">
              <a:lnSpc>
                <a:spcPts val="4000"/>
              </a:lnSpc>
              <a:spcBef>
                <a:spcPts val="0"/>
              </a:spcBef>
            </a:pPr>
            <a:r>
              <a:rPr lang="en-US" sz="2800">
                <a:solidFill>
                  <a:schemeClr val="bg1"/>
                </a:solidFill>
                <a:effectLst/>
                <a:latin typeface="Avenir Next Medium" panose="020B0503020202020204" pitchFamily="34" charset="0"/>
              </a:rPr>
              <a:t>Solid debsis from walnut processing can be used as a Potassium source after being composted for a year</a:t>
            </a:r>
          </a:p>
        </p:txBody>
      </p:sp>
      <p:sp>
        <p:nvSpPr>
          <p:cNvPr id="4" name="TextBox 3">
            <a:extLst>
              <a:ext uri="{FF2B5EF4-FFF2-40B4-BE49-F238E27FC236}">
                <a16:creationId xmlns:a16="http://schemas.microsoft.com/office/drawing/2014/main" id="{7EDB7B79-0404-6867-CF75-C120C1D73DB3}"/>
              </a:ext>
            </a:extLst>
          </p:cNvPr>
          <p:cNvSpPr txBox="1"/>
          <p:nvPr/>
        </p:nvSpPr>
        <p:spPr>
          <a:xfrm>
            <a:off x="3263309" y="3438032"/>
            <a:ext cx="16803584" cy="615553"/>
          </a:xfrm>
          <a:prstGeom prst="rect">
            <a:avLst/>
          </a:prstGeom>
          <a:no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ts val="4000"/>
              </a:lnSpc>
              <a:spcBef>
                <a:spcPts val="0"/>
              </a:spcBef>
            </a:pPr>
            <a:r>
              <a:rPr lang="en-US" sz="3600">
                <a:solidFill>
                  <a:srgbClr val="FFC002"/>
                </a:solidFill>
                <a:effectLst/>
                <a:latin typeface="Avenir Next Medium" panose="020B0503020202020204" pitchFamily="34" charset="0"/>
              </a:rPr>
              <a:t>Main focus should be on soil health.</a:t>
            </a:r>
            <a:endParaRPr kumimoji="0" lang="en-US" sz="2800" b="0" i="0" u="none" strike="noStrike" cap="none" spc="0" normalizeH="0" baseline="0">
              <a:ln>
                <a:noFill/>
              </a:ln>
              <a:solidFill>
                <a:srgbClr val="FFC002"/>
              </a:solidFill>
              <a:effectLst/>
              <a:uFillTx/>
              <a:latin typeface="Graphik Light"/>
              <a:ea typeface="Graphik Light"/>
              <a:cs typeface="Graphik Light"/>
              <a:sym typeface="Graphik Light"/>
            </a:endParaRPr>
          </a:p>
        </p:txBody>
      </p:sp>
      <p:cxnSp>
        <p:nvCxnSpPr>
          <p:cNvPr id="12" name="Straight Connector 11">
            <a:extLst>
              <a:ext uri="{FF2B5EF4-FFF2-40B4-BE49-F238E27FC236}">
                <a16:creationId xmlns:a16="http://schemas.microsoft.com/office/drawing/2014/main" id="{17D1F260-3DD7-4AB5-43FA-A250597A55C1}"/>
              </a:ext>
            </a:extLst>
          </p:cNvPr>
          <p:cNvCxnSpPr>
            <a:cxnSpLocks/>
          </p:cNvCxnSpPr>
          <p:nvPr/>
        </p:nvCxnSpPr>
        <p:spPr>
          <a:xfrm>
            <a:off x="2804594" y="4134387"/>
            <a:ext cx="0" cy="603258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57697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D6FAD-97D3-609B-7378-245C0B766417}"/>
            </a:ext>
          </a:extLst>
        </p:cNvPr>
        <p:cNvGrpSpPr/>
        <p:nvPr/>
      </p:nvGrpSpPr>
      <p:grpSpPr>
        <a:xfrm>
          <a:off x="0" y="0"/>
          <a:ext cx="0" cy="0"/>
          <a:chOff x="0" y="0"/>
          <a:chExt cx="0" cy="0"/>
        </a:xfrm>
      </p:grpSpPr>
      <p:pic>
        <p:nvPicPr>
          <p:cNvPr id="2" name="Picture 1" descr="A green and black background&#10;&#10;AI-generated content may be incorrect.">
            <a:extLst>
              <a:ext uri="{FF2B5EF4-FFF2-40B4-BE49-F238E27FC236}">
                <a16:creationId xmlns:a16="http://schemas.microsoft.com/office/drawing/2014/main" id="{F208ADF9-FF07-0D49-36ED-71EFCBF2B3F5}"/>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632E19C5-C283-C6C8-92FB-4E35E7ECDC84}"/>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14646930-0546-1C8C-6428-EC1FEB798930}"/>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C369CC9C-E32B-C0B5-E24A-D04634CFACEF}"/>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25C7AE71-AC71-47DC-A771-C8089B953FC2}"/>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D31840FE-2421-734F-864A-84C3442BD4B8}"/>
              </a:ext>
            </a:extLst>
          </p:cNvPr>
          <p:cNvSpPr txBox="1">
            <a:spLocks/>
          </p:cNvSpPr>
          <p:nvPr/>
        </p:nvSpPr>
        <p:spPr>
          <a:xfrm>
            <a:off x="1232176" y="987974"/>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Pest and Disease Control</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26F7D60B-E3BF-F6DF-48E5-32429443799F}"/>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6F66A02D-FC5B-F945-1848-3263DE00CBBD}"/>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F6B80C11-4F01-B7E6-C69C-555EA6FD2C00}"/>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D2D072BF-6395-3364-DF31-40BB8D91F207}"/>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98DACC26-A082-39AF-71CF-D0AEB45986EA}"/>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9" name="TextBox 8">
            <a:extLst>
              <a:ext uri="{FF2B5EF4-FFF2-40B4-BE49-F238E27FC236}">
                <a16:creationId xmlns:a16="http://schemas.microsoft.com/office/drawing/2014/main" id="{3231DE18-0326-BD6D-EEA1-DBC8957C39AC}"/>
              </a:ext>
            </a:extLst>
          </p:cNvPr>
          <p:cNvSpPr txBox="1"/>
          <p:nvPr/>
        </p:nvSpPr>
        <p:spPr>
          <a:xfrm>
            <a:off x="3226216" y="2901824"/>
            <a:ext cx="16803584" cy="7284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ts val="4000"/>
              </a:lnSpc>
              <a:spcBef>
                <a:spcPts val="0"/>
              </a:spcBef>
            </a:pPr>
            <a:r>
              <a:rPr lang="en-US" sz="2800">
                <a:solidFill>
                  <a:srgbClr val="FFC002"/>
                </a:solidFill>
                <a:effectLst/>
                <a:latin typeface="Avenir Next Medium" panose="020B0503020202020204" pitchFamily="34" charset="0"/>
              </a:rPr>
              <a:t>Pests of the Nuts: </a:t>
            </a:r>
          </a:p>
          <a:p>
            <a:pPr algn="just">
              <a:lnSpc>
                <a:spcPts val="4000"/>
              </a:lnSpc>
              <a:spcBef>
                <a:spcPts val="0"/>
              </a:spcBef>
            </a:pPr>
            <a:r>
              <a:rPr lang="en-US" sz="2800">
                <a:solidFill>
                  <a:schemeClr val="bg1"/>
                </a:solidFill>
                <a:effectLst/>
                <a:latin typeface="Avenir Next Medium" panose="020B0503020202020204" pitchFamily="34" charset="0"/>
              </a:rPr>
              <a:t>Moths, Mites, Aphids, Empoasca (leaf hoppers), Codling Moth, Husk Fly</a:t>
            </a:r>
          </a:p>
          <a:p>
            <a:pPr algn="just">
              <a:lnSpc>
                <a:spcPts val="4000"/>
              </a:lnSpc>
              <a:spcBef>
                <a:spcPts val="0"/>
              </a:spcBef>
            </a:pPr>
            <a:r>
              <a:rPr lang="en-US" sz="2800">
                <a:solidFill>
                  <a:srgbClr val="FFC002"/>
                </a:solidFill>
                <a:latin typeface="Avenir Next Medium" panose="020B0503020202020204" pitchFamily="34" charset="0"/>
              </a:rPr>
              <a:t>(Beneficial organisms, Insect growth regulators, Insecticides, baits)</a:t>
            </a:r>
            <a:endParaRPr lang="en-US" sz="2800">
              <a:solidFill>
                <a:srgbClr val="FFC002"/>
              </a:solidFill>
              <a:effectLst/>
              <a:latin typeface="Avenir Next Medium" panose="020B0503020202020204" pitchFamily="34" charset="0"/>
            </a:endParaRPr>
          </a:p>
          <a:p>
            <a:pPr algn="just">
              <a:lnSpc>
                <a:spcPts val="4000"/>
              </a:lnSpc>
              <a:spcBef>
                <a:spcPts val="0"/>
              </a:spcBef>
            </a:pPr>
            <a:endParaRPr lang="en-US" sz="2800">
              <a:solidFill>
                <a:schemeClr val="bg1"/>
              </a:solidFill>
              <a:latin typeface="Avenir Next Medium" panose="020B0503020202020204" pitchFamily="34" charset="0"/>
            </a:endParaRPr>
          </a:p>
          <a:p>
            <a:pPr algn="just">
              <a:lnSpc>
                <a:spcPts val="4000"/>
              </a:lnSpc>
              <a:spcBef>
                <a:spcPts val="0"/>
              </a:spcBef>
            </a:pPr>
            <a:r>
              <a:rPr lang="en-US" sz="2800">
                <a:solidFill>
                  <a:schemeClr val="bg1"/>
                </a:solidFill>
                <a:effectLst/>
                <a:latin typeface="Avenir Next Medium" panose="020B0503020202020204" pitchFamily="34" charset="0"/>
              </a:rPr>
              <a:t>Molds: Various </a:t>
            </a:r>
          </a:p>
          <a:p>
            <a:pPr algn="just">
              <a:lnSpc>
                <a:spcPts val="4000"/>
              </a:lnSpc>
              <a:spcBef>
                <a:spcPts val="0"/>
              </a:spcBef>
            </a:pPr>
            <a:r>
              <a:rPr lang="en-US" sz="2800">
                <a:solidFill>
                  <a:srgbClr val="FFC002"/>
                </a:solidFill>
                <a:latin typeface="Avenir Next Medium" panose="020B0503020202020204" pitchFamily="34" charset="0"/>
              </a:rPr>
              <a:t>(Fungicides)</a:t>
            </a:r>
          </a:p>
          <a:p>
            <a:pPr algn="just">
              <a:lnSpc>
                <a:spcPts val="4000"/>
              </a:lnSpc>
              <a:spcBef>
                <a:spcPts val="0"/>
              </a:spcBef>
            </a:pPr>
            <a:endParaRPr lang="en-US" sz="2800">
              <a:solidFill>
                <a:srgbClr val="FFC002"/>
              </a:solidFill>
              <a:latin typeface="Avenir Next Medium" panose="020B0503020202020204" pitchFamily="34" charset="0"/>
            </a:endParaRPr>
          </a:p>
          <a:p>
            <a:pPr algn="just">
              <a:lnSpc>
                <a:spcPts val="4000"/>
              </a:lnSpc>
              <a:spcBef>
                <a:spcPts val="0"/>
              </a:spcBef>
            </a:pPr>
            <a:r>
              <a:rPr lang="en-US" sz="2800">
                <a:solidFill>
                  <a:schemeClr val="bg1"/>
                </a:solidFill>
                <a:effectLst/>
                <a:latin typeface="Avenir Next Medium" panose="020B0503020202020204" pitchFamily="34" charset="0"/>
              </a:rPr>
              <a:t>Blight: Bacterial infection that infects nuts early in season causing drop and black nuts. Warm wet springs increase problem. </a:t>
            </a:r>
          </a:p>
          <a:p>
            <a:pPr algn="just">
              <a:lnSpc>
                <a:spcPts val="4000"/>
              </a:lnSpc>
              <a:spcBef>
                <a:spcPts val="0"/>
              </a:spcBef>
            </a:pPr>
            <a:r>
              <a:rPr lang="en-US" sz="2800">
                <a:solidFill>
                  <a:srgbClr val="FFC002"/>
                </a:solidFill>
                <a:latin typeface="Avenir Next Medium" panose="020B0503020202020204" pitchFamily="34" charset="0"/>
              </a:rPr>
              <a:t>(Copper application)</a:t>
            </a:r>
          </a:p>
          <a:p>
            <a:pPr algn="just">
              <a:lnSpc>
                <a:spcPts val="4000"/>
              </a:lnSpc>
              <a:spcBef>
                <a:spcPts val="0"/>
              </a:spcBef>
            </a:pPr>
            <a:endParaRPr lang="en-US" sz="2800">
              <a:solidFill>
                <a:schemeClr val="bg1"/>
              </a:solidFill>
              <a:latin typeface="Avenir Next Medium" panose="020B0503020202020204" pitchFamily="34" charset="0"/>
            </a:endParaRPr>
          </a:p>
          <a:p>
            <a:pPr algn="just">
              <a:lnSpc>
                <a:spcPts val="4000"/>
              </a:lnSpc>
              <a:spcBef>
                <a:spcPts val="0"/>
              </a:spcBef>
            </a:pPr>
            <a:r>
              <a:rPr lang="en-US" sz="2800">
                <a:solidFill>
                  <a:schemeClr val="bg1"/>
                </a:solidFill>
                <a:effectLst/>
                <a:latin typeface="Avenir Next Medium" panose="020B0503020202020204" pitchFamily="34" charset="0"/>
              </a:rPr>
              <a:t>Key:  Need to keep nut pests at low level to have a marketable crop. Use IPM, monitoring and degree day fixes to control with minimal chemical use.  Often 1 or 2 sprays per year for all pests is adequate for perfect grades.  </a:t>
            </a:r>
          </a:p>
        </p:txBody>
      </p:sp>
      <p:cxnSp>
        <p:nvCxnSpPr>
          <p:cNvPr id="12" name="Straight Connector 11">
            <a:extLst>
              <a:ext uri="{FF2B5EF4-FFF2-40B4-BE49-F238E27FC236}">
                <a16:creationId xmlns:a16="http://schemas.microsoft.com/office/drawing/2014/main" id="{934D5BD6-ED2F-A2D0-2355-A2425B20D8F9}"/>
              </a:ext>
            </a:extLst>
          </p:cNvPr>
          <p:cNvCxnSpPr>
            <a:cxnSpLocks/>
          </p:cNvCxnSpPr>
          <p:nvPr/>
        </p:nvCxnSpPr>
        <p:spPr>
          <a:xfrm>
            <a:off x="2804594" y="3209876"/>
            <a:ext cx="0" cy="663584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30171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0435-AC7E-DE19-7584-BE3BECDCEFA0}"/>
            </a:ext>
          </a:extLst>
        </p:cNvPr>
        <p:cNvGrpSpPr/>
        <p:nvPr/>
      </p:nvGrpSpPr>
      <p:grpSpPr>
        <a:xfrm>
          <a:off x="0" y="0"/>
          <a:ext cx="0" cy="0"/>
          <a:chOff x="0" y="0"/>
          <a:chExt cx="0" cy="0"/>
        </a:xfrm>
      </p:grpSpPr>
      <p:pic>
        <p:nvPicPr>
          <p:cNvPr id="2" name="Picture 1" descr="A green and black background&#10;&#10;AI-generated content may be incorrect.">
            <a:extLst>
              <a:ext uri="{FF2B5EF4-FFF2-40B4-BE49-F238E27FC236}">
                <a16:creationId xmlns:a16="http://schemas.microsoft.com/office/drawing/2014/main" id="{270DCD0C-49D1-F60F-DE67-55E7C644856A}"/>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23676B5-87EA-C369-CED2-738D0931E838}"/>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08B78C0E-E053-6B33-FEBC-C4FDE71FEE6A}"/>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11CC64DA-834B-3C3A-FF1A-3082F568794D}"/>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55DBDCFC-6577-34ED-76D8-8BE7826298D0}"/>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CEE91233-0E5B-00FE-8C84-4D1C7B6DF611}"/>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Pest and Disease Control</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41645AEF-6AAE-F7C6-444B-0C7E2EEE2DEB}"/>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pic>
        <p:nvPicPr>
          <p:cNvPr id="10" name="Picture 9" descr="A logo with text and a tree&#10;&#10;AI-generated content may be incorrect.">
            <a:extLst>
              <a:ext uri="{FF2B5EF4-FFF2-40B4-BE49-F238E27FC236}">
                <a16:creationId xmlns:a16="http://schemas.microsoft.com/office/drawing/2014/main" id="{724B90E0-54D5-73F4-A9BC-B407F9ED85E0}"/>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ED435065-0647-9A4C-BA76-85E069E5E9C9}"/>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7AE70211-02EE-88C2-3652-D093C1B8186D}"/>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4255F92C-CECC-25AF-56A7-516C43B3965B}"/>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9" name="TextBox 8">
            <a:extLst>
              <a:ext uri="{FF2B5EF4-FFF2-40B4-BE49-F238E27FC236}">
                <a16:creationId xmlns:a16="http://schemas.microsoft.com/office/drawing/2014/main" id="{AD6F6757-C374-AC3C-580A-7F52F1483FF7}"/>
              </a:ext>
            </a:extLst>
          </p:cNvPr>
          <p:cNvSpPr txBox="1"/>
          <p:nvPr/>
        </p:nvSpPr>
        <p:spPr>
          <a:xfrm>
            <a:off x="3299988" y="3529949"/>
            <a:ext cx="16803584" cy="67710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lnSpc>
                <a:spcPts val="4000"/>
              </a:lnSpc>
              <a:spcBef>
                <a:spcPts val="0"/>
              </a:spcBef>
            </a:pPr>
            <a:r>
              <a:rPr lang="en-US" sz="2800">
                <a:solidFill>
                  <a:srgbClr val="FFC002"/>
                </a:solidFill>
                <a:effectLst/>
                <a:latin typeface="Avenir Next Medium" panose="020B0503020202020204" pitchFamily="34" charset="0"/>
              </a:rPr>
              <a:t>Pests of the tree: </a:t>
            </a:r>
          </a:p>
          <a:p>
            <a:pPr algn="just">
              <a:lnSpc>
                <a:spcPts val="4000"/>
              </a:lnSpc>
              <a:spcBef>
                <a:spcPts val="0"/>
              </a:spcBef>
            </a:pPr>
            <a:r>
              <a:rPr lang="en-US" sz="2800">
                <a:solidFill>
                  <a:schemeClr val="bg1"/>
                </a:solidFill>
                <a:effectLst/>
                <a:latin typeface="Avenir Next Medium" panose="020B0503020202020204" pitchFamily="34" charset="0"/>
              </a:rPr>
              <a:t>Mites: Suck sap of tree, hot and dry conditions favor </a:t>
            </a:r>
          </a:p>
          <a:p>
            <a:pPr algn="just">
              <a:lnSpc>
                <a:spcPts val="4000"/>
              </a:lnSpc>
              <a:spcBef>
                <a:spcPts val="0"/>
              </a:spcBef>
            </a:pPr>
            <a:r>
              <a:rPr lang="en-US" sz="2800">
                <a:solidFill>
                  <a:schemeClr val="bg1"/>
                </a:solidFill>
                <a:effectLst/>
                <a:latin typeface="Avenir Next Medium" panose="020B0503020202020204" pitchFamily="34" charset="0"/>
              </a:rPr>
              <a:t>Borers: Drill into tree, can spread disease </a:t>
            </a:r>
          </a:p>
          <a:p>
            <a:pPr algn="just">
              <a:lnSpc>
                <a:spcPts val="4000"/>
              </a:lnSpc>
              <a:spcBef>
                <a:spcPts val="0"/>
              </a:spcBef>
            </a:pPr>
            <a:r>
              <a:rPr lang="en-US" sz="2800">
                <a:solidFill>
                  <a:schemeClr val="bg1"/>
                </a:solidFill>
                <a:effectLst/>
                <a:latin typeface="Avenir Next Medium" panose="020B0503020202020204" pitchFamily="34" charset="0"/>
              </a:rPr>
              <a:t>Scale: Suck sap and can spread disease </a:t>
            </a:r>
          </a:p>
          <a:p>
            <a:pPr algn="just">
              <a:lnSpc>
                <a:spcPts val="4000"/>
              </a:lnSpc>
              <a:spcBef>
                <a:spcPts val="0"/>
              </a:spcBef>
            </a:pPr>
            <a:endParaRPr lang="en-US" sz="2800">
              <a:solidFill>
                <a:schemeClr val="bg1"/>
              </a:solidFill>
              <a:effectLst/>
              <a:latin typeface="Avenir Next Medium" panose="020B0503020202020204" pitchFamily="34" charset="0"/>
            </a:endParaRPr>
          </a:p>
          <a:p>
            <a:pPr algn="just">
              <a:lnSpc>
                <a:spcPts val="4000"/>
              </a:lnSpc>
              <a:spcBef>
                <a:spcPts val="0"/>
              </a:spcBef>
            </a:pPr>
            <a:r>
              <a:rPr lang="en-US" sz="2800">
                <a:solidFill>
                  <a:schemeClr val="bg1"/>
                </a:solidFill>
                <a:effectLst/>
                <a:latin typeface="Avenir Next Medium" panose="020B0503020202020204" pitchFamily="34" charset="0"/>
              </a:rPr>
              <a:t>Root Rots: Phytophthora, Armillaria, Crown gall, Bark cankers. </a:t>
            </a:r>
          </a:p>
          <a:p>
            <a:pPr algn="just">
              <a:lnSpc>
                <a:spcPts val="4000"/>
              </a:lnSpc>
              <a:spcBef>
                <a:spcPts val="0"/>
              </a:spcBef>
            </a:pPr>
            <a:endParaRPr lang="en-US" sz="2800">
              <a:solidFill>
                <a:schemeClr val="bg1"/>
              </a:solidFill>
              <a:latin typeface="Avenir Next Medium" panose="020B0503020202020204" pitchFamily="34" charset="0"/>
            </a:endParaRPr>
          </a:p>
          <a:p>
            <a:pPr algn="just">
              <a:lnSpc>
                <a:spcPts val="4000"/>
              </a:lnSpc>
              <a:spcBef>
                <a:spcPts val="0"/>
              </a:spcBef>
            </a:pPr>
            <a:r>
              <a:rPr lang="en-US" sz="2800">
                <a:solidFill>
                  <a:schemeClr val="bg1"/>
                </a:solidFill>
                <a:effectLst/>
                <a:latin typeface="Avenir Next Medium" panose="020B0503020202020204" pitchFamily="34" charset="0"/>
              </a:rPr>
              <a:t>Fungi: Botryosphaeria and Phomosis </a:t>
            </a:r>
          </a:p>
          <a:p>
            <a:pPr algn="just">
              <a:lnSpc>
                <a:spcPts val="4000"/>
              </a:lnSpc>
              <a:spcBef>
                <a:spcPts val="0"/>
              </a:spcBef>
            </a:pPr>
            <a:endParaRPr lang="en-US" sz="2800">
              <a:solidFill>
                <a:schemeClr val="bg1"/>
              </a:solidFill>
              <a:latin typeface="Avenir Next Medium" panose="020B0503020202020204" pitchFamily="34" charset="0"/>
            </a:endParaRPr>
          </a:p>
          <a:p>
            <a:pPr algn="just">
              <a:lnSpc>
                <a:spcPts val="4000"/>
              </a:lnSpc>
              <a:spcBef>
                <a:spcPts val="0"/>
              </a:spcBef>
            </a:pPr>
            <a:r>
              <a:rPr lang="en-US" sz="2800">
                <a:solidFill>
                  <a:schemeClr val="bg1"/>
                </a:solidFill>
                <a:effectLst/>
                <a:latin typeface="Avenir Next Medium" panose="020B0503020202020204" pitchFamily="34" charset="0"/>
              </a:rPr>
              <a:t>Bacteria: Walnut Blight can hurt tree as well as nuts. </a:t>
            </a:r>
          </a:p>
          <a:p>
            <a:pPr algn="just">
              <a:lnSpc>
                <a:spcPts val="4000"/>
              </a:lnSpc>
              <a:spcBef>
                <a:spcPts val="0"/>
              </a:spcBef>
            </a:pPr>
            <a:endParaRPr lang="en-US" sz="2800">
              <a:solidFill>
                <a:schemeClr val="bg1"/>
              </a:solidFill>
              <a:latin typeface="Avenir Next Medium" panose="020B0503020202020204" pitchFamily="34" charset="0"/>
            </a:endParaRPr>
          </a:p>
          <a:p>
            <a:pPr algn="just">
              <a:lnSpc>
                <a:spcPts val="4000"/>
              </a:lnSpc>
              <a:spcBef>
                <a:spcPts val="0"/>
              </a:spcBef>
            </a:pPr>
            <a:r>
              <a:rPr lang="en-US" sz="2800">
                <a:solidFill>
                  <a:schemeClr val="bg1"/>
                </a:solidFill>
                <a:effectLst/>
                <a:latin typeface="Avenir Next Medium" panose="020B0503020202020204" pitchFamily="34" charset="0"/>
              </a:rPr>
              <a:t>Key:  Keep trees healthy or your orchard will quickly become unviable economically. Most diseases are fairly easy to prevent but difficult or impossible to control once well established.</a:t>
            </a:r>
          </a:p>
        </p:txBody>
      </p:sp>
      <p:cxnSp>
        <p:nvCxnSpPr>
          <p:cNvPr id="12" name="Straight Connector 11">
            <a:extLst>
              <a:ext uri="{FF2B5EF4-FFF2-40B4-BE49-F238E27FC236}">
                <a16:creationId xmlns:a16="http://schemas.microsoft.com/office/drawing/2014/main" id="{9B10182C-8808-9F28-67F3-1D3D0D02088B}"/>
              </a:ext>
            </a:extLst>
          </p:cNvPr>
          <p:cNvCxnSpPr>
            <a:cxnSpLocks/>
          </p:cNvCxnSpPr>
          <p:nvPr/>
        </p:nvCxnSpPr>
        <p:spPr>
          <a:xfrm>
            <a:off x="2804594" y="3581298"/>
            <a:ext cx="0" cy="6635847"/>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13896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25003-89B4-BBE8-351C-95DB3F4AFC0A}"/>
            </a:ext>
          </a:extLst>
        </p:cNvPr>
        <p:cNvGrpSpPr/>
        <p:nvPr/>
      </p:nvGrpSpPr>
      <p:grpSpPr>
        <a:xfrm>
          <a:off x="0" y="0"/>
          <a:ext cx="0" cy="0"/>
          <a:chOff x="0" y="0"/>
          <a:chExt cx="0" cy="0"/>
        </a:xfrm>
      </p:grpSpPr>
      <p:pic>
        <p:nvPicPr>
          <p:cNvPr id="4" name="Picture 3" descr="A green and black background&#10;&#10;AI-generated content may be incorrect.">
            <a:extLst>
              <a:ext uri="{FF2B5EF4-FFF2-40B4-BE49-F238E27FC236}">
                <a16:creationId xmlns:a16="http://schemas.microsoft.com/office/drawing/2014/main" id="{D2272B0E-7E58-1143-E7D3-3047BEDD4235}"/>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B4CA7E10-70F7-8A56-BF6B-EE474E495A1F}"/>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5177B445-3C76-981D-C6C4-D6ED12108348}"/>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E5BD5A83-BBDE-64F8-32BE-2A79AF69162E}"/>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A3ACF737-1D9B-C669-C88F-7D4EEAA89323}"/>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A4DEEDF5-ADF1-4A50-04CE-A553DF2C8298}"/>
              </a:ext>
            </a:extLst>
          </p:cNvPr>
          <p:cNvSpPr txBox="1">
            <a:spLocks/>
          </p:cNvSpPr>
          <p:nvPr/>
        </p:nvSpPr>
        <p:spPr>
          <a:xfrm>
            <a:off x="1490938" y="2108835"/>
            <a:ext cx="18174467"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effectLst/>
                <a:latin typeface="Helvetica" pitchFamily="2" charset="0"/>
              </a:rPr>
              <a:t>Ground management with cover crops and orchard sanitation</a:t>
            </a:r>
          </a:p>
        </p:txBody>
      </p:sp>
      <p:sp>
        <p:nvSpPr>
          <p:cNvPr id="3" name="If orchard is set up well it will eliminate many later problems">
            <a:extLst>
              <a:ext uri="{FF2B5EF4-FFF2-40B4-BE49-F238E27FC236}">
                <a16:creationId xmlns:a16="http://schemas.microsoft.com/office/drawing/2014/main" id="{64AEE8C2-5412-3001-DFBF-7ADD5EA40A28}"/>
              </a:ext>
            </a:extLst>
          </p:cNvPr>
          <p:cNvSpPr txBox="1">
            <a:spLocks/>
          </p:cNvSpPr>
          <p:nvPr/>
        </p:nvSpPr>
        <p:spPr>
          <a:xfrm>
            <a:off x="1490938" y="1905016"/>
            <a:ext cx="12629648"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55CBFB94-CE6A-8DDE-EC79-72F95128543B}"/>
              </a:ext>
            </a:extLst>
          </p:cNvPr>
          <p:cNvCxnSpPr>
            <a:cxnSpLocks/>
          </p:cNvCxnSpPr>
          <p:nvPr/>
        </p:nvCxnSpPr>
        <p:spPr>
          <a:xfrm>
            <a:off x="4114296" y="3903892"/>
            <a:ext cx="0" cy="603258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9895BF63-63E8-B46F-817B-458ABB073A5D}"/>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2" name="If orchard is set up well it will eliminate many later problems">
            <a:extLst>
              <a:ext uri="{FF2B5EF4-FFF2-40B4-BE49-F238E27FC236}">
                <a16:creationId xmlns:a16="http://schemas.microsoft.com/office/drawing/2014/main" id="{4585EEDC-5476-7FEC-C0F0-39556B6C679A}"/>
              </a:ext>
            </a:extLst>
          </p:cNvPr>
          <p:cNvSpPr txBox="1">
            <a:spLocks/>
          </p:cNvSpPr>
          <p:nvPr/>
        </p:nvSpPr>
        <p:spPr>
          <a:xfrm>
            <a:off x="1074122" y="4181351"/>
            <a:ext cx="288641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lgn="r" hangingPunct="1">
              <a:spcBef>
                <a:spcPts val="0"/>
              </a:spcBef>
              <a:buNone/>
            </a:pPr>
            <a:r>
              <a:rPr lang="en-US">
                <a:solidFill>
                  <a:schemeClr val="bg1"/>
                </a:solidFill>
                <a:latin typeface="Avenir Next Medium" panose="020B0503020202020204" pitchFamily="34" charset="0"/>
              </a:rPr>
              <a:t>Cover Crops</a:t>
            </a:r>
          </a:p>
        </p:txBody>
      </p:sp>
      <p:sp>
        <p:nvSpPr>
          <p:cNvPr id="27" name="Nisão-NutVision">
            <a:extLst>
              <a:ext uri="{FF2B5EF4-FFF2-40B4-BE49-F238E27FC236}">
                <a16:creationId xmlns:a16="http://schemas.microsoft.com/office/drawing/2014/main" id="{8EDE2F6B-0861-46C3-A424-27F88220F693}"/>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2" name="TextBox 1">
            <a:extLst>
              <a:ext uri="{FF2B5EF4-FFF2-40B4-BE49-F238E27FC236}">
                <a16:creationId xmlns:a16="http://schemas.microsoft.com/office/drawing/2014/main" id="{74E51E74-2A6D-0C2B-BB78-DA5315B39D65}"/>
              </a:ext>
            </a:extLst>
          </p:cNvPr>
          <p:cNvSpPr txBox="1"/>
          <p:nvPr/>
        </p:nvSpPr>
        <p:spPr>
          <a:xfrm>
            <a:off x="4581197" y="4444203"/>
            <a:ext cx="2197681" cy="6924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4560"/>
              </a:lnSpc>
              <a:spcBef>
                <a:spcPts val="0"/>
              </a:spcBef>
            </a:pPr>
            <a:r>
              <a:rPr lang="en-US" sz="3600">
                <a:solidFill>
                  <a:schemeClr val="bg1"/>
                </a:solidFill>
                <a:latin typeface="Avenir Next Medium" panose="020B0503020202020204" pitchFamily="34" charset="0"/>
              </a:rPr>
              <a:t>Types</a:t>
            </a:r>
            <a:endParaRPr lang="en-US" sz="2800">
              <a:solidFill>
                <a:schemeClr val="bg1"/>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7DD08412-7752-72E3-70B5-8B3273357AA3}"/>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C5AFA7FE-69E3-A0CA-8B6C-28DCF4701729}"/>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14" name="Rounded Rectangle 13">
            <a:extLst>
              <a:ext uri="{FF2B5EF4-FFF2-40B4-BE49-F238E27FC236}">
                <a16:creationId xmlns:a16="http://schemas.microsoft.com/office/drawing/2014/main" id="{4BAECB54-006E-F8A5-E2DD-53E9363BCDA7}"/>
              </a:ext>
            </a:extLst>
          </p:cNvPr>
          <p:cNvSpPr/>
          <p:nvPr/>
        </p:nvSpPr>
        <p:spPr>
          <a:xfrm>
            <a:off x="4581198" y="5505830"/>
            <a:ext cx="2999696" cy="4064890"/>
          </a:xfrm>
          <a:prstGeom prst="roundRect">
            <a:avLst>
              <a:gd name="adj" fmla="val 2778"/>
            </a:avLst>
          </a:prstGeom>
          <a:solidFill>
            <a:schemeClr val="accent1">
              <a:satOff val="-9155"/>
              <a:lumOff val="-32673"/>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7" name="Rounded Rectangle 16">
            <a:extLst>
              <a:ext uri="{FF2B5EF4-FFF2-40B4-BE49-F238E27FC236}">
                <a16:creationId xmlns:a16="http://schemas.microsoft.com/office/drawing/2014/main" id="{4612C310-2C25-FBB8-2C3B-C4B041FA6B73}"/>
              </a:ext>
            </a:extLst>
          </p:cNvPr>
          <p:cNvSpPr/>
          <p:nvPr/>
        </p:nvSpPr>
        <p:spPr>
          <a:xfrm>
            <a:off x="8258339" y="5497846"/>
            <a:ext cx="2999696" cy="4064890"/>
          </a:xfrm>
          <a:prstGeom prst="roundRect">
            <a:avLst>
              <a:gd name="adj" fmla="val 2778"/>
            </a:avLst>
          </a:prstGeom>
          <a:solidFill>
            <a:schemeClr val="accent1">
              <a:satOff val="-9155"/>
              <a:lumOff val="-32673"/>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19" name="Rounded Rectangle 18">
            <a:extLst>
              <a:ext uri="{FF2B5EF4-FFF2-40B4-BE49-F238E27FC236}">
                <a16:creationId xmlns:a16="http://schemas.microsoft.com/office/drawing/2014/main" id="{7D883BFB-795D-8E5B-5AD6-383E7A854EF9}"/>
              </a:ext>
            </a:extLst>
          </p:cNvPr>
          <p:cNvSpPr/>
          <p:nvPr/>
        </p:nvSpPr>
        <p:spPr>
          <a:xfrm>
            <a:off x="11935480" y="5505830"/>
            <a:ext cx="2999696" cy="4064890"/>
          </a:xfrm>
          <a:prstGeom prst="roundRect">
            <a:avLst>
              <a:gd name="adj" fmla="val 2778"/>
            </a:avLst>
          </a:prstGeom>
          <a:solidFill>
            <a:schemeClr val="accent1">
              <a:satOff val="-9155"/>
              <a:lumOff val="-32673"/>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1" name="Rounded Rectangle 20">
            <a:extLst>
              <a:ext uri="{FF2B5EF4-FFF2-40B4-BE49-F238E27FC236}">
                <a16:creationId xmlns:a16="http://schemas.microsoft.com/office/drawing/2014/main" id="{E3BE007C-D0A3-E0C4-877E-5B52D071B0FF}"/>
              </a:ext>
            </a:extLst>
          </p:cNvPr>
          <p:cNvSpPr/>
          <p:nvPr/>
        </p:nvSpPr>
        <p:spPr>
          <a:xfrm>
            <a:off x="15612621" y="5497846"/>
            <a:ext cx="2999696" cy="4064890"/>
          </a:xfrm>
          <a:prstGeom prst="roundRect">
            <a:avLst>
              <a:gd name="adj" fmla="val 2778"/>
            </a:avLst>
          </a:prstGeom>
          <a:solidFill>
            <a:schemeClr val="accent1">
              <a:satOff val="-9155"/>
              <a:lumOff val="-32673"/>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3" name="Rounded Rectangle 22">
            <a:extLst>
              <a:ext uri="{FF2B5EF4-FFF2-40B4-BE49-F238E27FC236}">
                <a16:creationId xmlns:a16="http://schemas.microsoft.com/office/drawing/2014/main" id="{F3D7DE45-1A5A-F1E1-C26B-DF7068F79858}"/>
              </a:ext>
            </a:extLst>
          </p:cNvPr>
          <p:cNvSpPr/>
          <p:nvPr/>
        </p:nvSpPr>
        <p:spPr>
          <a:xfrm>
            <a:off x="19289762" y="5497845"/>
            <a:ext cx="2999696" cy="4064890"/>
          </a:xfrm>
          <a:prstGeom prst="roundRect">
            <a:avLst>
              <a:gd name="adj" fmla="val 2778"/>
            </a:avLst>
          </a:prstGeom>
          <a:solidFill>
            <a:schemeClr val="accent1">
              <a:satOff val="-9155"/>
              <a:lumOff val="-32673"/>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sp>
        <p:nvSpPr>
          <p:cNvPr id="29" name="TextBox 28">
            <a:extLst>
              <a:ext uri="{FF2B5EF4-FFF2-40B4-BE49-F238E27FC236}">
                <a16:creationId xmlns:a16="http://schemas.microsoft.com/office/drawing/2014/main" id="{FB349358-E092-7C71-0BB8-FEC41468C178}"/>
              </a:ext>
            </a:extLst>
          </p:cNvPr>
          <p:cNvSpPr txBox="1"/>
          <p:nvPr/>
        </p:nvSpPr>
        <p:spPr>
          <a:xfrm>
            <a:off x="4761997" y="5569012"/>
            <a:ext cx="2815284"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3560"/>
              </a:lnSpc>
              <a:spcBef>
                <a:spcPts val="0"/>
              </a:spcBef>
            </a:pPr>
            <a:r>
              <a:rPr lang="en-US" sz="3200">
                <a:solidFill>
                  <a:srgbClr val="FFFFFF"/>
                </a:solidFill>
                <a:effectLst/>
                <a:latin typeface="Avenir Next Medium" panose="020B0503020202020204" pitchFamily="34" charset="0"/>
              </a:rPr>
              <a:t>Permanent</a:t>
            </a:r>
          </a:p>
          <a:p>
            <a:pPr>
              <a:lnSpc>
                <a:spcPts val="3560"/>
              </a:lnSpc>
              <a:spcBef>
                <a:spcPts val="0"/>
              </a:spcBef>
            </a:pPr>
            <a:endParaRPr lang="en-US" sz="3200">
              <a:solidFill>
                <a:srgbClr val="FFFFFF"/>
              </a:solidFill>
              <a:effectLst/>
              <a:latin typeface="Avenir Next Medium" panose="020B0503020202020204" pitchFamily="34" charset="0"/>
            </a:endParaRPr>
          </a:p>
          <a:p>
            <a:pPr>
              <a:lnSpc>
                <a:spcPts val="3560"/>
              </a:lnSpc>
              <a:spcBef>
                <a:spcPts val="0"/>
              </a:spcBef>
            </a:pPr>
            <a:r>
              <a:rPr lang="en-US" sz="2400">
                <a:solidFill>
                  <a:srgbClr val="FFFFFF"/>
                </a:solidFill>
                <a:effectLst/>
                <a:latin typeface="Avenir Next" panose="020B0503020202020204" pitchFamily="34" charset="0"/>
              </a:rPr>
              <a:t>Keeping a</a:t>
            </a:r>
          </a:p>
          <a:p>
            <a:pPr>
              <a:lnSpc>
                <a:spcPts val="3560"/>
              </a:lnSpc>
              <a:spcBef>
                <a:spcPts val="0"/>
              </a:spcBef>
            </a:pPr>
            <a:r>
              <a:rPr lang="en-US" sz="2400">
                <a:solidFill>
                  <a:srgbClr val="FFFFFF"/>
                </a:solidFill>
                <a:effectLst/>
                <a:latin typeface="Avenir Next" panose="020B0503020202020204" pitchFamily="34" charset="0"/>
              </a:rPr>
              <a:t>perennial plant</a:t>
            </a:r>
          </a:p>
          <a:p>
            <a:pPr>
              <a:lnSpc>
                <a:spcPts val="3560"/>
              </a:lnSpc>
              <a:spcBef>
                <a:spcPts val="0"/>
              </a:spcBef>
            </a:pPr>
            <a:r>
              <a:rPr lang="en-US" sz="2400">
                <a:solidFill>
                  <a:srgbClr val="FFFFFF"/>
                </a:solidFill>
                <a:effectLst/>
                <a:latin typeface="Avenir Next" panose="020B0503020202020204" pitchFamily="34" charset="0"/>
              </a:rPr>
              <a:t>covering on</a:t>
            </a:r>
          </a:p>
          <a:p>
            <a:pPr>
              <a:lnSpc>
                <a:spcPts val="3560"/>
              </a:lnSpc>
              <a:spcBef>
                <a:spcPts val="0"/>
              </a:spcBef>
            </a:pPr>
            <a:r>
              <a:rPr lang="en-US" sz="2400">
                <a:solidFill>
                  <a:srgbClr val="FFFFFF"/>
                </a:solidFill>
                <a:effectLst/>
                <a:latin typeface="Avenir Next" panose="020B0503020202020204" pitchFamily="34" charset="0"/>
              </a:rPr>
              <a:t>orchard floor.</a:t>
            </a:r>
          </a:p>
          <a:p>
            <a:pPr>
              <a:lnSpc>
                <a:spcPts val="3560"/>
              </a:lnSpc>
              <a:spcBef>
                <a:spcPts val="0"/>
              </a:spcBef>
            </a:pPr>
            <a:r>
              <a:rPr lang="en-US" sz="2400">
                <a:solidFill>
                  <a:srgbClr val="FFFFFF"/>
                </a:solidFill>
                <a:effectLst/>
                <a:latin typeface="Avenir Next" panose="020B0503020202020204" pitchFamily="34" charset="0"/>
              </a:rPr>
              <a:t>Ex: Bermuda,</a:t>
            </a:r>
          </a:p>
          <a:p>
            <a:pPr>
              <a:lnSpc>
                <a:spcPts val="3560"/>
              </a:lnSpc>
              <a:spcBef>
                <a:spcPts val="0"/>
              </a:spcBef>
            </a:pPr>
            <a:r>
              <a:rPr lang="en-US" sz="2400">
                <a:solidFill>
                  <a:srgbClr val="FFFFFF"/>
                </a:solidFill>
                <a:effectLst/>
                <a:latin typeface="Avenir Next" panose="020B0503020202020204" pitchFamily="34" charset="0"/>
              </a:rPr>
              <a:t>Alfalfa,</a:t>
            </a:r>
          </a:p>
          <a:p>
            <a:pPr marL="0" marR="0" indent="0" algn="l" defTabSz="355600" rtl="0" fontAlgn="auto" latinLnBrk="0" hangingPunct="0">
              <a:lnSpc>
                <a:spcPts val="3560"/>
              </a:lnSpc>
              <a:spcBef>
                <a:spcPts val="0"/>
              </a:spcBef>
              <a:spcAft>
                <a:spcPts val="0"/>
              </a:spcAft>
              <a:buClrTx/>
              <a:buSzTx/>
              <a:buFontTx/>
              <a:buNone/>
              <a:tabLst/>
            </a:pPr>
            <a:endParaRPr kumimoji="0" lang="en-US" sz="2400" u="none" strike="noStrike" cap="none" spc="0" normalizeH="0" baseline="0">
              <a:ln>
                <a:noFill/>
              </a:ln>
              <a:solidFill>
                <a:schemeClr val="accent1">
                  <a:satOff val="-9155"/>
                  <a:lumOff val="-32673"/>
                </a:schemeClr>
              </a:solidFill>
              <a:effectLst/>
              <a:uFillTx/>
              <a:latin typeface="Avenir Next" panose="020B0503020202020204" pitchFamily="34" charset="0"/>
              <a:sym typeface="Graphik Light"/>
            </a:endParaRPr>
          </a:p>
        </p:txBody>
      </p:sp>
      <p:sp>
        <p:nvSpPr>
          <p:cNvPr id="34" name="TextBox 33">
            <a:extLst>
              <a:ext uri="{FF2B5EF4-FFF2-40B4-BE49-F238E27FC236}">
                <a16:creationId xmlns:a16="http://schemas.microsoft.com/office/drawing/2014/main" id="{0222D251-502F-1B2F-1ED9-348839581825}"/>
              </a:ext>
            </a:extLst>
          </p:cNvPr>
          <p:cNvSpPr txBox="1"/>
          <p:nvPr/>
        </p:nvSpPr>
        <p:spPr>
          <a:xfrm>
            <a:off x="8346932" y="5722866"/>
            <a:ext cx="2815284" cy="2964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3560"/>
              </a:lnSpc>
              <a:spcBef>
                <a:spcPts val="0"/>
              </a:spcBef>
            </a:pPr>
            <a:r>
              <a:rPr lang="en-US" sz="3200">
                <a:solidFill>
                  <a:srgbClr val="FFFFFF"/>
                </a:solidFill>
                <a:latin typeface="Avenir Next Medium" panose="020B0503020202020204" pitchFamily="34" charset="0"/>
              </a:rPr>
              <a:t>Legumes</a:t>
            </a:r>
          </a:p>
          <a:p>
            <a:pPr>
              <a:lnSpc>
                <a:spcPts val="3560"/>
              </a:lnSpc>
              <a:spcBef>
                <a:spcPts val="0"/>
              </a:spcBef>
            </a:pPr>
            <a:endParaRPr lang="en-US" sz="3200">
              <a:solidFill>
                <a:srgbClr val="FFFFFF"/>
              </a:solidFill>
              <a:effectLst/>
              <a:latin typeface="Avenir Next Medium" panose="020B0503020202020204" pitchFamily="34" charset="0"/>
            </a:endParaRPr>
          </a:p>
          <a:p>
            <a:pPr>
              <a:spcBef>
                <a:spcPts val="0"/>
              </a:spcBef>
            </a:pPr>
            <a:r>
              <a:rPr lang="en-US" sz="2400">
                <a:solidFill>
                  <a:srgbClr val="FFFFFF"/>
                </a:solidFill>
                <a:latin typeface="Avenir Next" panose="020B0503020202020204" pitchFamily="34" charset="0"/>
              </a:rPr>
              <a:t>Fix Nitrogen,</a:t>
            </a:r>
          </a:p>
          <a:p>
            <a:pPr>
              <a:spcBef>
                <a:spcPts val="0"/>
              </a:spcBef>
            </a:pPr>
            <a:r>
              <a:rPr lang="en-US" sz="2400">
                <a:solidFill>
                  <a:srgbClr val="FFFFFF"/>
                </a:solidFill>
                <a:latin typeface="Avenir Next" panose="020B0503020202020204" pitchFamily="34" charset="0"/>
              </a:rPr>
              <a:t>Easy to manage</a:t>
            </a:r>
          </a:p>
          <a:p>
            <a:pPr>
              <a:spcBef>
                <a:spcPts val="0"/>
              </a:spcBef>
            </a:pPr>
            <a:r>
              <a:rPr lang="en-US" sz="2400">
                <a:solidFill>
                  <a:srgbClr val="FFFFFF"/>
                </a:solidFill>
                <a:latin typeface="Avenir Next" panose="020B0503020202020204" pitchFamily="34" charset="0"/>
              </a:rPr>
              <a:t>Ex: Vetch, beans,</a:t>
            </a:r>
          </a:p>
          <a:p>
            <a:pPr>
              <a:spcBef>
                <a:spcPts val="0"/>
              </a:spcBef>
            </a:pPr>
            <a:r>
              <a:rPr lang="en-US" sz="2400">
                <a:solidFill>
                  <a:srgbClr val="FFFFFF"/>
                </a:solidFill>
                <a:latin typeface="Avenir Next" panose="020B0503020202020204" pitchFamily="34" charset="0"/>
              </a:rPr>
              <a:t>peas,</a:t>
            </a:r>
          </a:p>
          <a:p>
            <a:pPr marL="0" marR="0" indent="0" algn="l" defTabSz="355600" rtl="0" fontAlgn="auto" latinLnBrk="0" hangingPunct="0">
              <a:lnSpc>
                <a:spcPts val="3560"/>
              </a:lnSpc>
              <a:spcBef>
                <a:spcPts val="0"/>
              </a:spcBef>
              <a:spcAft>
                <a:spcPts val="0"/>
              </a:spcAft>
              <a:buClrTx/>
              <a:buSzTx/>
              <a:buFontTx/>
              <a:buNone/>
              <a:tabLst/>
            </a:pPr>
            <a:endParaRPr kumimoji="0" lang="en-US" sz="2400" u="none" strike="noStrike" cap="none" spc="0" normalizeH="0" baseline="0">
              <a:ln>
                <a:noFill/>
              </a:ln>
              <a:solidFill>
                <a:schemeClr val="accent1">
                  <a:satOff val="-9155"/>
                  <a:lumOff val="-32673"/>
                </a:schemeClr>
              </a:solidFill>
              <a:effectLst/>
              <a:uFillTx/>
              <a:latin typeface="Avenir Next" panose="020B0503020202020204" pitchFamily="34" charset="0"/>
              <a:sym typeface="Graphik Light"/>
            </a:endParaRPr>
          </a:p>
        </p:txBody>
      </p:sp>
      <p:sp>
        <p:nvSpPr>
          <p:cNvPr id="35" name="TextBox 34">
            <a:extLst>
              <a:ext uri="{FF2B5EF4-FFF2-40B4-BE49-F238E27FC236}">
                <a16:creationId xmlns:a16="http://schemas.microsoft.com/office/drawing/2014/main" id="{819BDF94-6F7C-2A26-9DBC-DA34A676E34F}"/>
              </a:ext>
            </a:extLst>
          </p:cNvPr>
          <p:cNvSpPr txBox="1"/>
          <p:nvPr/>
        </p:nvSpPr>
        <p:spPr>
          <a:xfrm>
            <a:off x="12100665" y="5774174"/>
            <a:ext cx="2815284" cy="3334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3560"/>
              </a:lnSpc>
              <a:spcBef>
                <a:spcPts val="0"/>
              </a:spcBef>
            </a:pPr>
            <a:r>
              <a:rPr lang="en-US" sz="3200">
                <a:solidFill>
                  <a:srgbClr val="FFFFFF"/>
                </a:solidFill>
                <a:latin typeface="Avenir Next Medium" panose="020B0503020202020204" pitchFamily="34" charset="0"/>
              </a:rPr>
              <a:t>Brassicas</a:t>
            </a:r>
          </a:p>
          <a:p>
            <a:pPr>
              <a:lnSpc>
                <a:spcPts val="3560"/>
              </a:lnSpc>
              <a:spcBef>
                <a:spcPts val="0"/>
              </a:spcBef>
            </a:pPr>
            <a:endParaRPr lang="en-US" sz="2400">
              <a:solidFill>
                <a:srgbClr val="FFFFFF"/>
              </a:solidFill>
              <a:latin typeface="Avenir Next" panose="020B0503020202020204" pitchFamily="34" charset="0"/>
            </a:endParaRPr>
          </a:p>
          <a:p>
            <a:pPr>
              <a:spcBef>
                <a:spcPts val="0"/>
              </a:spcBef>
            </a:pPr>
            <a:r>
              <a:rPr lang="en-US" sz="2400">
                <a:solidFill>
                  <a:srgbClr val="FFFFFF"/>
                </a:solidFill>
                <a:latin typeface="Avenir Next" panose="020B0503020202020204" pitchFamily="34" charset="0"/>
              </a:rPr>
              <a:t>Suppresses</a:t>
            </a:r>
          </a:p>
          <a:p>
            <a:pPr>
              <a:spcBef>
                <a:spcPts val="0"/>
              </a:spcBef>
            </a:pPr>
            <a:r>
              <a:rPr lang="en-US" sz="2400">
                <a:solidFill>
                  <a:srgbClr val="FFFFFF"/>
                </a:solidFill>
                <a:latin typeface="Avenir Next" panose="020B0503020202020204" pitchFamily="34" charset="0"/>
              </a:rPr>
              <a:t>nematodes</a:t>
            </a:r>
          </a:p>
          <a:p>
            <a:pPr>
              <a:spcBef>
                <a:spcPts val="0"/>
              </a:spcBef>
            </a:pPr>
            <a:r>
              <a:rPr lang="en-US" sz="2400">
                <a:solidFill>
                  <a:srgbClr val="FFFFFF"/>
                </a:solidFill>
                <a:latin typeface="Avenir Next" panose="020B0503020202020204" pitchFamily="34" charset="0"/>
              </a:rPr>
              <a:t>Early flowering</a:t>
            </a:r>
          </a:p>
          <a:p>
            <a:pPr>
              <a:spcBef>
                <a:spcPts val="0"/>
              </a:spcBef>
            </a:pPr>
            <a:r>
              <a:rPr lang="en-US" sz="2400">
                <a:solidFill>
                  <a:srgbClr val="FFFFFF"/>
                </a:solidFill>
                <a:latin typeface="Avenir Next" panose="020B0503020202020204" pitchFamily="34" charset="0"/>
              </a:rPr>
              <a:t>Ex: Mustard,</a:t>
            </a:r>
          </a:p>
          <a:p>
            <a:pPr>
              <a:spcBef>
                <a:spcPts val="0"/>
              </a:spcBef>
            </a:pPr>
            <a:r>
              <a:rPr lang="en-US" sz="2400">
                <a:solidFill>
                  <a:srgbClr val="FFFFFF"/>
                </a:solidFill>
                <a:latin typeface="Avenir Next" panose="020B0503020202020204" pitchFamily="34" charset="0"/>
              </a:rPr>
              <a:t>Canola</a:t>
            </a:r>
          </a:p>
          <a:p>
            <a:pPr marL="0" marR="0" indent="0" algn="l" defTabSz="355600" rtl="0" fontAlgn="auto" latinLnBrk="0" hangingPunct="0">
              <a:lnSpc>
                <a:spcPts val="3560"/>
              </a:lnSpc>
              <a:spcBef>
                <a:spcPts val="0"/>
              </a:spcBef>
              <a:spcAft>
                <a:spcPts val="0"/>
              </a:spcAft>
              <a:buClrTx/>
              <a:buSzTx/>
              <a:buFontTx/>
              <a:buNone/>
              <a:tabLst/>
            </a:pPr>
            <a:endParaRPr kumimoji="0" lang="en-US" sz="2400" u="none" strike="noStrike" cap="none" spc="0" normalizeH="0" baseline="0">
              <a:ln>
                <a:noFill/>
              </a:ln>
              <a:solidFill>
                <a:schemeClr val="accent1">
                  <a:satOff val="-9155"/>
                  <a:lumOff val="-32673"/>
                </a:schemeClr>
              </a:solidFill>
              <a:effectLst/>
              <a:uFillTx/>
              <a:latin typeface="Avenir Next" panose="020B0503020202020204" pitchFamily="34" charset="0"/>
              <a:sym typeface="Graphik Light"/>
            </a:endParaRPr>
          </a:p>
        </p:txBody>
      </p:sp>
      <p:sp>
        <p:nvSpPr>
          <p:cNvPr id="36" name="TextBox 35">
            <a:extLst>
              <a:ext uri="{FF2B5EF4-FFF2-40B4-BE49-F238E27FC236}">
                <a16:creationId xmlns:a16="http://schemas.microsoft.com/office/drawing/2014/main" id="{A65CB479-DE60-F755-0A61-A5D8F3CB5B3C}"/>
              </a:ext>
            </a:extLst>
          </p:cNvPr>
          <p:cNvSpPr txBox="1"/>
          <p:nvPr/>
        </p:nvSpPr>
        <p:spPr>
          <a:xfrm>
            <a:off x="15824060" y="5686486"/>
            <a:ext cx="2815284" cy="3703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3560"/>
              </a:lnSpc>
              <a:spcBef>
                <a:spcPts val="0"/>
              </a:spcBef>
            </a:pPr>
            <a:r>
              <a:rPr lang="en-US" sz="3200">
                <a:solidFill>
                  <a:srgbClr val="FFFFFF"/>
                </a:solidFill>
                <a:latin typeface="Avenir Next Medium" panose="020B0503020202020204" pitchFamily="34" charset="0"/>
              </a:rPr>
              <a:t>Grasses</a:t>
            </a:r>
          </a:p>
          <a:p>
            <a:pPr>
              <a:lnSpc>
                <a:spcPts val="3560"/>
              </a:lnSpc>
              <a:spcBef>
                <a:spcPts val="0"/>
              </a:spcBef>
            </a:pPr>
            <a:endParaRPr lang="en-US" sz="2400">
              <a:solidFill>
                <a:srgbClr val="FFFFFF"/>
              </a:solidFill>
              <a:latin typeface="Avenir Next" panose="020B0503020202020204" pitchFamily="34" charset="0"/>
            </a:endParaRPr>
          </a:p>
          <a:p>
            <a:pPr>
              <a:spcBef>
                <a:spcPts val="0"/>
              </a:spcBef>
            </a:pPr>
            <a:r>
              <a:rPr lang="en-US" sz="2400">
                <a:solidFill>
                  <a:srgbClr val="FFFFFF"/>
                </a:solidFill>
                <a:latin typeface="Avenir Next" panose="020B0503020202020204" pitchFamily="34" charset="0"/>
              </a:rPr>
              <a:t>Grains to give large</a:t>
            </a:r>
          </a:p>
          <a:p>
            <a:pPr>
              <a:spcBef>
                <a:spcPts val="0"/>
              </a:spcBef>
            </a:pPr>
            <a:r>
              <a:rPr lang="en-US" sz="2400">
                <a:solidFill>
                  <a:srgbClr val="FFFFFF"/>
                </a:solidFill>
                <a:latin typeface="Avenir Next" panose="020B0503020202020204" pitchFamily="34" charset="0"/>
              </a:rPr>
              <a:t>biomass. Ex:</a:t>
            </a:r>
          </a:p>
          <a:p>
            <a:pPr>
              <a:spcBef>
                <a:spcPts val="0"/>
              </a:spcBef>
            </a:pPr>
            <a:r>
              <a:rPr lang="en-US" sz="2400">
                <a:solidFill>
                  <a:srgbClr val="FFFFFF"/>
                </a:solidFill>
                <a:latin typeface="Avenir Next" panose="020B0503020202020204" pitchFamily="34" charset="0"/>
              </a:rPr>
              <a:t>Cereal Rye,</a:t>
            </a:r>
          </a:p>
          <a:p>
            <a:pPr>
              <a:spcBef>
                <a:spcPts val="0"/>
              </a:spcBef>
            </a:pPr>
            <a:r>
              <a:rPr lang="en-US" sz="2400">
                <a:solidFill>
                  <a:srgbClr val="FFFFFF"/>
                </a:solidFill>
                <a:latin typeface="Avenir Next" panose="020B0503020202020204" pitchFamily="34" charset="0"/>
              </a:rPr>
              <a:t>Triticalle, Oats,</a:t>
            </a:r>
          </a:p>
          <a:p>
            <a:pPr>
              <a:spcBef>
                <a:spcPts val="0"/>
              </a:spcBef>
            </a:pPr>
            <a:r>
              <a:rPr lang="en-US" sz="2400">
                <a:solidFill>
                  <a:srgbClr val="FFFFFF"/>
                </a:solidFill>
                <a:latin typeface="Avenir Next" panose="020B0503020202020204" pitchFamily="34" charset="0"/>
              </a:rPr>
              <a:t>Wheat, Barley,</a:t>
            </a:r>
          </a:p>
          <a:p>
            <a:pPr marL="0" marR="0" indent="0" algn="l" defTabSz="355600" rtl="0" fontAlgn="auto" latinLnBrk="0" hangingPunct="0">
              <a:lnSpc>
                <a:spcPts val="3560"/>
              </a:lnSpc>
              <a:spcBef>
                <a:spcPts val="0"/>
              </a:spcBef>
              <a:spcAft>
                <a:spcPts val="0"/>
              </a:spcAft>
              <a:buClrTx/>
              <a:buSzTx/>
              <a:buFontTx/>
              <a:buNone/>
              <a:tabLst/>
            </a:pPr>
            <a:endParaRPr kumimoji="0" lang="en-US" sz="2400" u="none" strike="noStrike" cap="none" spc="0" normalizeH="0" baseline="0">
              <a:ln>
                <a:noFill/>
              </a:ln>
              <a:solidFill>
                <a:schemeClr val="accent1">
                  <a:satOff val="-9155"/>
                  <a:lumOff val="-32673"/>
                </a:schemeClr>
              </a:solidFill>
              <a:effectLst/>
              <a:uFillTx/>
              <a:latin typeface="Avenir Next" panose="020B0503020202020204" pitchFamily="34" charset="0"/>
              <a:sym typeface="Graphik Light"/>
            </a:endParaRPr>
          </a:p>
        </p:txBody>
      </p:sp>
      <p:sp>
        <p:nvSpPr>
          <p:cNvPr id="37" name="TextBox 36">
            <a:extLst>
              <a:ext uri="{FF2B5EF4-FFF2-40B4-BE49-F238E27FC236}">
                <a16:creationId xmlns:a16="http://schemas.microsoft.com/office/drawing/2014/main" id="{BDE6C8D8-2F44-48C5-7D59-2912E429AC79}"/>
              </a:ext>
            </a:extLst>
          </p:cNvPr>
          <p:cNvSpPr txBox="1"/>
          <p:nvPr/>
        </p:nvSpPr>
        <p:spPr>
          <a:xfrm>
            <a:off x="19550766" y="5722866"/>
            <a:ext cx="2815284" cy="3703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nSpc>
                <a:spcPts val="3560"/>
              </a:lnSpc>
              <a:spcBef>
                <a:spcPts val="0"/>
              </a:spcBef>
            </a:pPr>
            <a:r>
              <a:rPr lang="en-US" sz="3200">
                <a:solidFill>
                  <a:srgbClr val="FFFFFF"/>
                </a:solidFill>
                <a:latin typeface="Avenir Next Medium" panose="020B0503020202020204" pitchFamily="34" charset="0"/>
              </a:rPr>
              <a:t>Forbs</a:t>
            </a:r>
          </a:p>
          <a:p>
            <a:pPr>
              <a:lnSpc>
                <a:spcPts val="3560"/>
              </a:lnSpc>
              <a:spcBef>
                <a:spcPts val="0"/>
              </a:spcBef>
            </a:pPr>
            <a:endParaRPr lang="en-US" sz="2400">
              <a:solidFill>
                <a:srgbClr val="FFFFFF"/>
              </a:solidFill>
              <a:latin typeface="Avenir Next" panose="020B0503020202020204" pitchFamily="34" charset="0"/>
            </a:endParaRPr>
          </a:p>
          <a:p>
            <a:pPr>
              <a:spcBef>
                <a:spcPts val="0"/>
              </a:spcBef>
            </a:pPr>
            <a:r>
              <a:rPr lang="en-US" sz="2400">
                <a:solidFill>
                  <a:srgbClr val="FFFFFF"/>
                </a:solidFill>
                <a:latin typeface="Avenir Next" panose="020B0503020202020204" pitchFamily="34" charset="0"/>
              </a:rPr>
              <a:t>Break up plow</a:t>
            </a:r>
          </a:p>
          <a:p>
            <a:pPr>
              <a:spcBef>
                <a:spcPts val="0"/>
              </a:spcBef>
            </a:pPr>
            <a:r>
              <a:rPr lang="en-US" sz="2400">
                <a:solidFill>
                  <a:srgbClr val="FFFFFF"/>
                </a:solidFill>
                <a:latin typeface="Avenir Next" panose="020B0503020202020204" pitchFamily="34" charset="0"/>
              </a:rPr>
              <a:t>pans and diversify</a:t>
            </a:r>
          </a:p>
          <a:p>
            <a:pPr>
              <a:spcBef>
                <a:spcPts val="0"/>
              </a:spcBef>
            </a:pPr>
            <a:r>
              <a:rPr lang="en-US" sz="2400">
                <a:solidFill>
                  <a:srgbClr val="FFFFFF"/>
                </a:solidFill>
                <a:latin typeface="Avenir Next" panose="020B0503020202020204" pitchFamily="34" charset="0"/>
              </a:rPr>
              <a:t>species.</a:t>
            </a:r>
          </a:p>
          <a:p>
            <a:pPr>
              <a:spcBef>
                <a:spcPts val="0"/>
              </a:spcBef>
            </a:pPr>
            <a:r>
              <a:rPr lang="en-US" sz="2400">
                <a:solidFill>
                  <a:srgbClr val="FFFFFF"/>
                </a:solidFill>
                <a:latin typeface="Avenir Next" panose="020B0503020202020204" pitchFamily="34" charset="0"/>
              </a:rPr>
              <a:t>EXP: Radish,</a:t>
            </a:r>
          </a:p>
          <a:p>
            <a:pPr>
              <a:spcBef>
                <a:spcPts val="0"/>
              </a:spcBef>
            </a:pPr>
            <a:r>
              <a:rPr lang="en-US" sz="2400">
                <a:solidFill>
                  <a:srgbClr val="FFFFFF"/>
                </a:solidFill>
                <a:latin typeface="Avenir Next" panose="020B0503020202020204" pitchFamily="34" charset="0"/>
              </a:rPr>
              <a:t>sunflowers, Flax,</a:t>
            </a:r>
          </a:p>
          <a:p>
            <a:pPr>
              <a:spcBef>
                <a:spcPts val="0"/>
              </a:spcBef>
            </a:pPr>
            <a:r>
              <a:rPr lang="en-US" sz="2400">
                <a:solidFill>
                  <a:srgbClr val="FFFFFF"/>
                </a:solidFill>
                <a:latin typeface="Avenir Next" panose="020B0503020202020204" pitchFamily="34" charset="0"/>
              </a:rPr>
              <a:t>Safflower</a:t>
            </a:r>
          </a:p>
          <a:p>
            <a:pPr marL="0" marR="0" indent="0" algn="l" defTabSz="355600" rtl="0" fontAlgn="auto" latinLnBrk="0" hangingPunct="0">
              <a:lnSpc>
                <a:spcPts val="3560"/>
              </a:lnSpc>
              <a:spcBef>
                <a:spcPts val="0"/>
              </a:spcBef>
              <a:spcAft>
                <a:spcPts val="0"/>
              </a:spcAft>
              <a:buClrTx/>
              <a:buSzTx/>
              <a:buFontTx/>
              <a:buNone/>
              <a:tabLst/>
            </a:pPr>
            <a:endParaRPr kumimoji="0" lang="en-US" sz="2400" u="none" strike="noStrike" cap="none" spc="0" normalizeH="0" baseline="0">
              <a:ln>
                <a:noFill/>
              </a:ln>
              <a:solidFill>
                <a:schemeClr val="accent1">
                  <a:satOff val="-9155"/>
                  <a:lumOff val="-32673"/>
                </a:schemeClr>
              </a:solidFill>
              <a:effectLst/>
              <a:uFillTx/>
              <a:latin typeface="Avenir Next" panose="020B0503020202020204" pitchFamily="34" charset="0"/>
              <a:sym typeface="Graphik Light"/>
            </a:endParaRPr>
          </a:p>
        </p:txBody>
      </p:sp>
    </p:spTree>
    <p:extLst>
      <p:ext uri="{BB962C8B-B14F-4D97-AF65-F5344CB8AC3E}">
        <p14:creationId xmlns:p14="http://schemas.microsoft.com/office/powerpoint/2010/main" val="2966636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3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94C18-57DD-57D5-0B1D-4F6D7CA1E56D}"/>
            </a:ext>
          </a:extLst>
        </p:cNvPr>
        <p:cNvGrpSpPr/>
        <p:nvPr/>
      </p:nvGrpSpPr>
      <p:grpSpPr>
        <a:xfrm>
          <a:off x="0" y="0"/>
          <a:ext cx="0" cy="0"/>
          <a:chOff x="0" y="0"/>
          <a:chExt cx="0" cy="0"/>
        </a:xfrm>
      </p:grpSpPr>
      <p:pic>
        <p:nvPicPr>
          <p:cNvPr id="9" name="Picture 8" descr="A green and black background&#10;&#10;AI-generated content may be incorrect.">
            <a:extLst>
              <a:ext uri="{FF2B5EF4-FFF2-40B4-BE49-F238E27FC236}">
                <a16:creationId xmlns:a16="http://schemas.microsoft.com/office/drawing/2014/main" id="{8741CE2F-CC00-6B1B-48D4-91D4CFFD77EC}"/>
              </a:ext>
            </a:extLst>
          </p:cNvPr>
          <p:cNvPicPr>
            <a:picLocks noChangeAspect="1"/>
          </p:cNvPicPr>
          <p:nvPr/>
        </p:nvPicPr>
        <p:blipFill>
          <a:blip r:embed="rId3">
            <a:extLst>
              <a:ext uri="{28A0092B-C50C-407E-A947-70E740481C1C}">
                <a14:useLocalDpi xmlns:a14="http://schemas.microsoft.com/office/drawing/2010/main" val="0"/>
              </a:ext>
            </a:extLst>
          </a:blip>
          <a:srcRect l="3136" t="2148" r="9831"/>
          <a:stretch/>
        </p:blipFill>
        <p:spPr>
          <a:xfrm>
            <a:off x="0" y="-1"/>
            <a:ext cx="24384000" cy="13778561"/>
          </a:xfrm>
          <a:prstGeom prst="rect">
            <a:avLst/>
          </a:prstGeom>
        </p:spPr>
      </p:pic>
      <p:sp>
        <p:nvSpPr>
          <p:cNvPr id="30" name="Rectangle 29">
            <a:extLst>
              <a:ext uri="{FF2B5EF4-FFF2-40B4-BE49-F238E27FC236}">
                <a16:creationId xmlns:a16="http://schemas.microsoft.com/office/drawing/2014/main" id="{671B2537-ECEE-646A-8DDD-810AF1A0B90A}"/>
              </a:ext>
            </a:extLst>
          </p:cNvPr>
          <p:cNvSpPr/>
          <p:nvPr/>
        </p:nvSpPr>
        <p:spPr>
          <a:xfrm>
            <a:off x="647700" y="689579"/>
            <a:ext cx="22656800" cy="12458700"/>
          </a:xfrm>
          <a:prstGeom prst="rect">
            <a:avLst/>
          </a:prstGeom>
          <a:solidFill>
            <a:schemeClr val="accent1">
              <a:satOff val="-9155"/>
              <a:lumOff val="-32673"/>
            </a:schemeClr>
          </a:solidFill>
          <a:ln w="63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Graphik Light"/>
              <a:ea typeface="Graphik Light"/>
              <a:cs typeface="Graphik Light"/>
              <a:sym typeface="Graphik Light"/>
            </a:endParaRPr>
          </a:p>
        </p:txBody>
      </p:sp>
      <p:cxnSp>
        <p:nvCxnSpPr>
          <p:cNvPr id="13" name="Straight Connector 12">
            <a:extLst>
              <a:ext uri="{FF2B5EF4-FFF2-40B4-BE49-F238E27FC236}">
                <a16:creationId xmlns:a16="http://schemas.microsoft.com/office/drawing/2014/main" id="{BCAE56C5-43CC-09A5-0BE9-55A3B70E80ED}"/>
              </a:ext>
            </a:extLst>
          </p:cNvPr>
          <p:cNvCxnSpPr>
            <a:cxnSpLocks/>
          </p:cNvCxnSpPr>
          <p:nvPr/>
        </p:nvCxnSpPr>
        <p:spPr>
          <a:xfrm>
            <a:off x="4413096" y="11882838"/>
            <a:ext cx="0" cy="362358"/>
          </a:xfrm>
          <a:prstGeom prst="line">
            <a:avLst/>
          </a:prstGeom>
          <a:noFill/>
          <a:ln w="254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45682C4E-444D-3574-4927-8ACF18CAB687}"/>
              </a:ext>
            </a:extLst>
          </p:cNvPr>
          <p:cNvSpPr txBox="1"/>
          <p:nvPr/>
        </p:nvSpPr>
        <p:spPr>
          <a:xfrm>
            <a:off x="1222979" y="12257896"/>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Chișinău, February 27, 2025</a:t>
            </a:r>
          </a:p>
        </p:txBody>
      </p:sp>
      <p:sp>
        <p:nvSpPr>
          <p:cNvPr id="20" name="Presenter">
            <a:extLst>
              <a:ext uri="{FF2B5EF4-FFF2-40B4-BE49-F238E27FC236}">
                <a16:creationId xmlns:a16="http://schemas.microsoft.com/office/drawing/2014/main" id="{9438A9A1-730B-86DD-F4A8-FABAA814EAEC}"/>
              </a:ext>
            </a:extLst>
          </p:cNvPr>
          <p:cNvSpPr txBox="1"/>
          <p:nvPr/>
        </p:nvSpPr>
        <p:spPr>
          <a:xfrm>
            <a:off x="1208792" y="11805617"/>
            <a:ext cx="3191604" cy="540638"/>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JAMES D. OLSON</a:t>
            </a:r>
            <a:endParaRPr lang="en-US" sz="2000" dirty="0">
              <a:solidFill>
                <a:schemeClr val="bg1"/>
              </a:solidFill>
              <a:latin typeface="Avenir Next Medium" panose="020B0503020202020204" pitchFamily="34" charset="0"/>
            </a:endParaRPr>
          </a:p>
        </p:txBody>
      </p:sp>
      <p:sp>
        <p:nvSpPr>
          <p:cNvPr id="59" name="If orchard is set up well it will eliminate many later problems">
            <a:extLst>
              <a:ext uri="{FF2B5EF4-FFF2-40B4-BE49-F238E27FC236}">
                <a16:creationId xmlns:a16="http://schemas.microsoft.com/office/drawing/2014/main" id="{562B7BD1-216B-DFAF-3D54-1045E5AC392E}"/>
              </a:ext>
            </a:extLst>
          </p:cNvPr>
          <p:cNvSpPr txBox="1">
            <a:spLocks/>
          </p:cNvSpPr>
          <p:nvPr/>
        </p:nvSpPr>
        <p:spPr>
          <a:xfrm>
            <a:off x="1490938" y="2108835"/>
            <a:ext cx="18174467" cy="10033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a:spcBef>
                <a:spcPts val="0"/>
              </a:spcBef>
              <a:buNone/>
            </a:pPr>
            <a:r>
              <a:rPr lang="en-US">
                <a:solidFill>
                  <a:srgbClr val="FFFFFF"/>
                </a:solidFill>
                <a:effectLst/>
                <a:latin typeface="Helvetica" pitchFamily="2" charset="0"/>
              </a:rPr>
              <a:t>Key Recommendations</a:t>
            </a:r>
          </a:p>
          <a:p>
            <a:pPr marL="0" indent="0">
              <a:spcBef>
                <a:spcPts val="0"/>
              </a:spcBef>
              <a:buNone/>
            </a:pPr>
            <a:r>
              <a:rPr lang="en-US" sz="3200">
                <a:solidFill>
                  <a:srgbClr val="FFC002"/>
                </a:solidFill>
                <a:latin typeface="Helvetica" pitchFamily="2" charset="0"/>
              </a:rPr>
              <a:t>Orchard sanitation</a:t>
            </a:r>
          </a:p>
          <a:p>
            <a:pPr marL="0" indent="0">
              <a:spcBef>
                <a:spcPts val="0"/>
              </a:spcBef>
              <a:buNone/>
            </a:pPr>
            <a:endParaRPr lang="en-US" sz="3200">
              <a:solidFill>
                <a:srgbClr val="FFC002"/>
              </a:solidFill>
              <a:effectLst/>
              <a:latin typeface="Helvetica" pitchFamily="2" charset="0"/>
            </a:endParaRPr>
          </a:p>
        </p:txBody>
      </p:sp>
      <p:sp>
        <p:nvSpPr>
          <p:cNvPr id="3" name="If orchard is set up well it will eliminate many later problems">
            <a:extLst>
              <a:ext uri="{FF2B5EF4-FFF2-40B4-BE49-F238E27FC236}">
                <a16:creationId xmlns:a16="http://schemas.microsoft.com/office/drawing/2014/main" id="{BAC7FC8A-07DD-C7BC-AB26-41EFA73CF2CD}"/>
              </a:ext>
            </a:extLst>
          </p:cNvPr>
          <p:cNvSpPr txBox="1">
            <a:spLocks/>
          </p:cNvSpPr>
          <p:nvPr/>
        </p:nvSpPr>
        <p:spPr>
          <a:xfrm>
            <a:off x="1490938" y="1905016"/>
            <a:ext cx="12629648" cy="1003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endParaRPr lang="en-US">
              <a:solidFill>
                <a:schemeClr val="bg1"/>
              </a:solidFill>
              <a:latin typeface="Avenir Next Medium" panose="020B0503020202020204" pitchFamily="34" charset="0"/>
            </a:endParaRPr>
          </a:p>
        </p:txBody>
      </p:sp>
      <p:cxnSp>
        <p:nvCxnSpPr>
          <p:cNvPr id="7" name="Straight Connector 6">
            <a:extLst>
              <a:ext uri="{FF2B5EF4-FFF2-40B4-BE49-F238E27FC236}">
                <a16:creationId xmlns:a16="http://schemas.microsoft.com/office/drawing/2014/main" id="{4AE03DDA-0F9A-B684-0E58-E5EB47402EB1}"/>
              </a:ext>
            </a:extLst>
          </p:cNvPr>
          <p:cNvCxnSpPr>
            <a:cxnSpLocks/>
          </p:cNvCxnSpPr>
          <p:nvPr/>
        </p:nvCxnSpPr>
        <p:spPr>
          <a:xfrm>
            <a:off x="4114296" y="3903892"/>
            <a:ext cx="0" cy="6032588"/>
          </a:xfrm>
          <a:prstGeom prst="line">
            <a:avLst/>
          </a:prstGeom>
          <a:noFill/>
          <a:ln w="38100" cap="flat">
            <a:solidFill>
              <a:srgbClr val="FFC002"/>
            </a:solidFill>
            <a:prstDash val="solid"/>
            <a:miter lim="400000"/>
          </a:ln>
          <a:effectLst/>
          <a:sp3d/>
        </p:spPr>
        <p:style>
          <a:lnRef idx="0">
            <a:scrgbClr r="0" g="0" b="0"/>
          </a:lnRef>
          <a:fillRef idx="0">
            <a:scrgbClr r="0" g="0" b="0"/>
          </a:fillRef>
          <a:effectRef idx="0">
            <a:scrgbClr r="0" g="0" b="0"/>
          </a:effectRef>
          <a:fontRef idx="none"/>
        </p:style>
      </p:cxnSp>
      <p:pic>
        <p:nvPicPr>
          <p:cNvPr id="10" name="Picture 9" descr="A logo with text and a tree&#10;&#10;AI-generated content may be incorrect.">
            <a:extLst>
              <a:ext uri="{FF2B5EF4-FFF2-40B4-BE49-F238E27FC236}">
                <a16:creationId xmlns:a16="http://schemas.microsoft.com/office/drawing/2014/main" id="{9FC44014-AB36-3792-3431-7BF9837BE2A7}"/>
              </a:ext>
            </a:extLst>
          </p:cNvPr>
          <p:cNvPicPr>
            <a:picLocks noChangeAspect="1"/>
          </p:cNvPicPr>
          <p:nvPr/>
        </p:nvPicPr>
        <p:blipFill>
          <a:blip r:embed="rId4">
            <a:extLst>
              <a:ext uri="{28A0092B-C50C-407E-A947-70E740481C1C}">
                <a14:useLocalDpi xmlns:a14="http://schemas.microsoft.com/office/drawing/2010/main" val="0"/>
              </a:ext>
            </a:extLst>
          </a:blip>
          <a:srcRect l="2853" t="2069" b="16894"/>
          <a:stretch/>
        </p:blipFill>
        <p:spPr>
          <a:xfrm>
            <a:off x="20824831" y="11967209"/>
            <a:ext cx="2382240" cy="1059212"/>
          </a:xfrm>
          <a:prstGeom prst="rect">
            <a:avLst/>
          </a:prstGeom>
          <a:effectLst>
            <a:outerShdw blurRad="50800" dist="118689" dir="2700000" algn="tl" rotWithShape="0">
              <a:prstClr val="black">
                <a:alpha val="40000"/>
              </a:prstClr>
            </a:outerShdw>
          </a:effectLst>
        </p:spPr>
      </p:pic>
      <p:sp>
        <p:nvSpPr>
          <p:cNvPr id="27" name="Nisão-NutVision">
            <a:extLst>
              <a:ext uri="{FF2B5EF4-FFF2-40B4-BE49-F238E27FC236}">
                <a16:creationId xmlns:a16="http://schemas.microsoft.com/office/drawing/2014/main" id="{2FBEAD21-0715-31B8-AC78-5614C815ED26}"/>
              </a:ext>
            </a:extLst>
          </p:cNvPr>
          <p:cNvSpPr txBox="1"/>
          <p:nvPr/>
        </p:nvSpPr>
        <p:spPr>
          <a:xfrm>
            <a:off x="4581197" y="11812337"/>
            <a:ext cx="3905556" cy="523220"/>
          </a:xfrm>
          <a:prstGeom prst="rect">
            <a:avLst/>
          </a:prstGeom>
          <a:noFill/>
          <a:effectLst>
            <a:softEdge rad="65707"/>
          </a:effectLst>
        </p:spPr>
        <p:txBody>
          <a:bodyPr wrap="square" rtlCol="0">
            <a:spAutoFit/>
          </a:bodyPr>
          <a:lstStyle/>
          <a:p>
            <a:r>
              <a:rPr lang="en-US" sz="2800" dirty="0">
                <a:solidFill>
                  <a:schemeClr val="bg1"/>
                </a:solidFill>
                <a:latin typeface="Avenir Next Medium" panose="020B0503020202020204" pitchFamily="34" charset="0"/>
              </a:rPr>
              <a:t>Nisão </a:t>
            </a:r>
            <a:r>
              <a:rPr lang="en-US" sz="2800" i="1" dirty="0">
                <a:solidFill>
                  <a:srgbClr val="FFC002"/>
                </a:solidFill>
                <a:latin typeface="Avenir Next Medium" panose="020B0503020202020204" pitchFamily="34" charset="0"/>
              </a:rPr>
              <a:t>NutVision</a:t>
            </a:r>
            <a:endParaRPr lang="en-US" sz="2000" i="1" dirty="0">
              <a:solidFill>
                <a:srgbClr val="FFC002"/>
              </a:solidFill>
              <a:latin typeface="Avenir Next Medium" panose="020B0503020202020204" pitchFamily="34" charset="0"/>
            </a:endParaRPr>
          </a:p>
        </p:txBody>
      </p:sp>
      <p:sp>
        <p:nvSpPr>
          <p:cNvPr id="8" name="If orchard is set up well it will eliminate many later problems">
            <a:extLst>
              <a:ext uri="{FF2B5EF4-FFF2-40B4-BE49-F238E27FC236}">
                <a16:creationId xmlns:a16="http://schemas.microsoft.com/office/drawing/2014/main" id="{16682599-0D44-8E0C-8D89-F819A3AD5C0E}"/>
              </a:ext>
            </a:extLst>
          </p:cNvPr>
          <p:cNvSpPr txBox="1">
            <a:spLocks/>
          </p:cNvSpPr>
          <p:nvPr/>
        </p:nvSpPr>
        <p:spPr>
          <a:xfrm>
            <a:off x="-11990427" y="2202953"/>
            <a:ext cx="11963400" cy="1003300"/>
          </a:xfrm>
          <a:prstGeom prst="rect">
            <a:avLst/>
          </a:prstGeom>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1pPr>
            <a:lvl2pPr marL="914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2pPr>
            <a:lvl3pPr marL="1371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3pPr>
            <a:lvl4pPr marL="1828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4pPr>
            <a:lvl5pPr marL="22860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5pPr>
            <a:lvl6pPr marL="27432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6pPr>
            <a:lvl7pPr marL="32004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7pPr>
            <a:lvl8pPr marL="36576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8pPr>
            <a:lvl9pPr marL="4114800" marR="0" indent="-457200" algn="l" defTabSz="355600" rtl="0" latinLnBrk="0">
              <a:lnSpc>
                <a:spcPct val="100000"/>
              </a:lnSpc>
              <a:spcBef>
                <a:spcPts val="4700"/>
              </a:spcBef>
              <a:spcAft>
                <a:spcPts val="0"/>
              </a:spcAft>
              <a:buClrTx/>
              <a:buSzPct val="100000"/>
              <a:buFontTx/>
              <a:buChar char="•"/>
              <a:tabLst/>
              <a:defRPr sz="4000" b="0" i="0" u="none" strike="noStrike" cap="none" spc="0" baseline="0">
                <a:solidFill>
                  <a:schemeClr val="accent1">
                    <a:satOff val="-9155"/>
                    <a:lumOff val="-32673"/>
                  </a:schemeClr>
                </a:solidFill>
                <a:uFillTx/>
                <a:latin typeface="Graphik Light"/>
                <a:ea typeface="Graphik Light"/>
                <a:cs typeface="Graphik Light"/>
                <a:sym typeface="Graphik Light"/>
              </a:defRPr>
            </a:lvl9pPr>
          </a:lstStyle>
          <a:p>
            <a:pPr marL="0" indent="0" hangingPunct="1">
              <a:buNone/>
            </a:pPr>
            <a:r>
              <a:rPr lang="en-US">
                <a:solidFill>
                  <a:schemeClr val="bg1"/>
                </a:solidFill>
                <a:latin typeface="Avenir Next Medium" panose="020B0503020202020204" pitchFamily="34" charset="0"/>
              </a:rPr>
              <a:t>Definition of a </a:t>
            </a:r>
            <a:r>
              <a:rPr lang="en-US">
                <a:solidFill>
                  <a:srgbClr val="FFC002"/>
                </a:solidFill>
                <a:latin typeface="Avenir Next Medium" panose="020B0503020202020204" pitchFamily="34" charset="0"/>
              </a:rPr>
              <a:t>“</a:t>
            </a:r>
            <a:r>
              <a:rPr lang="en-US" i="1">
                <a:solidFill>
                  <a:srgbClr val="FFC002"/>
                </a:solidFill>
                <a:latin typeface="Avenir Next Medium" panose="020B0503020202020204" pitchFamily="34" charset="0"/>
              </a:rPr>
              <a:t>Commercial Orchard</a:t>
            </a:r>
            <a:r>
              <a:rPr lang="en-US">
                <a:solidFill>
                  <a:srgbClr val="FFC002"/>
                </a:solidFill>
                <a:latin typeface="Avenir Next Medium" panose="020B0503020202020204" pitchFamily="34" charset="0"/>
              </a:rPr>
              <a:t>”</a:t>
            </a:r>
            <a:r>
              <a:rPr lang="en-US">
                <a:solidFill>
                  <a:schemeClr val="bg1"/>
                </a:solidFill>
                <a:latin typeface="Avenir Next Medium" panose="020B0503020202020204" pitchFamily="34" charset="0"/>
              </a:rPr>
              <a:t>:</a:t>
            </a:r>
          </a:p>
        </p:txBody>
      </p:sp>
      <p:sp>
        <p:nvSpPr>
          <p:cNvPr id="5" name="TextBox 4">
            <a:extLst>
              <a:ext uri="{FF2B5EF4-FFF2-40B4-BE49-F238E27FC236}">
                <a16:creationId xmlns:a16="http://schemas.microsoft.com/office/drawing/2014/main" id="{479072F8-8FF3-CEBA-47C6-A21C1E194F09}"/>
              </a:ext>
            </a:extLst>
          </p:cNvPr>
          <p:cNvSpPr txBox="1"/>
          <p:nvPr/>
        </p:nvSpPr>
        <p:spPr>
          <a:xfrm>
            <a:off x="1208792" y="10750910"/>
            <a:ext cx="5811009" cy="1015663"/>
          </a:xfrm>
          <a:prstGeom prst="rect">
            <a:avLst/>
          </a:prstGeom>
          <a:noFill/>
          <a:effectLst>
            <a:softEdge rad="65707"/>
          </a:effectLst>
        </p:spPr>
        <p:txBody>
          <a:bodyPr wrap="square" rtlCol="0">
            <a:spAutoFit/>
          </a:bodyPr>
          <a:lstStyle/>
          <a:p>
            <a:pPr algn="ctr"/>
            <a:r>
              <a:rPr lang="en-US" sz="2000" spc="300">
                <a:solidFill>
                  <a:schemeClr val="bg1"/>
                </a:solidFill>
                <a:latin typeface="Avenir Next Medium" panose="020B0503020202020204" pitchFamily="34" charset="0"/>
              </a:rPr>
              <a:t>KEY ASPECTS IN TAKING CARE OF THE FRUIT-BEARING ORCHARDS IN A SYSTEMIC APPROACH. </a:t>
            </a:r>
          </a:p>
        </p:txBody>
      </p:sp>
      <p:sp>
        <p:nvSpPr>
          <p:cNvPr id="2" name="TextBox 1">
            <a:extLst>
              <a:ext uri="{FF2B5EF4-FFF2-40B4-BE49-F238E27FC236}">
                <a16:creationId xmlns:a16="http://schemas.microsoft.com/office/drawing/2014/main" id="{D2F3107E-F962-09A3-0EE1-6F41D0DF4F12}"/>
              </a:ext>
            </a:extLst>
          </p:cNvPr>
          <p:cNvSpPr txBox="1"/>
          <p:nvPr/>
        </p:nvSpPr>
        <p:spPr>
          <a:xfrm>
            <a:off x="4581197" y="4593075"/>
            <a:ext cx="7699987" cy="50424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solidFill>
                  <a:schemeClr val="bg1"/>
                </a:solidFill>
                <a:effectLst/>
                <a:latin typeface="Avenir Next Medium" panose="020B0503020202020204" pitchFamily="34" charset="0"/>
              </a:rPr>
              <a:t>(</a:t>
            </a:r>
            <a:r>
              <a:rPr lang="en-US" sz="3600">
                <a:solidFill>
                  <a:schemeClr val="bg1"/>
                </a:solidFill>
                <a:effectLst/>
                <a:latin typeface="Avenir Next Medium" panose="020B0503020202020204" pitchFamily="34" charset="0"/>
              </a:rPr>
              <a:t>Nuts left in tree over winter)</a:t>
            </a:r>
          </a:p>
          <a:p>
            <a:endParaRPr lang="en-US" sz="3600">
              <a:solidFill>
                <a:schemeClr val="bg1"/>
              </a:solidFill>
              <a:effectLst/>
              <a:latin typeface="Avenir Next Medium" panose="020B0503020202020204" pitchFamily="34" charset="0"/>
            </a:endParaRPr>
          </a:p>
          <a:p>
            <a:pPr algn="just">
              <a:lnSpc>
                <a:spcPts val="4000"/>
              </a:lnSpc>
              <a:spcBef>
                <a:spcPts val="0"/>
              </a:spcBef>
            </a:pPr>
            <a:r>
              <a:rPr lang="en-US" sz="3600">
                <a:solidFill>
                  <a:schemeClr val="bg1"/>
                </a:solidFill>
                <a:effectLst/>
                <a:latin typeface="Avenir Next Medium" panose="020B0503020202020204" pitchFamily="34" charset="0"/>
              </a:rPr>
              <a:t>Removing these nuts from the tree and placing where inhospitable to over wintering insects can greatly reduce pest pressures in your orchard.</a:t>
            </a:r>
            <a:endParaRPr kumimoji="0" lang="en-US" sz="36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endParaRPr>
          </a:p>
        </p:txBody>
      </p:sp>
      <p:pic>
        <p:nvPicPr>
          <p:cNvPr id="1026" name="Picture 2" descr="Mummy nuts remaining on the trees may serve as a reservoir of navel orangeworm">
            <a:extLst>
              <a:ext uri="{FF2B5EF4-FFF2-40B4-BE49-F238E27FC236}">
                <a16:creationId xmlns:a16="http://schemas.microsoft.com/office/drawing/2014/main" id="{CA86022B-12D9-04BA-EDA6-328EC42BC7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86694" y="1710541"/>
            <a:ext cx="7051697" cy="9405879"/>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8F89319-A37C-EFBB-036C-F530DA8C7777}"/>
              </a:ext>
            </a:extLst>
          </p:cNvPr>
          <p:cNvSpPr txBox="1"/>
          <p:nvPr/>
        </p:nvSpPr>
        <p:spPr>
          <a:xfrm>
            <a:off x="15186694" y="11261161"/>
            <a:ext cx="4006474" cy="369332"/>
          </a:xfrm>
          <a:prstGeom prst="rect">
            <a:avLst/>
          </a:prstGeom>
          <a:noFill/>
          <a:effectLst>
            <a:softEdge rad="65707"/>
          </a:effectLst>
        </p:spPr>
        <p:txBody>
          <a:bodyPr wrap="square" rtlCol="0">
            <a:spAutoFit/>
          </a:bodyPr>
          <a:lstStyle/>
          <a:p>
            <a:r>
              <a:rPr lang="en-US" sz="1800" dirty="0">
                <a:solidFill>
                  <a:schemeClr val="bg1"/>
                </a:solidFill>
                <a:latin typeface="Avenir Next" panose="020B0503020202020204" pitchFamily="34" charset="0"/>
              </a:rPr>
              <a:t>Mummy Nuts</a:t>
            </a:r>
          </a:p>
        </p:txBody>
      </p:sp>
      <p:sp>
        <p:nvSpPr>
          <p:cNvPr id="6" name="TextBox 5">
            <a:extLst>
              <a:ext uri="{FF2B5EF4-FFF2-40B4-BE49-F238E27FC236}">
                <a16:creationId xmlns:a16="http://schemas.microsoft.com/office/drawing/2014/main" id="{A67C9129-F29C-C6CF-54E6-2C6D9F5CEE67}"/>
              </a:ext>
            </a:extLst>
          </p:cNvPr>
          <p:cNvSpPr txBox="1"/>
          <p:nvPr/>
        </p:nvSpPr>
        <p:spPr>
          <a:xfrm>
            <a:off x="4400396" y="3962794"/>
            <a:ext cx="4025569" cy="13208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a:solidFill>
                  <a:schemeClr val="bg1"/>
                </a:solidFill>
                <a:effectLst/>
                <a:latin typeface="Avenir Next Medium" panose="020B0503020202020204" pitchFamily="34" charset="0"/>
              </a:rPr>
              <a:t>“</a:t>
            </a:r>
            <a:r>
              <a:rPr lang="en-US" i="1">
                <a:solidFill>
                  <a:schemeClr val="bg1"/>
                </a:solidFill>
                <a:effectLst/>
                <a:latin typeface="Avenir Next Medium" panose="020B0503020202020204" pitchFamily="34" charset="0"/>
              </a:rPr>
              <a:t>Mummy</a:t>
            </a:r>
            <a:r>
              <a:rPr lang="en-US">
                <a:solidFill>
                  <a:schemeClr val="bg1"/>
                </a:solidFill>
                <a:effectLst/>
                <a:latin typeface="Avenir Next Medium" panose="020B0503020202020204" pitchFamily="34" charset="0"/>
              </a:rPr>
              <a:t>” nuts:</a:t>
            </a:r>
            <a:endParaRPr kumimoji="0" lang="en-US"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endParaRPr>
          </a:p>
        </p:txBody>
      </p:sp>
    </p:spTree>
    <p:extLst>
      <p:ext uri="{BB962C8B-B14F-4D97-AF65-F5344CB8AC3E}">
        <p14:creationId xmlns:p14="http://schemas.microsoft.com/office/powerpoint/2010/main" val="2672706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8_MinimalistLight">
  <a:themeElements>
    <a:clrScheme name="38_MinimalistLight">
      <a:dk1>
        <a:srgbClr val="53585F"/>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8_MinimalistLight">
  <a:themeElements>
    <a:clrScheme name="38_MinimalistLight">
      <a:dk1>
        <a:srgbClr val="000000"/>
      </a:dk1>
      <a:lt1>
        <a:srgbClr val="FFFFFF"/>
      </a:lt1>
      <a:dk2>
        <a:srgbClr val="53585F"/>
      </a:dk2>
      <a:lt2>
        <a:srgbClr val="D5D5D5"/>
      </a:lt2>
      <a:accent1>
        <a:srgbClr val="9FAABA"/>
      </a:accent1>
      <a:accent2>
        <a:srgbClr val="88A7B2"/>
      </a:accent2>
      <a:accent3>
        <a:srgbClr val="94B9A3"/>
      </a:accent3>
      <a:accent4>
        <a:srgbClr val="F0BE5E"/>
      </a:accent4>
      <a:accent5>
        <a:srgbClr val="D5B7B7"/>
      </a:accent5>
      <a:accent6>
        <a:srgbClr val="B894B1"/>
      </a:accent6>
      <a:hlink>
        <a:srgbClr val="0000FF"/>
      </a:hlink>
      <a:folHlink>
        <a:srgbClr val="FF00FF"/>
      </a:folHlink>
    </a:clrScheme>
    <a:fontScheme name="38_MinimalistLight">
      <a:majorFont>
        <a:latin typeface="Produkt Extralight"/>
        <a:ea typeface="Produkt Extralight"/>
        <a:cs typeface="Produkt Extralight"/>
      </a:majorFont>
      <a:minorFont>
        <a:latin typeface="Produkt Extralight"/>
        <a:ea typeface="Produkt Extralight"/>
        <a:cs typeface="Produkt Extralight"/>
      </a:minorFont>
    </a:fontScheme>
    <a:fmtScheme name="38_Minimalis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9155"/>
            <a:lumOff val="-32673"/>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atOff val="-9155"/>
              <a:lumOff val="-3267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55600" rtl="0" fontAlgn="auto" latinLnBrk="0" hangingPunct="0">
          <a:lnSpc>
            <a:spcPct val="100000"/>
          </a:lnSpc>
          <a:spcBef>
            <a:spcPts val="4700"/>
          </a:spcBef>
          <a:spcAft>
            <a:spcPts val="0"/>
          </a:spcAft>
          <a:buClrTx/>
          <a:buSzTx/>
          <a:buFontTx/>
          <a:buNone/>
          <a:tabLst/>
          <a:defRPr kumimoji="0" sz="4000" b="0" i="0" u="none" strike="noStrike" cap="none" spc="0" normalizeH="0" baseline="0">
            <a:ln>
              <a:noFill/>
            </a:ln>
            <a:solidFill>
              <a:schemeClr val="accent1">
                <a:satOff val="-9155"/>
                <a:lumOff val="-32673"/>
              </a:schemeClr>
            </a:solidFill>
            <a:effectLst/>
            <a:uFillTx/>
            <a:latin typeface="Graphik Light"/>
            <a:ea typeface="Graphik Light"/>
            <a:cs typeface="Graphik Light"/>
            <a:sym typeface="Graph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2306</TotalTime>
  <Words>3742</Words>
  <Application>Microsoft Macintosh PowerPoint</Application>
  <PresentationFormat>Custom</PresentationFormat>
  <Paragraphs>595</Paragraphs>
  <Slides>34</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Avenir Next</vt:lpstr>
      <vt:lpstr>Avenir Next Demi Bold</vt:lpstr>
      <vt:lpstr>Avenir Next Medium</vt:lpstr>
      <vt:lpstr>Graphik</vt:lpstr>
      <vt:lpstr>Graphik Light</vt:lpstr>
      <vt:lpstr>Helvetica</vt:lpstr>
      <vt:lpstr>Helvetica Neue</vt:lpstr>
      <vt:lpstr>Produkt Extralight</vt:lpstr>
      <vt:lpstr>Produkt Light</vt:lpstr>
      <vt:lpstr>38_MinimalistLight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 B</cp:lastModifiedBy>
  <cp:revision>27</cp:revision>
  <cp:lastPrinted>2025-02-16T00:16:11Z</cp:lastPrinted>
  <dcterms:modified xsi:type="dcterms:W3CDTF">2025-05-05T11:08:15Z</dcterms:modified>
</cp:coreProperties>
</file>