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84" r:id="rId2"/>
    <p:sldId id="315" r:id="rId3"/>
    <p:sldId id="293" r:id="rId4"/>
    <p:sldId id="325" r:id="rId5"/>
    <p:sldId id="316" r:id="rId6"/>
    <p:sldId id="323" r:id="rId7"/>
    <p:sldId id="322" r:id="rId8"/>
    <p:sldId id="317" r:id="rId9"/>
    <p:sldId id="298" r:id="rId10"/>
    <p:sldId id="318" r:id="rId11"/>
    <p:sldId id="319" r:id="rId12"/>
    <p:sldId id="320" r:id="rId13"/>
    <p:sldId id="321" r:id="rId14"/>
    <p:sldId id="324" r:id="rId15"/>
    <p:sldId id="314" r:id="rId16"/>
    <p:sldId id="302"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1pPr>
    <a:lvl2pPr marL="0" marR="0" indent="457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2pPr>
    <a:lvl3pPr marL="0" marR="0" indent="914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3pPr>
    <a:lvl4pPr marL="0" marR="0" indent="1371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4pPr>
    <a:lvl5pPr marL="0" marR="0" indent="18288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5pPr>
    <a:lvl6pPr marL="0" marR="0" indent="22860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6pPr>
    <a:lvl7pPr marL="0" marR="0" indent="2743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7pPr>
    <a:lvl8pPr marL="0" marR="0" indent="3200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8pPr>
    <a:lvl9pPr marL="0" marR="0" indent="3657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2"/>
    <a:srgbClr val="3D3C3B"/>
    <a:srgbClr val="3B3B3B"/>
    <a:srgbClr val="525860"/>
    <a:srgbClr val="5F733F"/>
    <a:srgbClr val="535760"/>
    <a:srgbClr val="4F3C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61"/>
    <p:restoredTop sz="94794"/>
  </p:normalViewPr>
  <p:slideViewPr>
    <p:cSldViewPr snapToGrid="0">
      <p:cViewPr varScale="1">
        <p:scale>
          <a:sx n="62" d="100"/>
          <a:sy n="62" d="100"/>
        </p:scale>
        <p:origin x="264"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uratbadem/Desktop/_MB/Business/Nisao/Trade/Nut/Market%20Data/Average%20Walnut%20Pric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muratbadem/Desktop/_MB/Business/Nisao/Trade/Nut/Market%20Data/Globals_export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Users/muratbadem/Desktop/_MB/Business/Nisao/Trade/Nut/Market%20Data/Average%20Walnut%20Pric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uratbadem/Downloads/psd.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uratbadem/Desktop/_MB/Business/Nisao/Trade/Nut/Market%20Data/Globals_expo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muratbadem/Desktop/_MB/Business/Nisao/Trade/Nut/Market%20Data/Globals_export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sers/muratbadem/Desktop/_MB/Business/Nisao/Trade/Nut/Market%20Data/Globals_expo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muratbadem/Desktop/_MB/Business/Nisao/Trade/Nut/Market%20Data/Globals_export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Users/muratbadem/Desktop/_MB/Business/Nisao/Trade/Nut/Market%20Data/Globals_expo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muratbadem/Desktop/_MB/Business/Nisao/Trade/Nut/Market%20Data/Globals_expo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0" i="0">
                <a:solidFill>
                  <a:schemeClr val="bg1"/>
                </a:solidFill>
                <a:latin typeface="Avenir Next" panose="020B0503020202020204" pitchFamily="34" charset="0"/>
              </a:rPr>
              <a:t>CA Production (in-shell, metric tons),  vs.  CA Average FOB Prices (USD/Kg)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501082106772228E-2"/>
          <c:y val="8.8045013632456398E-2"/>
          <c:w val="0.92966400360871659"/>
          <c:h val="0.85604972110360189"/>
        </c:manualLayout>
      </c:layout>
      <c:lineChart>
        <c:grouping val="stacked"/>
        <c:varyColors val="0"/>
        <c:ser>
          <c:idx val="0"/>
          <c:order val="0"/>
          <c:spPr>
            <a:ln w="44450" cap="rnd">
              <a:solidFill>
                <a:srgbClr val="FFFF00"/>
              </a:solidFill>
              <a:round/>
            </a:ln>
            <a:effectLst>
              <a:outerShdw blurRad="50800" dist="38100" dir="2700000" algn="tl" rotWithShape="0">
                <a:prstClr val="black">
                  <a:alpha val="40000"/>
                </a:prstClr>
              </a:outerShdw>
            </a:effectLst>
          </c:spPr>
          <c:marker>
            <c:symbol val="circle"/>
            <c:size val="5"/>
            <c:spPr>
              <a:solidFill>
                <a:schemeClr val="accent1"/>
              </a:solidFill>
              <a:ln w="9525">
                <a:solidFill>
                  <a:schemeClr val="accent1"/>
                </a:solidFill>
              </a:ln>
              <a:effectLst>
                <a:outerShdw blurRad="50800" dist="38100" dir="2700000" algn="tl" rotWithShape="0">
                  <a:prstClr val="black">
                    <a:alpha val="40000"/>
                  </a:prstClr>
                </a:outerShdw>
              </a:effectLst>
            </c:spPr>
          </c:marker>
          <c:dPt>
            <c:idx val="15"/>
            <c:marker>
              <c:symbol val="circle"/>
              <c:size val="5"/>
              <c:spPr>
                <a:solidFill>
                  <a:schemeClr val="accent1"/>
                </a:solidFill>
                <a:ln w="9525">
                  <a:solidFill>
                    <a:schemeClr val="accent1"/>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1-D938-1041-B66D-7E71C2B1C519}"/>
              </c:ext>
            </c:extLst>
          </c:dPt>
          <c:dLbls>
            <c:dLbl>
              <c:idx val="0"/>
              <c:layout>
                <c:manualLayout>
                  <c:x val="-1.4752371426766794E-2"/>
                  <c:y val="-6.4587872621341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938-1041-B66D-7E71C2B1C519}"/>
                </c:ext>
              </c:extLst>
            </c:dLbl>
            <c:dLbl>
              <c:idx val="1"/>
              <c:layout>
                <c:manualLayout>
                  <c:x val="-1.4752371426766794E-2"/>
                  <c:y val="-3.6697654898489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938-1041-B66D-7E71C2B1C519}"/>
                </c:ext>
              </c:extLst>
            </c:dLbl>
            <c:dLbl>
              <c:idx val="2"/>
              <c:layout>
                <c:manualLayout>
                  <c:x val="-1.6596417855112667E-2"/>
                  <c:y val="-4.5505092074127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938-1041-B66D-7E71C2B1C519}"/>
                </c:ext>
              </c:extLst>
            </c:dLbl>
            <c:dLbl>
              <c:idx val="3"/>
              <c:layout>
                <c:manualLayout>
                  <c:x val="-4.8559889279774032E-2"/>
                  <c:y val="5.43125292497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938-1041-B66D-7E71C2B1C519}"/>
                </c:ext>
              </c:extLst>
            </c:dLbl>
            <c:dLbl>
              <c:idx val="4"/>
              <c:layout>
                <c:manualLayout>
                  <c:x val="-1.7211099997894594E-2"/>
                  <c:y val="-4.8440904466006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38-1041-B66D-7E71C2B1C519}"/>
                </c:ext>
              </c:extLst>
            </c:dLbl>
            <c:dLbl>
              <c:idx val="5"/>
              <c:layout>
                <c:manualLayout>
                  <c:x val="0"/>
                  <c:y val="1.614696815533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38-1041-B66D-7E71C2B1C519}"/>
                </c:ext>
              </c:extLst>
            </c:dLbl>
            <c:dLbl>
              <c:idx val="6"/>
              <c:layout>
                <c:manualLayout>
                  <c:x val="-4.6715842851428178E-2"/>
                  <c:y val="-3.0826030114731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938-1041-B66D-7E71C2B1C519}"/>
                </c:ext>
              </c:extLst>
            </c:dLbl>
            <c:dLbl>
              <c:idx val="7"/>
              <c:layout>
                <c:manualLayout>
                  <c:x val="-2.0899192854586291E-2"/>
                  <c:y val="-4.2569279682248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38-1041-B66D-7E71C2B1C519}"/>
                </c:ext>
              </c:extLst>
            </c:dLbl>
            <c:dLbl>
              <c:idx val="8"/>
              <c:layout>
                <c:manualLayout>
                  <c:x val="-6.7615035706014475E-3"/>
                  <c:y val="-4.256927968224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938-1041-B66D-7E71C2B1C519}"/>
                </c:ext>
              </c:extLst>
            </c:dLbl>
            <c:dLbl>
              <c:idx val="9"/>
              <c:layout>
                <c:manualLayout>
                  <c:x val="9.834914284511196E-3"/>
                  <c:y val="1.4679061959395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38-1041-B66D-7E71C2B1C519}"/>
                </c:ext>
              </c:extLst>
            </c:dLbl>
            <c:dLbl>
              <c:idx val="10"/>
              <c:layout>
                <c:manualLayout>
                  <c:x val="-2.8275378567969779E-2"/>
                  <c:y val="-4.9908810661945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38-1041-B66D-7E71C2B1C519}"/>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38-1041-B66D-7E71C2B1C519}"/>
                </c:ext>
              </c:extLst>
            </c:dLbl>
            <c:dLbl>
              <c:idx val="12"/>
              <c:layout>
                <c:manualLayout>
                  <c:x val="-4.3027749994737387E-3"/>
                  <c:y val="-3.3761842506610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38-1041-B66D-7E71C2B1C519}"/>
                </c:ext>
              </c:extLst>
            </c:dLbl>
            <c:dLbl>
              <c:idx val="13"/>
              <c:layout>
                <c:manualLayout>
                  <c:x val="-3.6880928566916985E-3"/>
                  <c:y val="2.3486499135033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38-1041-B66D-7E71C2B1C519}"/>
                </c:ext>
              </c:extLst>
            </c:dLbl>
            <c:dLbl>
              <c:idx val="14"/>
              <c:layout>
                <c:manualLayout>
                  <c:x val="-1.2293642855639897E-3"/>
                  <c:y val="-4.256927968224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38-1041-B66D-7E71C2B1C519}"/>
                </c:ext>
              </c:extLst>
            </c:dLbl>
            <c:dLbl>
              <c:idx val="16"/>
              <c:layout>
                <c:manualLayout>
                  <c:x val="-6.1468214278194975E-4"/>
                  <c:y val="-2.9358123918791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38-1041-B66D-7E71C2B1C519}"/>
                </c:ext>
              </c:extLst>
            </c:dLbl>
            <c:dLbl>
              <c:idx val="18"/>
              <c:layout>
                <c:manualLayout>
                  <c:x val="-1.2293642855638994E-2"/>
                  <c:y val="-5.13767168578855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38-1041-B66D-7E71C2B1C519}"/>
                </c:ext>
              </c:extLst>
            </c:dLbl>
            <c:dLbl>
              <c:idx val="19"/>
              <c:layout>
                <c:manualLayout>
                  <c:x val="3.6880928566915181E-3"/>
                  <c:y val="-7.3395309796979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38-1041-B66D-7E71C2B1C519}"/>
                </c:ext>
              </c:extLst>
            </c:dLbl>
            <c:dLbl>
              <c:idx val="20"/>
              <c:layout>
                <c:manualLayout>
                  <c:x val="-6.1468214278194975E-4"/>
                  <c:y val="-4.5505092074127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938-1041-B66D-7E71C2B1C51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FF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Sheet2!$A$27:$A$47</c:f>
              <c:numCache>
                <c:formatCode>General</c:formatCode>
                <c:ptCount val="21"/>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pt idx="20">
                  <c:v>2024</c:v>
                </c:pt>
              </c:numCache>
            </c:numRef>
          </c:cat>
          <c:val>
            <c:numRef>
              <c:f>Sheet2!$E$27:$E$47</c:f>
              <c:numCache>
                <c:formatCode>#,##0</c:formatCode>
                <c:ptCount val="21"/>
                <c:pt idx="0">
                  <c:v>295000</c:v>
                </c:pt>
                <c:pt idx="1">
                  <c:v>322000</c:v>
                </c:pt>
                <c:pt idx="2">
                  <c:v>314000</c:v>
                </c:pt>
                <c:pt idx="3">
                  <c:v>297000</c:v>
                </c:pt>
                <c:pt idx="4">
                  <c:v>395000</c:v>
                </c:pt>
                <c:pt idx="5">
                  <c:v>396000</c:v>
                </c:pt>
                <c:pt idx="6">
                  <c:v>457000</c:v>
                </c:pt>
                <c:pt idx="7">
                  <c:v>418000</c:v>
                </c:pt>
                <c:pt idx="8">
                  <c:v>451000</c:v>
                </c:pt>
                <c:pt idx="9">
                  <c:v>446000</c:v>
                </c:pt>
                <c:pt idx="10">
                  <c:v>518000</c:v>
                </c:pt>
                <c:pt idx="11">
                  <c:v>550000</c:v>
                </c:pt>
                <c:pt idx="12">
                  <c:v>625000</c:v>
                </c:pt>
                <c:pt idx="13">
                  <c:v>571000</c:v>
                </c:pt>
                <c:pt idx="14">
                  <c:v>619000</c:v>
                </c:pt>
                <c:pt idx="15">
                  <c:v>596000</c:v>
                </c:pt>
                <c:pt idx="16">
                  <c:v>716000</c:v>
                </c:pt>
                <c:pt idx="17">
                  <c:v>667000</c:v>
                </c:pt>
                <c:pt idx="18">
                  <c:v>686000</c:v>
                </c:pt>
                <c:pt idx="19">
                  <c:v>747000</c:v>
                </c:pt>
                <c:pt idx="20">
                  <c:v>608000</c:v>
                </c:pt>
              </c:numCache>
            </c:numRef>
          </c:val>
          <c:smooth val="0"/>
          <c:extLst>
            <c:ext xmlns:c16="http://schemas.microsoft.com/office/drawing/2014/chart" uri="{C3380CC4-5D6E-409C-BE32-E72D297353CC}">
              <c16:uniqueId val="{00000000-D938-1041-B66D-7E71C2B1C519}"/>
            </c:ext>
          </c:extLst>
        </c:ser>
        <c:dLbls>
          <c:showLegendKey val="0"/>
          <c:showVal val="0"/>
          <c:showCatName val="0"/>
          <c:showSerName val="0"/>
          <c:showPercent val="0"/>
          <c:showBubbleSize val="0"/>
        </c:dLbls>
        <c:marker val="1"/>
        <c:smooth val="0"/>
        <c:axId val="1645711679"/>
        <c:axId val="1645613823"/>
      </c:lineChart>
      <c:catAx>
        <c:axId val="1645711679"/>
        <c:scaling>
          <c:orientation val="minMax"/>
        </c:scaling>
        <c:delete val="0"/>
        <c:axPos val="b"/>
        <c:majorGridlines>
          <c:spPr>
            <a:ln w="9525" cap="flat" cmpd="sng" algn="ctr">
              <a:no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Avenir Next Medium" panose="020B0503020202020204" pitchFamily="34" charset="0"/>
                <a:ea typeface="+mn-ea"/>
                <a:cs typeface="+mn-cs"/>
              </a:defRPr>
            </a:pPr>
            <a:endParaRPr lang="en-US"/>
          </a:p>
        </c:txPr>
        <c:crossAx val="1645613823"/>
        <c:crosses val="autoZero"/>
        <c:auto val="1"/>
        <c:lblAlgn val="ctr"/>
        <c:lblOffset val="100"/>
        <c:noMultiLvlLbl val="0"/>
      </c:catAx>
      <c:valAx>
        <c:axId val="1645613823"/>
        <c:scaling>
          <c:orientation val="minMax"/>
        </c:scaling>
        <c:delete val="0"/>
        <c:axPos val="l"/>
        <c:majorGridlines>
          <c:spPr>
            <a:ln w="15875"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Avenir Next Medium" panose="020B0503020202020204" pitchFamily="34" charset="0"/>
                <a:ea typeface="+mn-ea"/>
                <a:cs typeface="+mn-cs"/>
              </a:defRPr>
            </a:pPr>
            <a:endParaRPr lang="en-US"/>
          </a:p>
        </c:txPr>
        <c:crossAx val="1645711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atOff val="-9155"/>
        <a:lumOff val="-32673"/>
      </a:schemeClr>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21993366462128E-2"/>
          <c:y val="8.6338532632603993E-2"/>
          <c:w val="0.94608805906717142"/>
          <c:h val="0.79348036550914558"/>
        </c:manualLayout>
      </c:layout>
      <c:barChart>
        <c:barDir val="col"/>
        <c:grouping val="clustered"/>
        <c:varyColors val="0"/>
        <c:ser>
          <c:idx val="0"/>
          <c:order val="0"/>
          <c:tx>
            <c:strRef>
              <c:f>psd!$B$79</c:f>
              <c:strCache>
                <c:ptCount val="1"/>
                <c:pt idx="0">
                  <c:v>US</c:v>
                </c:pt>
              </c:strCache>
            </c:strRef>
          </c:tx>
          <c:spPr>
            <a:noFill/>
            <a:ln>
              <a:noFill/>
            </a:ln>
            <a:effectLst/>
          </c:spPr>
          <c:invertIfNegative val="0"/>
          <c:cat>
            <c:numRef>
              <c:f>psd!$C$63:$AA$63</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psd!$C$79:$AA$79</c:f>
              <c:numCache>
                <c:formatCode>0.0%</c:formatCode>
                <c:ptCount val="25"/>
                <c:pt idx="0">
                  <c:v>0.56992037714342625</c:v>
                </c:pt>
                <c:pt idx="1">
                  <c:v>0.61163928120019784</c:v>
                </c:pt>
                <c:pt idx="2">
                  <c:v>0.51274394795776901</c:v>
                </c:pt>
                <c:pt idx="3">
                  <c:v>0.50529901589704773</c:v>
                </c:pt>
                <c:pt idx="4">
                  <c:v>0.49844236760124611</c:v>
                </c:pt>
                <c:pt idx="5">
                  <c:v>0.59680638722554891</c:v>
                </c:pt>
                <c:pt idx="6">
                  <c:v>0.57236842105263153</c:v>
                </c:pt>
                <c:pt idx="7">
                  <c:v>0.4891650732950924</c:v>
                </c:pt>
                <c:pt idx="8">
                  <c:v>0.59287257019438444</c:v>
                </c:pt>
                <c:pt idx="9">
                  <c:v>0.55791601563405557</c:v>
                </c:pt>
                <c:pt idx="10">
                  <c:v>0.65050538950936099</c:v>
                </c:pt>
                <c:pt idx="11">
                  <c:v>0.54693116657358831</c:v>
                </c:pt>
                <c:pt idx="12">
                  <c:v>0.61655299019130627</c:v>
                </c:pt>
                <c:pt idx="13">
                  <c:v>0.5743636067141713</c:v>
                </c:pt>
                <c:pt idx="14">
                  <c:v>0.60501893483061675</c:v>
                </c:pt>
                <c:pt idx="15">
                  <c:v>0.63701218152820727</c:v>
                </c:pt>
                <c:pt idx="16">
                  <c:v>0.60705597715434045</c:v>
                </c:pt>
                <c:pt idx="17">
                  <c:v>0.54136034028334035</c:v>
                </c:pt>
                <c:pt idx="18">
                  <c:v>0.51604894655318068</c:v>
                </c:pt>
                <c:pt idx="19">
                  <c:v>0.46335940346032589</c:v>
                </c:pt>
                <c:pt idx="20">
                  <c:v>0.4991993131407928</c:v>
                </c:pt>
                <c:pt idx="21">
                  <c:v>0.4927050715819124</c:v>
                </c:pt>
                <c:pt idx="22">
                  <c:v>0.43397217223403761</c:v>
                </c:pt>
                <c:pt idx="23">
                  <c:v>0.4555777473575548</c:v>
                </c:pt>
                <c:pt idx="24">
                  <c:v>0.39299749910682386</c:v>
                </c:pt>
              </c:numCache>
            </c:numRef>
          </c:val>
          <c:extLst>
            <c:ext xmlns:c16="http://schemas.microsoft.com/office/drawing/2014/chart" uri="{C3380CC4-5D6E-409C-BE32-E72D297353CC}">
              <c16:uniqueId val="{00000000-C628-FB45-9A25-66A1EBFAD7C9}"/>
            </c:ext>
          </c:extLst>
        </c:ser>
        <c:dLbls>
          <c:showLegendKey val="0"/>
          <c:showVal val="0"/>
          <c:showCatName val="0"/>
          <c:showSerName val="0"/>
          <c:showPercent val="0"/>
          <c:showBubbleSize val="0"/>
        </c:dLbls>
        <c:gapWidth val="0"/>
        <c:overlap val="55"/>
        <c:axId val="660505247"/>
        <c:axId val="386289295"/>
      </c:barChart>
      <c:catAx>
        <c:axId val="6605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3B3B3B"/>
                </a:solidFill>
                <a:latin typeface="Avenir Next" panose="020B0503020202020204" pitchFamily="34" charset="0"/>
                <a:ea typeface="+mn-ea"/>
                <a:cs typeface="+mn-cs"/>
              </a:defRPr>
            </a:pPr>
            <a:endParaRPr lang="en-US"/>
          </a:p>
        </c:txPr>
        <c:crossAx val="386289295"/>
        <c:crosses val="autoZero"/>
        <c:auto val="1"/>
        <c:lblAlgn val="ctr"/>
        <c:lblOffset val="100"/>
        <c:noMultiLvlLbl val="0"/>
      </c:catAx>
      <c:valAx>
        <c:axId val="386289295"/>
        <c:scaling>
          <c:orientation val="minMax"/>
        </c:scaling>
        <c:delete val="0"/>
        <c:axPos val="l"/>
        <c:majorGridlines>
          <c:spPr>
            <a:ln w="15875" cap="flat" cmpd="sng" algn="ctr">
              <a:solidFill>
                <a:schemeClr val="tx2"/>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venir Next Medium" panose="020B0503020202020204" pitchFamily="34" charset="0"/>
                <a:ea typeface="+mn-ea"/>
                <a:cs typeface="+mn-cs"/>
              </a:defRPr>
            </a:pPr>
            <a:endParaRPr lang="en-US"/>
          </a:p>
        </c:txPr>
        <c:crossAx val="660505247"/>
        <c:crosses val="autoZero"/>
        <c:crossBetween val="between"/>
      </c:valAx>
      <c:spPr>
        <a:noFill/>
        <a:ln w="34925">
          <a:solidFill>
            <a:schemeClr val="tx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a:outerShdw blurRad="50800" dist="38100" dir="2700000" algn="tl" rotWithShape="0">
                <a:prstClr val="black">
                  <a:alpha val="40000"/>
                </a:prstClr>
              </a:outerShdw>
            </a:effectLst>
          </c:spPr>
          <c:invertIfNegative val="0"/>
          <c:dPt>
            <c:idx val="8"/>
            <c:invertIfNegative val="0"/>
            <c:bubble3D val="0"/>
            <c:spPr>
              <a:solidFill>
                <a:srgbClr val="FF00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DA3-C347-888D-5B9CB40D4C44}"/>
              </c:ext>
            </c:extLst>
          </c:dPt>
          <c:dPt>
            <c:idx val="9"/>
            <c:invertIfNegative val="0"/>
            <c:bubble3D val="0"/>
            <c:spPr>
              <a:solidFill>
                <a:srgbClr val="FF00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4DA3-C347-888D-5B9CB40D4C44}"/>
              </c:ext>
            </c:extLst>
          </c:dPt>
          <c:dPt>
            <c:idx val="10"/>
            <c:invertIfNegative val="0"/>
            <c:bubble3D val="0"/>
            <c:spPr>
              <a:solidFill>
                <a:srgbClr val="FF0000"/>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DA3-C347-888D-5B9CB40D4C44}"/>
              </c:ext>
            </c:extLst>
          </c:dPt>
          <c:dLbls>
            <c:dLbl>
              <c:idx val="7"/>
              <c:layout>
                <c:manualLayout>
                  <c:x val="-6.4385581827408282E-3"/>
                  <c:y val="-6.4367829199711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A3-C347-888D-5B9CB40D4C44}"/>
                </c:ext>
              </c:extLst>
            </c:dLbl>
            <c:dLbl>
              <c:idx val="8"/>
              <c:layout>
                <c:manualLayout>
                  <c:x val="-4.5069907279185464E-3"/>
                  <c:y val="-8.24712811621307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A3-C347-888D-5B9CB40D4C44}"/>
                </c:ext>
              </c:extLst>
            </c:dLbl>
            <c:dLbl>
              <c:idx val="9"/>
              <c:layout>
                <c:manualLayout>
                  <c:x val="-1.2877116365481562E-3"/>
                  <c:y val="-3.0172419937364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A3-C347-888D-5B9CB40D4C44}"/>
                </c:ext>
              </c:extLst>
            </c:dLbl>
            <c:dLbl>
              <c:idx val="2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DA3-C347-888D-5B9CB40D4C4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Sheet2!$A$27:$A$46</c:f>
              <c:numCache>
                <c:formatCode>General</c:formatCode>
                <c:ptCount val="20"/>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numCache>
            </c:numRef>
          </c:cat>
          <c:val>
            <c:numRef>
              <c:f>Sheet2!$F$27:$F$47</c:f>
              <c:numCache>
                <c:formatCode>0.00</c:formatCode>
                <c:ptCount val="21"/>
                <c:pt idx="0">
                  <c:v>1.5322139720277255</c:v>
                </c:pt>
                <c:pt idx="1">
                  <c:v>1.7306301698442654</c:v>
                </c:pt>
                <c:pt idx="2">
                  <c:v>1.7967689024497788</c:v>
                </c:pt>
                <c:pt idx="3">
                  <c:v>2.5242949611104253</c:v>
                </c:pt>
                <c:pt idx="4">
                  <c:v>1.4109596289176176</c:v>
                </c:pt>
                <c:pt idx="5">
                  <c:v>1.8849538792571299</c:v>
                </c:pt>
                <c:pt idx="6">
                  <c:v>2.2487169085874532</c:v>
                </c:pt>
                <c:pt idx="7">
                  <c:v>3.1967054092664773</c:v>
                </c:pt>
                <c:pt idx="8">
                  <c:v>3.340005996578423</c:v>
                </c:pt>
                <c:pt idx="9">
                  <c:v>4.0895782994409071</c:v>
                </c:pt>
                <c:pt idx="10">
                  <c:v>3.6817227817069087</c:v>
                </c:pt>
                <c:pt idx="11">
                  <c:v>1.8408613908534543</c:v>
                </c:pt>
                <c:pt idx="12">
                  <c:v>2.0392775886699943</c:v>
                </c:pt>
                <c:pt idx="13">
                  <c:v>2.7447574031288031</c:v>
                </c:pt>
                <c:pt idx="14">
                  <c:v>1.4881214836240499</c:v>
                </c:pt>
                <c:pt idx="15">
                  <c:v>2.0833700770736696</c:v>
                </c:pt>
                <c:pt idx="16">
                  <c:v>1.3227746521102666</c:v>
                </c:pt>
                <c:pt idx="17">
                  <c:v>1.5983527046332386</c:v>
                </c:pt>
                <c:pt idx="18">
                  <c:v>0.66138732605513328</c:v>
                </c:pt>
                <c:pt idx="19">
                  <c:v>0.92594225647718653</c:v>
                </c:pt>
                <c:pt idx="20">
                  <c:v>0</c:v>
                </c:pt>
              </c:numCache>
            </c:numRef>
          </c:val>
          <c:extLst>
            <c:ext xmlns:c16="http://schemas.microsoft.com/office/drawing/2014/chart" uri="{C3380CC4-5D6E-409C-BE32-E72D297353CC}">
              <c16:uniqueId val="{00000000-4DA3-C347-888D-5B9CB40D4C44}"/>
            </c:ext>
          </c:extLst>
        </c:ser>
        <c:dLbls>
          <c:showLegendKey val="0"/>
          <c:showVal val="0"/>
          <c:showCatName val="0"/>
          <c:showSerName val="0"/>
          <c:showPercent val="0"/>
          <c:showBubbleSize val="0"/>
        </c:dLbls>
        <c:gapWidth val="219"/>
        <c:overlap val="-27"/>
        <c:axId val="697573215"/>
        <c:axId val="697574927"/>
      </c:barChart>
      <c:catAx>
        <c:axId val="697573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97574927"/>
        <c:crosses val="autoZero"/>
        <c:auto val="1"/>
        <c:lblAlgn val="ctr"/>
        <c:lblOffset val="100"/>
        <c:noMultiLvlLbl val="0"/>
      </c:catAx>
      <c:valAx>
        <c:axId val="697574927"/>
        <c:scaling>
          <c:orientation val="minMax"/>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97573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a:latin typeface="Avenir Next" panose="020B0503020202020204" pitchFamily="34" charset="0"/>
              </a:rPr>
              <a:t>Global Walnut Production</a:t>
            </a:r>
          </a:p>
          <a:p>
            <a:pPr>
              <a:defRPr/>
            </a:pPr>
            <a:r>
              <a:rPr lang="en-US"/>
              <a:t>(in-shell basis, 1,000 metric tons)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4.3885149734358461E-2"/>
          <c:y val="0.12342762063227954"/>
          <c:w val="0.94962070866007031"/>
          <c:h val="0.76942694342744067"/>
        </c:manualLayout>
      </c:layout>
      <c:barChart>
        <c:barDir val="col"/>
        <c:grouping val="clustered"/>
        <c:varyColors val="0"/>
        <c:ser>
          <c:idx val="0"/>
          <c:order val="0"/>
          <c:spPr>
            <a:solidFill>
              <a:srgbClr val="FFC002"/>
            </a:solidFill>
            <a:ln>
              <a:noFill/>
            </a:ln>
            <a:effectLst/>
          </c:spPr>
          <c:invertIfNegative val="0"/>
          <c:trendline>
            <c:spPr>
              <a:ln w="57150" cap="rnd">
                <a:noFill/>
                <a:prstDash val="sysDot"/>
              </a:ln>
              <a:effectLst/>
            </c:spPr>
            <c:trendlineType val="movingAvg"/>
            <c:period val="2"/>
            <c:dispRSqr val="0"/>
            <c:dispEq val="0"/>
          </c:trendline>
          <c:cat>
            <c:numRef>
              <c:f>Sheet1!$B$2:$Z$2</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Sheet1!$B$3:$Z$3</c:f>
              <c:numCache>
                <c:formatCode>#,##0</c:formatCode>
                <c:ptCount val="25"/>
                <c:pt idx="0">
                  <c:v>680.2</c:v>
                </c:pt>
                <c:pt idx="1">
                  <c:v>712.15700000000004</c:v>
                </c:pt>
                <c:pt idx="2">
                  <c:v>814.57399999999996</c:v>
                </c:pt>
                <c:pt idx="3">
                  <c:v>834.2</c:v>
                </c:pt>
                <c:pt idx="4">
                  <c:v>866.9</c:v>
                </c:pt>
                <c:pt idx="5">
                  <c:v>949.8</c:v>
                </c:pt>
                <c:pt idx="6">
                  <c:v>978.9</c:v>
                </c:pt>
                <c:pt idx="7">
                  <c:v>1049.4000000000001</c:v>
                </c:pt>
                <c:pt idx="8">
                  <c:v>1219.933</c:v>
                </c:pt>
                <c:pt idx="9">
                  <c:v>1320.64</c:v>
                </c:pt>
                <c:pt idx="10">
                  <c:v>1375.021</c:v>
                </c:pt>
                <c:pt idx="11">
                  <c:v>1534.462</c:v>
                </c:pt>
                <c:pt idx="12">
                  <c:v>1590.711</c:v>
                </c:pt>
                <c:pt idx="13">
                  <c:v>1669.625</c:v>
                </c:pt>
                <c:pt idx="14">
                  <c:v>1833.6769999999999</c:v>
                </c:pt>
                <c:pt idx="15">
                  <c:v>2000.3620000000001</c:v>
                </c:pt>
                <c:pt idx="16">
                  <c:v>2176.2199999999998</c:v>
                </c:pt>
                <c:pt idx="17">
                  <c:v>2072.9870000000001</c:v>
                </c:pt>
                <c:pt idx="18">
                  <c:v>2018.9970000000001</c:v>
                </c:pt>
                <c:pt idx="19">
                  <c:v>2137.732</c:v>
                </c:pt>
                <c:pt idx="20">
                  <c:v>2374.7890000000002</c:v>
                </c:pt>
                <c:pt idx="21">
                  <c:v>2317.3809999999999</c:v>
                </c:pt>
                <c:pt idx="22">
                  <c:v>2478.8319999999999</c:v>
                </c:pt>
                <c:pt idx="23">
                  <c:v>2655.52</c:v>
                </c:pt>
                <c:pt idx="24">
                  <c:v>2694.8139999999999</c:v>
                </c:pt>
              </c:numCache>
            </c:numRef>
          </c:val>
          <c:extLst>
            <c:ext xmlns:c16="http://schemas.microsoft.com/office/drawing/2014/chart" uri="{C3380CC4-5D6E-409C-BE32-E72D297353CC}">
              <c16:uniqueId val="{00000000-D427-4C42-92DD-6CE7E9E9F6AB}"/>
            </c:ext>
          </c:extLst>
        </c:ser>
        <c:dLbls>
          <c:showLegendKey val="0"/>
          <c:showVal val="0"/>
          <c:showCatName val="0"/>
          <c:showSerName val="0"/>
          <c:showPercent val="0"/>
          <c:showBubbleSize val="0"/>
        </c:dLbls>
        <c:gapWidth val="219"/>
        <c:overlap val="-27"/>
        <c:axId val="1511970927"/>
        <c:axId val="1511982159"/>
      </c:barChart>
      <c:catAx>
        <c:axId val="1511970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bg1"/>
                </a:solidFill>
                <a:latin typeface="Avenir Next Medium" panose="020B0503020202020204" pitchFamily="34" charset="0"/>
                <a:ea typeface="+mn-ea"/>
                <a:cs typeface="+mn-cs"/>
              </a:defRPr>
            </a:pPr>
            <a:endParaRPr lang="en-US"/>
          </a:p>
        </c:txPr>
        <c:crossAx val="1511982159"/>
        <c:crosses val="autoZero"/>
        <c:auto val="1"/>
        <c:lblAlgn val="ctr"/>
        <c:lblOffset val="100"/>
        <c:noMultiLvlLbl val="0"/>
      </c:catAx>
      <c:valAx>
        <c:axId val="15119821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venir Next Medium" panose="020B0503020202020204" pitchFamily="34" charset="0"/>
                <a:ea typeface="+mn-ea"/>
                <a:cs typeface="+mn-cs"/>
              </a:defRPr>
            </a:pPr>
            <a:endParaRPr lang="en-US"/>
          </a:p>
        </c:txPr>
        <c:crossAx val="151197092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bg1"/>
                </a:solidFill>
                <a:latin typeface="Avenir Next" panose="020B0503020202020204" pitchFamily="34" charset="0"/>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bg1"/>
      </a:solid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bg1"/>
                </a:solidFill>
                <a:latin typeface="+mn-lt"/>
                <a:ea typeface="+mn-ea"/>
                <a:cs typeface="+mn-cs"/>
              </a:defRPr>
            </a:pPr>
            <a:r>
              <a:rPr lang="en-US" sz="1800" b="0" i="0" u="none" strike="noStrike" kern="1200" spc="0" baseline="0">
                <a:solidFill>
                  <a:schemeClr val="bg1"/>
                </a:solidFill>
                <a:latin typeface="Avenir Next" panose="020B0503020202020204" pitchFamily="34" charset="0"/>
              </a:rPr>
              <a:t>Global Annual Walnut Exports</a:t>
            </a:r>
          </a:p>
          <a:p>
            <a:pPr marL="0" marR="0" lvl="0" indent="0" algn="ctr" defTabSz="914400" rtl="0" eaLnBrk="1" fontAlgn="auto" latinLnBrk="0" hangingPunct="1">
              <a:lnSpc>
                <a:spcPct val="100000"/>
              </a:lnSpc>
              <a:spcBef>
                <a:spcPts val="0"/>
              </a:spcBef>
              <a:spcAft>
                <a:spcPts val="0"/>
              </a:spcAft>
              <a:buClrTx/>
              <a:buSzTx/>
              <a:buFontTx/>
              <a:buNone/>
              <a:tabLst/>
              <a:defRPr>
                <a:solidFill>
                  <a:schemeClr val="bg1"/>
                </a:solidFill>
              </a:defRPr>
            </a:pPr>
            <a:r>
              <a:rPr lang="en-US" sz="1400" b="0" i="0" u="none" strike="noStrike" kern="1200" spc="0" baseline="0">
                <a:solidFill>
                  <a:srgbClr val="FFFFFF"/>
                </a:solidFill>
              </a:rPr>
              <a:t>in-shell basis, 1,000 metric tons)</a:t>
            </a:r>
            <a:endParaRPr lang="en-US" sz="1800" b="0" i="0" u="none" strike="noStrike" kern="1200" spc="0" baseline="0">
              <a:solidFill>
                <a:schemeClr val="bg1"/>
              </a:solidFill>
              <a:latin typeface="Avenir Next" panose="020B0503020202020204" pitchFamily="34" charset="0"/>
            </a:endParaRPr>
          </a:p>
        </c:rich>
      </c:tx>
      <c:layout>
        <c:manualLayout>
          <c:xMode val="edge"/>
          <c:yMode val="edge"/>
          <c:x val="0.43838027253117173"/>
          <c:y val="1.987217652751709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C000"/>
            </a:solidFill>
            <a:ln>
              <a:noFill/>
            </a:ln>
            <a:effectLst/>
          </c:spPr>
          <c:invertIfNegative val="0"/>
          <c:cat>
            <c:numRef>
              <c:f>psd!$C$63:$AA$63</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psd!$C$78:$AA$78</c:f>
              <c:numCache>
                <c:formatCode>#,##0</c:formatCode>
                <c:ptCount val="25"/>
                <c:pt idx="0">
                  <c:v>180.727</c:v>
                </c:pt>
                <c:pt idx="1">
                  <c:v>181.97</c:v>
                </c:pt>
                <c:pt idx="2">
                  <c:v>234.42500000000001</c:v>
                </c:pt>
                <c:pt idx="3">
                  <c:v>264.2</c:v>
                </c:pt>
                <c:pt idx="4">
                  <c:v>288.89999999999998</c:v>
                </c:pt>
                <c:pt idx="5">
                  <c:v>350.7</c:v>
                </c:pt>
                <c:pt idx="6">
                  <c:v>288.8</c:v>
                </c:pt>
                <c:pt idx="7">
                  <c:v>313.8</c:v>
                </c:pt>
                <c:pt idx="8">
                  <c:v>370.4</c:v>
                </c:pt>
                <c:pt idx="9">
                  <c:v>431.36599999999999</c:v>
                </c:pt>
                <c:pt idx="10">
                  <c:v>482.697</c:v>
                </c:pt>
                <c:pt idx="11">
                  <c:v>508.53199999999998</c:v>
                </c:pt>
                <c:pt idx="12">
                  <c:v>503.32900000000001</c:v>
                </c:pt>
                <c:pt idx="13">
                  <c:v>545.77099999999996</c:v>
                </c:pt>
                <c:pt idx="14">
                  <c:v>601.80100000000004</c:v>
                </c:pt>
                <c:pt idx="15">
                  <c:v>699.74800000000005</c:v>
                </c:pt>
                <c:pt idx="16">
                  <c:v>756.38</c:v>
                </c:pt>
                <c:pt idx="17">
                  <c:v>756.54600000000005</c:v>
                </c:pt>
                <c:pt idx="18">
                  <c:v>832.173</c:v>
                </c:pt>
                <c:pt idx="19">
                  <c:v>889.39599999999996</c:v>
                </c:pt>
                <c:pt idx="20">
                  <c:v>976.03700000000003</c:v>
                </c:pt>
                <c:pt idx="21">
                  <c:v>1023.862</c:v>
                </c:pt>
                <c:pt idx="22">
                  <c:v>990.23400000000004</c:v>
                </c:pt>
                <c:pt idx="23">
                  <c:v>1114.0250000000001</c:v>
                </c:pt>
                <c:pt idx="24">
                  <c:v>1119.5999999999999</c:v>
                </c:pt>
              </c:numCache>
            </c:numRef>
          </c:val>
          <c:extLst>
            <c:ext xmlns:c16="http://schemas.microsoft.com/office/drawing/2014/chart" uri="{C3380CC4-5D6E-409C-BE32-E72D297353CC}">
              <c16:uniqueId val="{00000000-9F5F-9843-8883-D3295D09F915}"/>
            </c:ext>
          </c:extLst>
        </c:ser>
        <c:dLbls>
          <c:showLegendKey val="0"/>
          <c:showVal val="0"/>
          <c:showCatName val="0"/>
          <c:showSerName val="0"/>
          <c:showPercent val="0"/>
          <c:showBubbleSize val="0"/>
        </c:dLbls>
        <c:gapWidth val="219"/>
        <c:overlap val="-27"/>
        <c:axId val="774318207"/>
        <c:axId val="774419935"/>
      </c:barChart>
      <c:catAx>
        <c:axId val="774318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Avenir Next Medium" panose="020B0503020202020204" pitchFamily="34" charset="0"/>
                <a:ea typeface="+mn-ea"/>
                <a:cs typeface="+mn-cs"/>
              </a:defRPr>
            </a:pPr>
            <a:endParaRPr lang="en-US"/>
          </a:p>
        </c:txPr>
        <c:crossAx val="774419935"/>
        <c:crosses val="autoZero"/>
        <c:auto val="1"/>
        <c:lblAlgn val="ctr"/>
        <c:lblOffset val="100"/>
        <c:noMultiLvlLbl val="0"/>
      </c:catAx>
      <c:valAx>
        <c:axId val="774419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venir Next Medium" panose="020B0503020202020204" pitchFamily="34" charset="0"/>
                <a:ea typeface="+mn-ea"/>
                <a:cs typeface="+mn-cs"/>
              </a:defRPr>
            </a:pPr>
            <a:endParaRPr lang="en-US"/>
          </a:p>
        </c:txPr>
        <c:crossAx val="774318207"/>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800" b="0" i="0" u="none" strike="noStrike" kern="1200" baseline="0">
                <a:solidFill>
                  <a:schemeClr val="bg1"/>
                </a:solidFill>
                <a:latin typeface="Avenir Next" panose="020B0503020202020204" pitchFamily="34" charset="0"/>
                <a:ea typeface="+mn-ea"/>
                <a:cs typeface="+mn-cs"/>
              </a:defRPr>
            </a:pPr>
            <a:endParaRPr lang="en-US"/>
          </a:p>
        </c:txPr>
      </c:dTable>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chemeClr val="bg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197996675106851E-2"/>
          <c:y val="8.6821922492120673E-2"/>
          <c:w val="0.9462621355041887"/>
          <c:h val="0.81331994646154704"/>
        </c:manualLayout>
      </c:layout>
      <c:barChart>
        <c:barDir val="col"/>
        <c:grouping val="clustered"/>
        <c:varyColors val="0"/>
        <c:ser>
          <c:idx val="0"/>
          <c:order val="0"/>
          <c:tx>
            <c:strRef>
              <c:f>psd!$B$79</c:f>
              <c:strCache>
                <c:ptCount val="1"/>
                <c:pt idx="0">
                  <c:v>US</c:v>
                </c:pt>
              </c:strCache>
            </c:strRef>
          </c:tx>
          <c:spPr>
            <a:blipFill>
              <a:blip xmlns:r="http://schemas.openxmlformats.org/officeDocument/2006/relationships" r:embed="rId3"/>
              <a:stretch>
                <a:fillRect/>
              </a:stretch>
            </a:blipFill>
            <a:ln>
              <a:noFill/>
            </a:ln>
            <a:effectLst/>
          </c:spPr>
          <c:invertIfNegative val="0"/>
          <c:dPt>
            <c:idx val="10"/>
            <c:invertIfNegative val="0"/>
            <c:bubble3D val="0"/>
            <c:spPr>
              <a:blipFill>
                <a:blip xmlns:r="http://schemas.openxmlformats.org/officeDocument/2006/relationships" r:embed="rId3"/>
                <a:stretch>
                  <a:fillRect/>
                </a:stretch>
              </a:blipFill>
              <a:ln w="47625">
                <a:noFill/>
              </a:ln>
              <a:effectLst/>
            </c:spPr>
            <c:extLst>
              <c:ext xmlns:c16="http://schemas.microsoft.com/office/drawing/2014/chart" uri="{C3380CC4-5D6E-409C-BE32-E72D297353CC}">
                <c16:uniqueId val="{00000003-8F47-EE46-B067-653F83B10ECA}"/>
              </c:ext>
            </c:extLst>
          </c:dPt>
          <c:dPt>
            <c:idx val="15"/>
            <c:invertIfNegative val="0"/>
            <c:bubble3D val="0"/>
            <c:spPr>
              <a:blipFill>
                <a:blip xmlns:r="http://schemas.openxmlformats.org/officeDocument/2006/relationships" r:embed="rId3"/>
                <a:stretch>
                  <a:fillRect/>
                </a:stretch>
              </a:blipFill>
              <a:ln w="50800">
                <a:noFill/>
              </a:ln>
              <a:effectLst/>
            </c:spPr>
            <c:extLst>
              <c:ext xmlns:c16="http://schemas.microsoft.com/office/drawing/2014/chart" uri="{C3380CC4-5D6E-409C-BE32-E72D297353CC}">
                <c16:uniqueId val="{00000004-8F47-EE46-B067-653F83B10ECA}"/>
              </c:ext>
            </c:extLst>
          </c:dPt>
          <c:dLbls>
            <c:dLbl>
              <c:idx val="0"/>
              <c:layout>
                <c:manualLayout>
                  <c:x val="4.1617340677210105E-3"/>
                  <c:y val="-3.75790200175092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47-EE46-B067-653F83B10ECA}"/>
                </c:ext>
              </c:extLst>
            </c:dLbl>
            <c:dLbl>
              <c:idx val="6"/>
              <c:layout>
                <c:manualLayout>
                  <c:x val="-2.3781337529834344E-3"/>
                  <c:y val="-2.898967167417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47-EE46-B067-653F83B10ECA}"/>
                </c:ext>
              </c:extLst>
            </c:dLbl>
            <c:dLbl>
              <c:idx val="12"/>
              <c:layout>
                <c:manualLayout>
                  <c:x val="-9.5125350119337378E-3"/>
                  <c:y val="8.6050717886583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47-EE46-B067-653F83B10ECA}"/>
                </c:ext>
              </c:extLst>
            </c:dLbl>
            <c:dLbl>
              <c:idx val="13"/>
              <c:layout>
                <c:manualLayout>
                  <c:x val="0"/>
                  <c:y val="-2.3873847261086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47-EE46-B067-653F83B10ECA}"/>
                </c:ext>
              </c:extLst>
            </c:dLbl>
            <c:dLbl>
              <c:idx val="15"/>
              <c:layout>
                <c:manualLayout>
                  <c:x val="-5.9453343824594578E-4"/>
                  <c:y val="-1.8931157935048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47-EE46-B067-653F83B10ECA}"/>
                </c:ext>
              </c:extLst>
            </c:dLbl>
            <c:spPr>
              <a:solidFill>
                <a:srgbClr val="FFFFFF"/>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psd!$C$63:$AA$63</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psd!$C$79:$AA$79</c:f>
              <c:numCache>
                <c:formatCode>0.0%</c:formatCode>
                <c:ptCount val="25"/>
                <c:pt idx="0">
                  <c:v>0.56992037714342625</c:v>
                </c:pt>
                <c:pt idx="1">
                  <c:v>0.61163928120019784</c:v>
                </c:pt>
                <c:pt idx="2">
                  <c:v>0.51274394795776901</c:v>
                </c:pt>
                <c:pt idx="3">
                  <c:v>0.50529901589704773</c:v>
                </c:pt>
                <c:pt idx="4">
                  <c:v>0.49844236760124611</c:v>
                </c:pt>
                <c:pt idx="5">
                  <c:v>0.59680638722554891</c:v>
                </c:pt>
                <c:pt idx="6">
                  <c:v>0.57236842105263153</c:v>
                </c:pt>
                <c:pt idx="7">
                  <c:v>0.4891650732950924</c:v>
                </c:pt>
                <c:pt idx="8">
                  <c:v>0.59287257019438444</c:v>
                </c:pt>
                <c:pt idx="9">
                  <c:v>0.55791601563405557</c:v>
                </c:pt>
                <c:pt idx="10">
                  <c:v>0.65050538950936099</c:v>
                </c:pt>
                <c:pt idx="11">
                  <c:v>0.54693116657358831</c:v>
                </c:pt>
                <c:pt idx="12">
                  <c:v>0.61655299019130627</c:v>
                </c:pt>
                <c:pt idx="13">
                  <c:v>0.5743636067141713</c:v>
                </c:pt>
                <c:pt idx="14">
                  <c:v>0.60501893483061675</c:v>
                </c:pt>
                <c:pt idx="15">
                  <c:v>0.63701218152820727</c:v>
                </c:pt>
                <c:pt idx="16">
                  <c:v>0.60705597715434045</c:v>
                </c:pt>
                <c:pt idx="17">
                  <c:v>0.54136034028334035</c:v>
                </c:pt>
                <c:pt idx="18">
                  <c:v>0.51604894655318068</c:v>
                </c:pt>
                <c:pt idx="19">
                  <c:v>0.46335940346032589</c:v>
                </c:pt>
                <c:pt idx="20">
                  <c:v>0.4991993131407928</c:v>
                </c:pt>
                <c:pt idx="21">
                  <c:v>0.4927050715819124</c:v>
                </c:pt>
                <c:pt idx="22">
                  <c:v>0.43397217223403761</c:v>
                </c:pt>
                <c:pt idx="23">
                  <c:v>0.4555777473575548</c:v>
                </c:pt>
                <c:pt idx="24">
                  <c:v>0.39299749910682386</c:v>
                </c:pt>
              </c:numCache>
            </c:numRef>
          </c:val>
          <c:extLst>
            <c:ext xmlns:c16="http://schemas.microsoft.com/office/drawing/2014/chart" uri="{C3380CC4-5D6E-409C-BE32-E72D297353CC}">
              <c16:uniqueId val="{00000000-8F47-EE46-B067-653F83B10ECA}"/>
            </c:ext>
          </c:extLst>
        </c:ser>
        <c:ser>
          <c:idx val="1"/>
          <c:order val="1"/>
          <c:tx>
            <c:strRef>
              <c:f>psd!$B$80</c:f>
              <c:strCache>
                <c:ptCount val="1"/>
                <c:pt idx="0">
                  <c:v>China</c:v>
                </c:pt>
              </c:strCache>
            </c:strRef>
          </c:tx>
          <c:spPr>
            <a:noFill/>
            <a:ln>
              <a:noFill/>
            </a:ln>
            <a:effectLst/>
          </c:spPr>
          <c:invertIfNegative val="0"/>
          <c:val>
            <c:numRef>
              <c:f>psd!$C$80:$AA$80</c:f>
              <c:numCache>
                <c:formatCode>0.0%</c:formatCode>
                <c:ptCount val="25"/>
                <c:pt idx="0">
                  <c:v>0.13712394938221736</c:v>
                </c:pt>
                <c:pt idx="1">
                  <c:v>8.6827499038303016E-2</c:v>
                </c:pt>
                <c:pt idx="2">
                  <c:v>9.3420070384984538E-2</c:v>
                </c:pt>
                <c:pt idx="3">
                  <c:v>9.5760787282361842E-2</c:v>
                </c:pt>
                <c:pt idx="4">
                  <c:v>0.10038075458636206</c:v>
                </c:pt>
                <c:pt idx="5">
                  <c:v>9.1246079270031366E-2</c:v>
                </c:pt>
                <c:pt idx="6">
                  <c:v>9.2451523545706377E-2</c:v>
                </c:pt>
                <c:pt idx="7">
                  <c:v>9.9426386233269604E-2</c:v>
                </c:pt>
                <c:pt idx="8">
                  <c:v>2.3758099352051837E-2</c:v>
                </c:pt>
                <c:pt idx="9">
                  <c:v>2.6659495648706667E-2</c:v>
                </c:pt>
                <c:pt idx="10">
                  <c:v>3.3147088131892266E-2</c:v>
                </c:pt>
                <c:pt idx="11">
                  <c:v>3.4019491398771362E-2</c:v>
                </c:pt>
                <c:pt idx="12">
                  <c:v>3.198703035191694E-2</c:v>
                </c:pt>
                <c:pt idx="13">
                  <c:v>3.0598914196613598E-2</c:v>
                </c:pt>
                <c:pt idx="14">
                  <c:v>2.4094343478990563E-2</c:v>
                </c:pt>
                <c:pt idx="15">
                  <c:v>1.186141296581055E-2</c:v>
                </c:pt>
                <c:pt idx="16">
                  <c:v>2.4326396784684946E-2</c:v>
                </c:pt>
                <c:pt idx="17">
                  <c:v>5.9745210469687234E-2</c:v>
                </c:pt>
                <c:pt idx="18">
                  <c:v>7.4623906327169948E-2</c:v>
                </c:pt>
                <c:pt idx="19">
                  <c:v>0.16202006755146189</c:v>
                </c:pt>
                <c:pt idx="20">
                  <c:v>0.18800516783687504</c:v>
                </c:pt>
                <c:pt idx="21">
                  <c:v>0.20784050975619761</c:v>
                </c:pt>
                <c:pt idx="22">
                  <c:v>0.24135709337388941</c:v>
                </c:pt>
                <c:pt idx="23">
                  <c:v>0.25582908821615313</c:v>
                </c:pt>
                <c:pt idx="24">
                  <c:v>0.29028224365844946</c:v>
                </c:pt>
              </c:numCache>
            </c:numRef>
          </c:val>
          <c:extLst>
            <c:ext xmlns:c16="http://schemas.microsoft.com/office/drawing/2014/chart" uri="{C3380CC4-5D6E-409C-BE32-E72D297353CC}">
              <c16:uniqueId val="{00000001-8F47-EE46-B067-653F83B10ECA}"/>
            </c:ext>
          </c:extLst>
        </c:ser>
        <c:ser>
          <c:idx val="2"/>
          <c:order val="2"/>
          <c:tx>
            <c:strRef>
              <c:f>psd!$B$81</c:f>
              <c:strCache>
                <c:ptCount val="1"/>
                <c:pt idx="0">
                  <c:v>Chile</c:v>
                </c:pt>
              </c:strCache>
            </c:strRef>
          </c:tx>
          <c:spPr>
            <a:noFill/>
            <a:ln>
              <a:noFill/>
            </a:ln>
            <a:effectLst/>
          </c:spPr>
          <c:invertIfNegative val="0"/>
          <c:val>
            <c:numRef>
              <c:f>psd!$C$81:$AA$81</c:f>
              <c:numCache>
                <c:formatCode>0.0%</c:formatCode>
                <c:ptCount val="25"/>
                <c:pt idx="0">
                  <c:v>6.3327560353461293E-2</c:v>
                </c:pt>
                <c:pt idx="1">
                  <c:v>5.8086497774358412E-2</c:v>
                </c:pt>
                <c:pt idx="2">
                  <c:v>5.0869147915111441E-2</c:v>
                </c:pt>
                <c:pt idx="3">
                  <c:v>4.2013626040878126E-2</c:v>
                </c:pt>
                <c:pt idx="4">
                  <c:v>4.6728971962616821E-2</c:v>
                </c:pt>
                <c:pt idx="5">
                  <c:v>4.0775591673795269E-2</c:v>
                </c:pt>
                <c:pt idx="6">
                  <c:v>6.9252077562326875E-2</c:v>
                </c:pt>
                <c:pt idx="7">
                  <c:v>7.5844486934353098E-2</c:v>
                </c:pt>
                <c:pt idx="8">
                  <c:v>7.397408207343413E-2</c:v>
                </c:pt>
                <c:pt idx="9">
                  <c:v>7.5342052920257974E-2</c:v>
                </c:pt>
                <c:pt idx="10">
                  <c:v>8.0174519419014406E-2</c:v>
                </c:pt>
                <c:pt idx="11">
                  <c:v>7.6298050073545023E-2</c:v>
                </c:pt>
                <c:pt idx="12">
                  <c:v>0.10033198961315561</c:v>
                </c:pt>
                <c:pt idx="13">
                  <c:v>0.1051723158614144</c:v>
                </c:pt>
                <c:pt idx="14">
                  <c:v>0.12761693649561898</c:v>
                </c:pt>
                <c:pt idx="15">
                  <c:v>0.11218324311037688</c:v>
                </c:pt>
                <c:pt idx="16">
                  <c:v>0.15441973611147836</c:v>
                </c:pt>
                <c:pt idx="17">
                  <c:v>0.16350625077655556</c:v>
                </c:pt>
                <c:pt idx="18">
                  <c:v>0.17772746772606177</c:v>
                </c:pt>
                <c:pt idx="19">
                  <c:v>0.15223814813648814</c:v>
                </c:pt>
                <c:pt idx="20">
                  <c:v>0.16269875014984064</c:v>
                </c:pt>
                <c:pt idx="21">
                  <c:v>0.16808905887707523</c:v>
                </c:pt>
                <c:pt idx="22">
                  <c:v>0.19258074354142557</c:v>
                </c:pt>
                <c:pt idx="23">
                  <c:v>0.15259980700612644</c:v>
                </c:pt>
                <c:pt idx="24">
                  <c:v>0.16970346552340121</c:v>
                </c:pt>
              </c:numCache>
            </c:numRef>
          </c:val>
          <c:extLst>
            <c:ext xmlns:c16="http://schemas.microsoft.com/office/drawing/2014/chart" uri="{C3380CC4-5D6E-409C-BE32-E72D297353CC}">
              <c16:uniqueId val="{00000002-8F47-EE46-B067-653F83B10ECA}"/>
            </c:ext>
          </c:extLst>
        </c:ser>
        <c:dLbls>
          <c:showLegendKey val="0"/>
          <c:showVal val="0"/>
          <c:showCatName val="0"/>
          <c:showSerName val="0"/>
          <c:showPercent val="0"/>
          <c:showBubbleSize val="0"/>
        </c:dLbls>
        <c:gapWidth val="0"/>
        <c:overlap val="60"/>
        <c:axId val="660505247"/>
        <c:axId val="386289295"/>
      </c:barChart>
      <c:catAx>
        <c:axId val="660505247"/>
        <c:scaling>
          <c:orientation val="minMax"/>
        </c:scaling>
        <c:delete val="0"/>
        <c:axPos val="b"/>
        <c:numFmt formatCode="General" sourceLinked="1"/>
        <c:majorTickMark val="none"/>
        <c:minorTickMark val="none"/>
        <c:tickLblPos val="nextTo"/>
        <c:spPr>
          <a:solidFill>
            <a:schemeClr val="bg1">
              <a:alpha val="0"/>
            </a:schemeClr>
          </a:solidFill>
          <a:ln w="9525" cap="flat" cmpd="sng" algn="ctr">
            <a:noFill/>
            <a:round/>
          </a:ln>
          <a:effectLst/>
        </c:spPr>
        <c:txPr>
          <a:bodyPr rot="-120000" spcFirstLastPara="1" vertOverflow="ellipsis" wrap="square" anchor="ctr" anchorCtr="1"/>
          <a:lstStyle/>
          <a:p>
            <a:pPr>
              <a:defRPr sz="1800" b="0" i="0" u="none" strike="noStrike" kern="1200" baseline="0">
                <a:solidFill>
                  <a:schemeClr val="bg1"/>
                </a:solidFill>
                <a:latin typeface="Avenir Next" panose="020B0503020202020204" pitchFamily="34" charset="0"/>
                <a:ea typeface="+mn-ea"/>
                <a:cs typeface="+mn-cs"/>
              </a:defRPr>
            </a:pPr>
            <a:endParaRPr lang="en-US"/>
          </a:p>
        </c:txPr>
        <c:crossAx val="386289295"/>
        <c:crosses val="autoZero"/>
        <c:auto val="1"/>
        <c:lblAlgn val="ctr"/>
        <c:lblOffset val="100"/>
        <c:noMultiLvlLbl val="0"/>
      </c:catAx>
      <c:valAx>
        <c:axId val="386289295"/>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Avenir Next" panose="020B0503020202020204" pitchFamily="34" charset="0"/>
                <a:ea typeface="+mn-ea"/>
                <a:cs typeface="+mn-cs"/>
              </a:defRPr>
            </a:pPr>
            <a:endParaRPr lang="en-US"/>
          </a:p>
        </c:txPr>
        <c:crossAx val="66050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21993366462128E-2"/>
          <c:y val="8.6338532632603993E-2"/>
          <c:w val="0.94608805906717142"/>
          <c:h val="0.79348036550914558"/>
        </c:manualLayout>
      </c:layout>
      <c:barChart>
        <c:barDir val="col"/>
        <c:grouping val="clustered"/>
        <c:varyColors val="0"/>
        <c:ser>
          <c:idx val="0"/>
          <c:order val="0"/>
          <c:tx>
            <c:strRef>
              <c:f>psd!$B$79</c:f>
              <c:strCache>
                <c:ptCount val="1"/>
                <c:pt idx="0">
                  <c:v>US</c:v>
                </c:pt>
              </c:strCache>
            </c:strRef>
          </c:tx>
          <c:spPr>
            <a:noFill/>
            <a:ln>
              <a:noFill/>
            </a:ln>
            <a:effectLst/>
          </c:spPr>
          <c:invertIfNegative val="0"/>
          <c:cat>
            <c:numRef>
              <c:f>psd!$C$63:$AA$63</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psd!$C$79:$AA$79</c:f>
              <c:numCache>
                <c:formatCode>0.0%</c:formatCode>
                <c:ptCount val="25"/>
                <c:pt idx="0">
                  <c:v>0.56992037714342625</c:v>
                </c:pt>
                <c:pt idx="1">
                  <c:v>0.61163928120019784</c:v>
                </c:pt>
                <c:pt idx="2">
                  <c:v>0.51274394795776901</c:v>
                </c:pt>
                <c:pt idx="3">
                  <c:v>0.50529901589704773</c:v>
                </c:pt>
                <c:pt idx="4">
                  <c:v>0.49844236760124611</c:v>
                </c:pt>
                <c:pt idx="5">
                  <c:v>0.59680638722554891</c:v>
                </c:pt>
                <c:pt idx="6">
                  <c:v>0.57236842105263153</c:v>
                </c:pt>
                <c:pt idx="7">
                  <c:v>0.4891650732950924</c:v>
                </c:pt>
                <c:pt idx="8">
                  <c:v>0.59287257019438444</c:v>
                </c:pt>
                <c:pt idx="9">
                  <c:v>0.55791601563405557</c:v>
                </c:pt>
                <c:pt idx="10">
                  <c:v>0.65050538950936099</c:v>
                </c:pt>
                <c:pt idx="11">
                  <c:v>0.54693116657358831</c:v>
                </c:pt>
                <c:pt idx="12">
                  <c:v>0.61655299019130627</c:v>
                </c:pt>
                <c:pt idx="13">
                  <c:v>0.5743636067141713</c:v>
                </c:pt>
                <c:pt idx="14">
                  <c:v>0.60501893483061675</c:v>
                </c:pt>
                <c:pt idx="15">
                  <c:v>0.63701218152820727</c:v>
                </c:pt>
                <c:pt idx="16">
                  <c:v>0.60705597715434045</c:v>
                </c:pt>
                <c:pt idx="17">
                  <c:v>0.54136034028334035</c:v>
                </c:pt>
                <c:pt idx="18">
                  <c:v>0.51604894655318068</c:v>
                </c:pt>
                <c:pt idx="19">
                  <c:v>0.46335940346032589</c:v>
                </c:pt>
                <c:pt idx="20">
                  <c:v>0.4991993131407928</c:v>
                </c:pt>
                <c:pt idx="21">
                  <c:v>0.4927050715819124</c:v>
                </c:pt>
                <c:pt idx="22">
                  <c:v>0.43397217223403761</c:v>
                </c:pt>
                <c:pt idx="23">
                  <c:v>0.4555777473575548</c:v>
                </c:pt>
                <c:pt idx="24">
                  <c:v>0.39299749910682386</c:v>
                </c:pt>
              </c:numCache>
            </c:numRef>
          </c:val>
          <c:extLst>
            <c:ext xmlns:c16="http://schemas.microsoft.com/office/drawing/2014/chart" uri="{C3380CC4-5D6E-409C-BE32-E72D297353CC}">
              <c16:uniqueId val="{00000000-DCB6-8346-A884-2F9857570A7A}"/>
            </c:ext>
          </c:extLst>
        </c:ser>
        <c:dLbls>
          <c:showLegendKey val="0"/>
          <c:showVal val="0"/>
          <c:showCatName val="0"/>
          <c:showSerName val="0"/>
          <c:showPercent val="0"/>
          <c:showBubbleSize val="0"/>
        </c:dLbls>
        <c:gapWidth val="0"/>
        <c:overlap val="55"/>
        <c:axId val="660505247"/>
        <c:axId val="386289295"/>
      </c:barChart>
      <c:catAx>
        <c:axId val="6605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3B3B3B"/>
                </a:solidFill>
                <a:latin typeface="Avenir Next" panose="020B0503020202020204" pitchFamily="34" charset="0"/>
                <a:ea typeface="+mn-ea"/>
                <a:cs typeface="+mn-cs"/>
              </a:defRPr>
            </a:pPr>
            <a:endParaRPr lang="en-US"/>
          </a:p>
        </c:txPr>
        <c:crossAx val="386289295"/>
        <c:crosses val="autoZero"/>
        <c:auto val="1"/>
        <c:lblAlgn val="ctr"/>
        <c:lblOffset val="100"/>
        <c:noMultiLvlLbl val="0"/>
      </c:catAx>
      <c:valAx>
        <c:axId val="386289295"/>
        <c:scaling>
          <c:orientation val="minMax"/>
        </c:scaling>
        <c:delete val="0"/>
        <c:axPos val="l"/>
        <c:majorGridlines>
          <c:spPr>
            <a:ln w="15875" cap="flat" cmpd="sng" algn="ctr">
              <a:solidFill>
                <a:schemeClr val="tx2"/>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venir Next Medium" panose="020B0503020202020204" pitchFamily="34" charset="0"/>
                <a:ea typeface="+mn-ea"/>
                <a:cs typeface="+mn-cs"/>
              </a:defRPr>
            </a:pPr>
            <a:endParaRPr lang="en-US"/>
          </a:p>
        </c:txPr>
        <c:crossAx val="660505247"/>
        <c:crosses val="autoZero"/>
        <c:crossBetween val="between"/>
      </c:valAx>
      <c:spPr>
        <a:noFill/>
        <a:ln w="34925">
          <a:solidFill>
            <a:schemeClr val="tx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32685180546151E-2"/>
          <c:y val="9.8163471042522918E-2"/>
          <c:w val="0.94608805906717142"/>
          <c:h val="0.79348036550914558"/>
        </c:manualLayout>
      </c:layout>
      <c:barChart>
        <c:barDir val="col"/>
        <c:grouping val="clustered"/>
        <c:varyColors val="0"/>
        <c:ser>
          <c:idx val="0"/>
          <c:order val="0"/>
          <c:tx>
            <c:strRef>
              <c:f>psd!$B$79</c:f>
              <c:strCache>
                <c:ptCount val="1"/>
                <c:pt idx="0">
                  <c:v>US</c:v>
                </c:pt>
              </c:strCache>
            </c:strRef>
          </c:tx>
          <c:spPr>
            <a:noFill/>
            <a:ln>
              <a:noFill/>
            </a:ln>
            <a:effectLst/>
          </c:spPr>
          <c:invertIfNegative val="0"/>
          <c:cat>
            <c:numRef>
              <c:f>psd!$C$63:$AA$63</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psd!$C$79:$AA$79</c:f>
              <c:numCache>
                <c:formatCode>0.0%</c:formatCode>
                <c:ptCount val="25"/>
                <c:pt idx="0">
                  <c:v>0.56992037714342625</c:v>
                </c:pt>
                <c:pt idx="1">
                  <c:v>0.61163928120019784</c:v>
                </c:pt>
                <c:pt idx="2">
                  <c:v>0.51274394795776901</c:v>
                </c:pt>
                <c:pt idx="3">
                  <c:v>0.50529901589704773</c:v>
                </c:pt>
                <c:pt idx="4">
                  <c:v>0.49844236760124611</c:v>
                </c:pt>
                <c:pt idx="5">
                  <c:v>0.59680638722554891</c:v>
                </c:pt>
                <c:pt idx="6">
                  <c:v>0.57236842105263153</c:v>
                </c:pt>
                <c:pt idx="7">
                  <c:v>0.4891650732950924</c:v>
                </c:pt>
                <c:pt idx="8">
                  <c:v>0.59287257019438444</c:v>
                </c:pt>
                <c:pt idx="9">
                  <c:v>0.55791601563405557</c:v>
                </c:pt>
                <c:pt idx="10">
                  <c:v>0.65050538950936099</c:v>
                </c:pt>
                <c:pt idx="11">
                  <c:v>0.54693116657358831</c:v>
                </c:pt>
                <c:pt idx="12">
                  <c:v>0.61655299019130627</c:v>
                </c:pt>
                <c:pt idx="13">
                  <c:v>0.5743636067141713</c:v>
                </c:pt>
                <c:pt idx="14">
                  <c:v>0.60501893483061675</c:v>
                </c:pt>
                <c:pt idx="15">
                  <c:v>0.63701218152820727</c:v>
                </c:pt>
                <c:pt idx="16">
                  <c:v>0.60705597715434045</c:v>
                </c:pt>
                <c:pt idx="17">
                  <c:v>0.54136034028334035</c:v>
                </c:pt>
                <c:pt idx="18">
                  <c:v>0.51604894655318068</c:v>
                </c:pt>
                <c:pt idx="19">
                  <c:v>0.46335940346032589</c:v>
                </c:pt>
                <c:pt idx="20">
                  <c:v>0.4991993131407928</c:v>
                </c:pt>
                <c:pt idx="21">
                  <c:v>0.4927050715819124</c:v>
                </c:pt>
                <c:pt idx="22">
                  <c:v>0.43397217223403761</c:v>
                </c:pt>
                <c:pt idx="23">
                  <c:v>0.4555777473575548</c:v>
                </c:pt>
                <c:pt idx="24">
                  <c:v>0.39299749910682386</c:v>
                </c:pt>
              </c:numCache>
            </c:numRef>
          </c:val>
          <c:extLst>
            <c:ext xmlns:c16="http://schemas.microsoft.com/office/drawing/2014/chart" uri="{C3380CC4-5D6E-409C-BE32-E72D297353CC}">
              <c16:uniqueId val="{00000000-926C-4B4B-B371-627A9AF1B15E}"/>
            </c:ext>
          </c:extLst>
        </c:ser>
        <c:ser>
          <c:idx val="1"/>
          <c:order val="1"/>
          <c:tx>
            <c:strRef>
              <c:f>psd!$B$80</c:f>
              <c:strCache>
                <c:ptCount val="1"/>
                <c:pt idx="0">
                  <c:v>China</c:v>
                </c:pt>
              </c:strCache>
            </c:strRef>
          </c:tx>
          <c:spPr>
            <a:blipFill>
              <a:blip xmlns:r="http://schemas.openxmlformats.org/officeDocument/2006/relationships" r:embed="rId3"/>
              <a:stretch>
                <a:fillRect/>
              </a:stretch>
            </a:blip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venir Next Medium" panose="020B05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psd!$C$80:$AA$80</c:f>
              <c:numCache>
                <c:formatCode>0.0%</c:formatCode>
                <c:ptCount val="25"/>
                <c:pt idx="0">
                  <c:v>0.13712394938221736</c:v>
                </c:pt>
                <c:pt idx="1">
                  <c:v>8.6827499038303016E-2</c:v>
                </c:pt>
                <c:pt idx="2">
                  <c:v>9.3420070384984538E-2</c:v>
                </c:pt>
                <c:pt idx="3">
                  <c:v>9.5760787282361842E-2</c:v>
                </c:pt>
                <c:pt idx="4">
                  <c:v>0.10038075458636206</c:v>
                </c:pt>
                <c:pt idx="5">
                  <c:v>9.1246079270031366E-2</c:v>
                </c:pt>
                <c:pt idx="6">
                  <c:v>9.2451523545706377E-2</c:v>
                </c:pt>
                <c:pt idx="7">
                  <c:v>9.9426386233269604E-2</c:v>
                </c:pt>
                <c:pt idx="8">
                  <c:v>2.3758099352051837E-2</c:v>
                </c:pt>
                <c:pt idx="9">
                  <c:v>2.6659495648706667E-2</c:v>
                </c:pt>
                <c:pt idx="10">
                  <c:v>3.3147088131892266E-2</c:v>
                </c:pt>
                <c:pt idx="11">
                  <c:v>3.4019491398771362E-2</c:v>
                </c:pt>
                <c:pt idx="12">
                  <c:v>3.198703035191694E-2</c:v>
                </c:pt>
                <c:pt idx="13">
                  <c:v>3.0598914196613598E-2</c:v>
                </c:pt>
                <c:pt idx="14">
                  <c:v>2.4094343478990563E-2</c:v>
                </c:pt>
                <c:pt idx="15">
                  <c:v>1.186141296581055E-2</c:v>
                </c:pt>
                <c:pt idx="16">
                  <c:v>2.4326396784684946E-2</c:v>
                </c:pt>
                <c:pt idx="17">
                  <c:v>5.9745210469687234E-2</c:v>
                </c:pt>
                <c:pt idx="18">
                  <c:v>7.4623906327169948E-2</c:v>
                </c:pt>
                <c:pt idx="19">
                  <c:v>0.16202006755146189</c:v>
                </c:pt>
                <c:pt idx="20">
                  <c:v>0.18800516783687504</c:v>
                </c:pt>
                <c:pt idx="21">
                  <c:v>0.20784050975619761</c:v>
                </c:pt>
                <c:pt idx="22">
                  <c:v>0.24135709337388941</c:v>
                </c:pt>
                <c:pt idx="23">
                  <c:v>0.25582908821615313</c:v>
                </c:pt>
                <c:pt idx="24">
                  <c:v>0.29028224365844946</c:v>
                </c:pt>
              </c:numCache>
            </c:numRef>
          </c:val>
          <c:extLst>
            <c:ext xmlns:c16="http://schemas.microsoft.com/office/drawing/2014/chart" uri="{C3380CC4-5D6E-409C-BE32-E72D297353CC}">
              <c16:uniqueId val="{00000001-926C-4B4B-B371-627A9AF1B15E}"/>
            </c:ext>
          </c:extLst>
        </c:ser>
        <c:ser>
          <c:idx val="2"/>
          <c:order val="2"/>
          <c:tx>
            <c:strRef>
              <c:f>psd!$B$81</c:f>
              <c:strCache>
                <c:ptCount val="1"/>
                <c:pt idx="0">
                  <c:v>Chile</c:v>
                </c:pt>
              </c:strCache>
            </c:strRef>
          </c:tx>
          <c:spPr>
            <a:noFill/>
            <a:ln>
              <a:noFill/>
            </a:ln>
            <a:effectLst/>
          </c:spPr>
          <c:invertIfNegative val="0"/>
          <c:val>
            <c:numRef>
              <c:f>psd!$C$81:$AA$81</c:f>
              <c:numCache>
                <c:formatCode>0.0%</c:formatCode>
                <c:ptCount val="25"/>
                <c:pt idx="0">
                  <c:v>6.3327560353461293E-2</c:v>
                </c:pt>
                <c:pt idx="1">
                  <c:v>5.8086497774358412E-2</c:v>
                </c:pt>
                <c:pt idx="2">
                  <c:v>5.0869147915111441E-2</c:v>
                </c:pt>
                <c:pt idx="3">
                  <c:v>4.2013626040878126E-2</c:v>
                </c:pt>
                <c:pt idx="4">
                  <c:v>4.6728971962616821E-2</c:v>
                </c:pt>
                <c:pt idx="5">
                  <c:v>4.0775591673795269E-2</c:v>
                </c:pt>
                <c:pt idx="6">
                  <c:v>6.9252077562326875E-2</c:v>
                </c:pt>
                <c:pt idx="7">
                  <c:v>7.5844486934353098E-2</c:v>
                </c:pt>
                <c:pt idx="8">
                  <c:v>7.397408207343413E-2</c:v>
                </c:pt>
                <c:pt idx="9">
                  <c:v>7.5342052920257974E-2</c:v>
                </c:pt>
                <c:pt idx="10">
                  <c:v>8.0174519419014406E-2</c:v>
                </c:pt>
                <c:pt idx="11">
                  <c:v>7.6298050073545023E-2</c:v>
                </c:pt>
                <c:pt idx="12">
                  <c:v>0.10033198961315561</c:v>
                </c:pt>
                <c:pt idx="13">
                  <c:v>0.1051723158614144</c:v>
                </c:pt>
                <c:pt idx="14">
                  <c:v>0.12761693649561898</c:v>
                </c:pt>
                <c:pt idx="15">
                  <c:v>0.11218324311037688</c:v>
                </c:pt>
                <c:pt idx="16">
                  <c:v>0.15441973611147836</c:v>
                </c:pt>
                <c:pt idx="17">
                  <c:v>0.16350625077655556</c:v>
                </c:pt>
                <c:pt idx="18">
                  <c:v>0.17772746772606177</c:v>
                </c:pt>
                <c:pt idx="19">
                  <c:v>0.15223814813648814</c:v>
                </c:pt>
                <c:pt idx="20">
                  <c:v>0.16269875014984064</c:v>
                </c:pt>
                <c:pt idx="21">
                  <c:v>0.16808905887707523</c:v>
                </c:pt>
                <c:pt idx="22">
                  <c:v>0.19258074354142557</c:v>
                </c:pt>
                <c:pt idx="23">
                  <c:v>0.15259980700612644</c:v>
                </c:pt>
                <c:pt idx="24">
                  <c:v>0.16970346552340121</c:v>
                </c:pt>
              </c:numCache>
            </c:numRef>
          </c:val>
          <c:extLst>
            <c:ext xmlns:c16="http://schemas.microsoft.com/office/drawing/2014/chart" uri="{C3380CC4-5D6E-409C-BE32-E72D297353CC}">
              <c16:uniqueId val="{00000002-926C-4B4B-B371-627A9AF1B15E}"/>
            </c:ext>
          </c:extLst>
        </c:ser>
        <c:dLbls>
          <c:showLegendKey val="0"/>
          <c:showVal val="0"/>
          <c:showCatName val="0"/>
          <c:showSerName val="0"/>
          <c:showPercent val="0"/>
          <c:showBubbleSize val="0"/>
        </c:dLbls>
        <c:gapWidth val="0"/>
        <c:overlap val="55"/>
        <c:axId val="660505247"/>
        <c:axId val="386289295"/>
      </c:barChart>
      <c:catAx>
        <c:axId val="6605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Avenir Next" panose="020B0503020202020204" pitchFamily="34" charset="0"/>
                <a:ea typeface="+mn-ea"/>
                <a:cs typeface="+mn-cs"/>
              </a:defRPr>
            </a:pPr>
            <a:endParaRPr lang="en-US"/>
          </a:p>
        </c:txPr>
        <c:crossAx val="386289295"/>
        <c:crosses val="autoZero"/>
        <c:auto val="1"/>
        <c:lblAlgn val="ctr"/>
        <c:lblOffset val="100"/>
        <c:noMultiLvlLbl val="0"/>
      </c:catAx>
      <c:valAx>
        <c:axId val="386289295"/>
        <c:scaling>
          <c:orientation val="minMax"/>
        </c:scaling>
        <c:delete val="0"/>
        <c:axPos val="l"/>
        <c:majorGridlines>
          <c:spPr>
            <a:ln w="12700" cap="flat" cmpd="sng" algn="ctr">
              <a:no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venir Next Medium" panose="020B0503020202020204" pitchFamily="34" charset="0"/>
                <a:ea typeface="+mn-ea"/>
                <a:cs typeface="+mn-cs"/>
              </a:defRPr>
            </a:pPr>
            <a:endParaRPr lang="en-US"/>
          </a:p>
        </c:txPr>
        <c:crossAx val="66050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21993366462128E-2"/>
          <c:y val="8.6338532632603993E-2"/>
          <c:w val="0.94608805906717142"/>
          <c:h val="0.79348036550914558"/>
        </c:manualLayout>
      </c:layout>
      <c:barChart>
        <c:barDir val="col"/>
        <c:grouping val="clustered"/>
        <c:varyColors val="0"/>
        <c:ser>
          <c:idx val="0"/>
          <c:order val="0"/>
          <c:tx>
            <c:strRef>
              <c:f>psd!$B$79</c:f>
              <c:strCache>
                <c:ptCount val="1"/>
                <c:pt idx="0">
                  <c:v>US</c:v>
                </c:pt>
              </c:strCache>
            </c:strRef>
          </c:tx>
          <c:spPr>
            <a:noFill/>
            <a:ln>
              <a:noFill/>
            </a:ln>
            <a:effectLst/>
          </c:spPr>
          <c:invertIfNegative val="0"/>
          <c:cat>
            <c:numRef>
              <c:f>psd!$C$63:$AA$63</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psd!$C$79:$AA$79</c:f>
              <c:numCache>
                <c:formatCode>0.0%</c:formatCode>
                <c:ptCount val="25"/>
                <c:pt idx="0">
                  <c:v>0.56992037714342625</c:v>
                </c:pt>
                <c:pt idx="1">
                  <c:v>0.61163928120019784</c:v>
                </c:pt>
                <c:pt idx="2">
                  <c:v>0.51274394795776901</c:v>
                </c:pt>
                <c:pt idx="3">
                  <c:v>0.50529901589704773</c:v>
                </c:pt>
                <c:pt idx="4">
                  <c:v>0.49844236760124611</c:v>
                </c:pt>
                <c:pt idx="5">
                  <c:v>0.59680638722554891</c:v>
                </c:pt>
                <c:pt idx="6">
                  <c:v>0.57236842105263153</c:v>
                </c:pt>
                <c:pt idx="7">
                  <c:v>0.4891650732950924</c:v>
                </c:pt>
                <c:pt idx="8">
                  <c:v>0.59287257019438444</c:v>
                </c:pt>
                <c:pt idx="9">
                  <c:v>0.55791601563405557</c:v>
                </c:pt>
                <c:pt idx="10">
                  <c:v>0.65050538950936099</c:v>
                </c:pt>
                <c:pt idx="11">
                  <c:v>0.54693116657358831</c:v>
                </c:pt>
                <c:pt idx="12">
                  <c:v>0.61655299019130627</c:v>
                </c:pt>
                <c:pt idx="13">
                  <c:v>0.5743636067141713</c:v>
                </c:pt>
                <c:pt idx="14">
                  <c:v>0.60501893483061675</c:v>
                </c:pt>
                <c:pt idx="15">
                  <c:v>0.63701218152820727</c:v>
                </c:pt>
                <c:pt idx="16">
                  <c:v>0.60705597715434045</c:v>
                </c:pt>
                <c:pt idx="17">
                  <c:v>0.54136034028334035</c:v>
                </c:pt>
                <c:pt idx="18">
                  <c:v>0.51604894655318068</c:v>
                </c:pt>
                <c:pt idx="19">
                  <c:v>0.46335940346032589</c:v>
                </c:pt>
                <c:pt idx="20">
                  <c:v>0.4991993131407928</c:v>
                </c:pt>
                <c:pt idx="21">
                  <c:v>0.4927050715819124</c:v>
                </c:pt>
                <c:pt idx="22">
                  <c:v>0.43397217223403761</c:v>
                </c:pt>
                <c:pt idx="23">
                  <c:v>0.4555777473575548</c:v>
                </c:pt>
                <c:pt idx="24">
                  <c:v>0.39299749910682386</c:v>
                </c:pt>
              </c:numCache>
            </c:numRef>
          </c:val>
          <c:extLst>
            <c:ext xmlns:c16="http://schemas.microsoft.com/office/drawing/2014/chart" uri="{C3380CC4-5D6E-409C-BE32-E72D297353CC}">
              <c16:uniqueId val="{00000000-C628-FB45-9A25-66A1EBFAD7C9}"/>
            </c:ext>
          </c:extLst>
        </c:ser>
        <c:dLbls>
          <c:showLegendKey val="0"/>
          <c:showVal val="0"/>
          <c:showCatName val="0"/>
          <c:showSerName val="0"/>
          <c:showPercent val="0"/>
          <c:showBubbleSize val="0"/>
        </c:dLbls>
        <c:gapWidth val="0"/>
        <c:overlap val="55"/>
        <c:axId val="660505247"/>
        <c:axId val="386289295"/>
      </c:barChart>
      <c:catAx>
        <c:axId val="6605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3B3B3B"/>
                </a:solidFill>
                <a:latin typeface="Avenir Next" panose="020B0503020202020204" pitchFamily="34" charset="0"/>
                <a:ea typeface="+mn-ea"/>
                <a:cs typeface="+mn-cs"/>
              </a:defRPr>
            </a:pPr>
            <a:endParaRPr lang="en-US"/>
          </a:p>
        </c:txPr>
        <c:crossAx val="386289295"/>
        <c:crosses val="autoZero"/>
        <c:auto val="1"/>
        <c:lblAlgn val="ctr"/>
        <c:lblOffset val="100"/>
        <c:noMultiLvlLbl val="0"/>
      </c:catAx>
      <c:valAx>
        <c:axId val="386289295"/>
        <c:scaling>
          <c:orientation val="minMax"/>
        </c:scaling>
        <c:delete val="0"/>
        <c:axPos val="l"/>
        <c:majorGridlines>
          <c:spPr>
            <a:ln w="15875" cap="flat" cmpd="sng" algn="ctr">
              <a:solidFill>
                <a:schemeClr val="tx2"/>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venir Next Medium" panose="020B0503020202020204" pitchFamily="34" charset="0"/>
                <a:ea typeface="+mn-ea"/>
                <a:cs typeface="+mn-cs"/>
              </a:defRPr>
            </a:pPr>
            <a:endParaRPr lang="en-US"/>
          </a:p>
        </c:txPr>
        <c:crossAx val="660505247"/>
        <c:crosses val="autoZero"/>
        <c:crossBetween val="between"/>
      </c:valAx>
      <c:spPr>
        <a:noFill/>
        <a:ln w="34925">
          <a:solidFill>
            <a:schemeClr val="tx2"/>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psd!$B$79</c:f>
              <c:strCache>
                <c:ptCount val="1"/>
                <c:pt idx="0">
                  <c:v>US</c:v>
                </c:pt>
              </c:strCache>
            </c:strRef>
          </c:tx>
          <c:spPr>
            <a:no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1-818E-4143-A707-D26F402DE2EC}"/>
              </c:ext>
            </c:extLst>
          </c:dPt>
          <c:cat>
            <c:numRef>
              <c:f>psd!$C$63:$AA$63</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psd!$C$79:$AA$79</c:f>
              <c:numCache>
                <c:formatCode>0.0%</c:formatCode>
                <c:ptCount val="25"/>
                <c:pt idx="0">
                  <c:v>0.56992037714342625</c:v>
                </c:pt>
                <c:pt idx="1">
                  <c:v>0.61163928120019784</c:v>
                </c:pt>
                <c:pt idx="2">
                  <c:v>0.51274394795776901</c:v>
                </c:pt>
                <c:pt idx="3">
                  <c:v>0.50529901589704773</c:v>
                </c:pt>
                <c:pt idx="4">
                  <c:v>0.49844236760124611</c:v>
                </c:pt>
                <c:pt idx="5">
                  <c:v>0.59680638722554891</c:v>
                </c:pt>
                <c:pt idx="6">
                  <c:v>0.57236842105263153</c:v>
                </c:pt>
                <c:pt idx="7">
                  <c:v>0.4891650732950924</c:v>
                </c:pt>
                <c:pt idx="8">
                  <c:v>0.59287257019438444</c:v>
                </c:pt>
                <c:pt idx="9">
                  <c:v>0.55791601563405557</c:v>
                </c:pt>
                <c:pt idx="10">
                  <c:v>0.65050538950936099</c:v>
                </c:pt>
                <c:pt idx="11">
                  <c:v>0.54693116657358831</c:v>
                </c:pt>
                <c:pt idx="12">
                  <c:v>0.61655299019130627</c:v>
                </c:pt>
                <c:pt idx="13">
                  <c:v>0.5743636067141713</c:v>
                </c:pt>
                <c:pt idx="14">
                  <c:v>0.60501893483061675</c:v>
                </c:pt>
                <c:pt idx="15">
                  <c:v>0.63701218152820727</c:v>
                </c:pt>
                <c:pt idx="16">
                  <c:v>0.60705597715434045</c:v>
                </c:pt>
                <c:pt idx="17">
                  <c:v>0.54136034028334035</c:v>
                </c:pt>
                <c:pt idx="18">
                  <c:v>0.51604894655318068</c:v>
                </c:pt>
                <c:pt idx="19">
                  <c:v>0.46335940346032589</c:v>
                </c:pt>
                <c:pt idx="20">
                  <c:v>0.4991993131407928</c:v>
                </c:pt>
                <c:pt idx="21">
                  <c:v>0.4927050715819124</c:v>
                </c:pt>
                <c:pt idx="22">
                  <c:v>0.43397217223403761</c:v>
                </c:pt>
                <c:pt idx="23">
                  <c:v>0.4555777473575548</c:v>
                </c:pt>
                <c:pt idx="24">
                  <c:v>0.39299749910682386</c:v>
                </c:pt>
              </c:numCache>
            </c:numRef>
          </c:val>
          <c:extLst>
            <c:ext xmlns:c16="http://schemas.microsoft.com/office/drawing/2014/chart" uri="{C3380CC4-5D6E-409C-BE32-E72D297353CC}">
              <c16:uniqueId val="{00000002-818E-4143-A707-D26F402DE2EC}"/>
            </c:ext>
          </c:extLst>
        </c:ser>
        <c:ser>
          <c:idx val="1"/>
          <c:order val="1"/>
          <c:tx>
            <c:strRef>
              <c:f>psd!$B$80</c:f>
              <c:strCache>
                <c:ptCount val="1"/>
                <c:pt idx="0">
                  <c:v>China</c:v>
                </c:pt>
              </c:strCache>
            </c:strRef>
          </c:tx>
          <c:spPr>
            <a:noFill/>
            <a:ln>
              <a:noFill/>
            </a:ln>
            <a:effectLst/>
          </c:spPr>
          <c:invertIfNegative val="0"/>
          <c:val>
            <c:numRef>
              <c:f>psd!$C$80:$AA$80</c:f>
              <c:numCache>
                <c:formatCode>0.0%</c:formatCode>
                <c:ptCount val="25"/>
                <c:pt idx="0">
                  <c:v>0.13712394938221736</c:v>
                </c:pt>
                <c:pt idx="1">
                  <c:v>8.6827499038303016E-2</c:v>
                </c:pt>
                <c:pt idx="2">
                  <c:v>9.3420070384984538E-2</c:v>
                </c:pt>
                <c:pt idx="3">
                  <c:v>9.5760787282361842E-2</c:v>
                </c:pt>
                <c:pt idx="4">
                  <c:v>0.10038075458636206</c:v>
                </c:pt>
                <c:pt idx="5">
                  <c:v>9.1246079270031366E-2</c:v>
                </c:pt>
                <c:pt idx="6">
                  <c:v>9.2451523545706377E-2</c:v>
                </c:pt>
                <c:pt idx="7">
                  <c:v>9.9426386233269604E-2</c:v>
                </c:pt>
                <c:pt idx="8">
                  <c:v>2.3758099352051837E-2</c:v>
                </c:pt>
                <c:pt idx="9">
                  <c:v>2.6659495648706667E-2</c:v>
                </c:pt>
                <c:pt idx="10">
                  <c:v>3.3147088131892266E-2</c:v>
                </c:pt>
                <c:pt idx="11">
                  <c:v>3.4019491398771362E-2</c:v>
                </c:pt>
                <c:pt idx="12">
                  <c:v>3.198703035191694E-2</c:v>
                </c:pt>
                <c:pt idx="13">
                  <c:v>3.0598914196613598E-2</c:v>
                </c:pt>
                <c:pt idx="14">
                  <c:v>2.4094343478990563E-2</c:v>
                </c:pt>
                <c:pt idx="15">
                  <c:v>1.186141296581055E-2</c:v>
                </c:pt>
                <c:pt idx="16">
                  <c:v>2.4326396784684946E-2</c:v>
                </c:pt>
                <c:pt idx="17">
                  <c:v>5.9745210469687234E-2</c:v>
                </c:pt>
                <c:pt idx="18">
                  <c:v>7.4623906327169948E-2</c:v>
                </c:pt>
                <c:pt idx="19">
                  <c:v>0.16202006755146189</c:v>
                </c:pt>
                <c:pt idx="20">
                  <c:v>0.18800516783687504</c:v>
                </c:pt>
                <c:pt idx="21">
                  <c:v>0.20784050975619761</c:v>
                </c:pt>
                <c:pt idx="22">
                  <c:v>0.24135709337388941</c:v>
                </c:pt>
                <c:pt idx="23">
                  <c:v>0.25582908821615313</c:v>
                </c:pt>
                <c:pt idx="24">
                  <c:v>0.29028224365844946</c:v>
                </c:pt>
              </c:numCache>
            </c:numRef>
          </c:val>
          <c:extLst>
            <c:ext xmlns:c16="http://schemas.microsoft.com/office/drawing/2014/chart" uri="{C3380CC4-5D6E-409C-BE32-E72D297353CC}">
              <c16:uniqueId val="{00000003-818E-4143-A707-D26F402DE2EC}"/>
            </c:ext>
          </c:extLst>
        </c:ser>
        <c:ser>
          <c:idx val="2"/>
          <c:order val="2"/>
          <c:tx>
            <c:strRef>
              <c:f>psd!$B$81</c:f>
              <c:strCache>
                <c:ptCount val="1"/>
                <c:pt idx="0">
                  <c:v>Chile</c:v>
                </c:pt>
              </c:strCache>
            </c:strRef>
          </c:tx>
          <c:spPr>
            <a:blipFill>
              <a:blip xmlns:r="http://schemas.openxmlformats.org/officeDocument/2006/relationships" r:embed="rId3"/>
              <a:stretch>
                <a:fillRect/>
              </a:stretch>
            </a:blipFill>
            <a:ln>
              <a:solidFill>
                <a:schemeClr val="tx2"/>
              </a:solidFill>
            </a:ln>
            <a:effectLst/>
          </c:spPr>
          <c:invertIfNegative val="0"/>
          <c:dLbls>
            <c:dLbl>
              <c:idx val="6"/>
              <c:layout>
                <c:manualLayout>
                  <c:x val="-2.9912131347702114E-3"/>
                  <c:y val="-6.0165095746739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98-594D-A924-2D4A7D99FDA6}"/>
                </c:ext>
              </c:extLst>
            </c:dLbl>
            <c:dLbl>
              <c:idx val="7"/>
              <c:layout>
                <c:manualLayout>
                  <c:x val="3.5894557617242012E-3"/>
                  <c:y val="-5.8284936504653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98-594D-A924-2D4A7D99FDA6}"/>
                </c:ext>
              </c:extLst>
            </c:dLbl>
            <c:dLbl>
              <c:idx val="14"/>
              <c:layout>
                <c:manualLayout>
                  <c:x val="-9.5718820312646249E-3"/>
                  <c:y val="-7.14460511992529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A98-594D-A924-2D4A7D99FDA6}"/>
                </c:ext>
              </c:extLst>
            </c:dLbl>
            <c:dLbl>
              <c:idx val="15"/>
              <c:layout>
                <c:manualLayout>
                  <c:x val="-1.7947278808621006E-3"/>
                  <c:y val="-0.112809554525136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A98-594D-A924-2D4A7D99FDA6}"/>
                </c:ext>
              </c:extLst>
            </c:dLbl>
            <c:dLbl>
              <c:idx val="16"/>
              <c:layout>
                <c:manualLayout>
                  <c:x val="-3.5894557617242888E-3"/>
                  <c:y val="-8.4607165893852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98-594D-A924-2D4A7D99FDA6}"/>
                </c:ext>
              </c:extLst>
            </c:dLbl>
            <c:dLbl>
              <c:idx val="17"/>
              <c:layout>
                <c:manualLayout>
                  <c:x val="-2.3929705078162217E-3"/>
                  <c:y val="-8.4607165893852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98-594D-A924-2D4A7D99FDA6}"/>
                </c:ext>
              </c:extLst>
            </c:dLbl>
            <c:dLbl>
              <c:idx val="18"/>
              <c:layout>
                <c:manualLayout>
                  <c:x val="-1.7947278808620128E-3"/>
                  <c:y val="-3.5723025599626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E-4143-A707-D26F402DE2EC}"/>
                </c:ext>
              </c:extLst>
            </c:dLbl>
            <c:dLbl>
              <c:idx val="19"/>
              <c:layout>
                <c:manualLayout>
                  <c:x val="3.5894557617240255E-3"/>
                  <c:y val="-8.648732513593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A98-594D-A924-2D4A7D99FDA6}"/>
                </c:ext>
              </c:extLst>
            </c:dLbl>
            <c:dLbl>
              <c:idx val="20"/>
              <c:layout>
                <c:manualLayout>
                  <c:x val="3.5894557617242012E-3"/>
                  <c:y val="-6.016509574673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98-594D-A924-2D4A7D99FDA6}"/>
                </c:ext>
              </c:extLst>
            </c:dLbl>
            <c:dLbl>
              <c:idx val="21"/>
              <c:layout>
                <c:manualLayout>
                  <c:x val="-5.9824262695403353E-4"/>
                  <c:y val="-8.83674843780233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A98-594D-A924-2D4A7D99FDA6}"/>
                </c:ext>
              </c:extLst>
            </c:dLbl>
            <c:dLbl>
              <c:idx val="22"/>
              <c:layout>
                <c:manualLayout>
                  <c:x val="-1.7947278808621006E-3"/>
                  <c:y val="-1.5041273936684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E-4143-A707-D26F402DE2EC}"/>
                </c:ext>
              </c:extLst>
            </c:dLbl>
            <c:dLbl>
              <c:idx val="23"/>
              <c:layout>
                <c:manualLayout>
                  <c:x val="-2.3929705078161341E-3"/>
                  <c:y val="-6.5805573472996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A98-594D-A924-2D4A7D99FDA6}"/>
                </c:ext>
              </c:extLst>
            </c:dLbl>
            <c:dLbl>
              <c:idx val="24"/>
              <c:layout>
                <c:manualLayout>
                  <c:x val="-2.9912131347703433E-3"/>
                  <c:y val="-9.0247643620108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E-4143-A707-D26F402DE2E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venir Next Medium" panose="020B05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psd!$C$81:$AA$81</c:f>
              <c:numCache>
                <c:formatCode>0.0%</c:formatCode>
                <c:ptCount val="25"/>
                <c:pt idx="0">
                  <c:v>6.3327560353461293E-2</c:v>
                </c:pt>
                <c:pt idx="1">
                  <c:v>5.8086497774358412E-2</c:v>
                </c:pt>
                <c:pt idx="2">
                  <c:v>5.0869147915111441E-2</c:v>
                </c:pt>
                <c:pt idx="3">
                  <c:v>4.2013626040878126E-2</c:v>
                </c:pt>
                <c:pt idx="4">
                  <c:v>4.6728971962616821E-2</c:v>
                </c:pt>
                <c:pt idx="5">
                  <c:v>4.0775591673795269E-2</c:v>
                </c:pt>
                <c:pt idx="6">
                  <c:v>6.9252077562326875E-2</c:v>
                </c:pt>
                <c:pt idx="7">
                  <c:v>7.5844486934353098E-2</c:v>
                </c:pt>
                <c:pt idx="8">
                  <c:v>7.397408207343413E-2</c:v>
                </c:pt>
                <c:pt idx="9">
                  <c:v>7.5342052920257974E-2</c:v>
                </c:pt>
                <c:pt idx="10">
                  <c:v>8.0174519419014406E-2</c:v>
                </c:pt>
                <c:pt idx="11">
                  <c:v>7.6298050073545023E-2</c:v>
                </c:pt>
                <c:pt idx="12">
                  <c:v>0.10033198961315561</c:v>
                </c:pt>
                <c:pt idx="13">
                  <c:v>0.1051723158614144</c:v>
                </c:pt>
                <c:pt idx="14">
                  <c:v>0.12761693649561898</c:v>
                </c:pt>
                <c:pt idx="15">
                  <c:v>0.11218324311037688</c:v>
                </c:pt>
                <c:pt idx="16">
                  <c:v>0.15441973611147836</c:v>
                </c:pt>
                <c:pt idx="17">
                  <c:v>0.16350625077655556</c:v>
                </c:pt>
                <c:pt idx="18">
                  <c:v>0.17772746772606177</c:v>
                </c:pt>
                <c:pt idx="19">
                  <c:v>0.15223814813648814</c:v>
                </c:pt>
                <c:pt idx="20">
                  <c:v>0.16269875014984064</c:v>
                </c:pt>
                <c:pt idx="21">
                  <c:v>0.16808905887707523</c:v>
                </c:pt>
                <c:pt idx="22">
                  <c:v>0.19258074354142557</c:v>
                </c:pt>
                <c:pt idx="23">
                  <c:v>0.15259980700612644</c:v>
                </c:pt>
                <c:pt idx="24">
                  <c:v>0.16970346552340121</c:v>
                </c:pt>
              </c:numCache>
            </c:numRef>
          </c:val>
          <c:extLst>
            <c:ext xmlns:c16="http://schemas.microsoft.com/office/drawing/2014/chart" uri="{C3380CC4-5D6E-409C-BE32-E72D297353CC}">
              <c16:uniqueId val="{00000004-818E-4143-A707-D26F402DE2EC}"/>
            </c:ext>
          </c:extLst>
        </c:ser>
        <c:dLbls>
          <c:showLegendKey val="0"/>
          <c:showVal val="0"/>
          <c:showCatName val="0"/>
          <c:showSerName val="0"/>
          <c:showPercent val="0"/>
          <c:showBubbleSize val="0"/>
        </c:dLbls>
        <c:gapWidth val="0"/>
        <c:overlap val="52"/>
        <c:axId val="660505247"/>
        <c:axId val="386289295"/>
      </c:barChart>
      <c:catAx>
        <c:axId val="660505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20000" spcFirstLastPara="1" vertOverflow="ellipsis" wrap="square" anchor="ctr" anchorCtr="1"/>
          <a:lstStyle/>
          <a:p>
            <a:pPr>
              <a:defRPr sz="1200" b="0" i="0" u="none" strike="noStrike" kern="1200" baseline="0">
                <a:solidFill>
                  <a:schemeClr val="bg1"/>
                </a:solidFill>
                <a:latin typeface="+mn-lt"/>
                <a:ea typeface="+mn-ea"/>
                <a:cs typeface="+mn-cs"/>
              </a:defRPr>
            </a:pPr>
            <a:endParaRPr lang="en-US"/>
          </a:p>
        </c:txPr>
        <c:crossAx val="386289295"/>
        <c:crosses val="autoZero"/>
        <c:auto val="1"/>
        <c:lblAlgn val="ctr"/>
        <c:lblOffset val="100"/>
        <c:noMultiLvlLbl val="0"/>
      </c:catAx>
      <c:valAx>
        <c:axId val="386289295"/>
        <c:scaling>
          <c:orientation val="minMax"/>
        </c:scaling>
        <c:delete val="0"/>
        <c:axPos val="l"/>
        <c:majorGridlines>
          <c:spPr>
            <a:ln w="9525" cap="flat" cmpd="sng" algn="ctr">
              <a:no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660505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6C1B-DE5E-1285-8CFA-48226590F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0B0D4-E88E-DA6D-C445-9319866101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960540-43A8-32EA-831D-D8D0E88BF90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027AA03-767C-3A16-2B4A-2105D1D87694}"/>
              </a:ext>
            </a:extLst>
          </p:cNvPr>
          <p:cNvSpPr>
            <a:spLocks noGrp="1"/>
          </p:cNvSpPr>
          <p:nvPr>
            <p:ph type="sldNum" sz="quarter" idx="5"/>
          </p:nvPr>
        </p:nvSpPr>
        <p:spPr/>
        <p:txBody>
          <a:bodyPr/>
          <a:lstStyle/>
          <a:p>
            <a:fld id="{DE821173-6A9D-BE4B-9873-FD2A46963CCA}" type="slidenum">
              <a:rPr lang="en-US"/>
              <a:t>1</a:t>
            </a:fld>
            <a:endParaRPr lang="en-US" dirty="0"/>
          </a:p>
        </p:txBody>
      </p:sp>
    </p:spTree>
    <p:extLst>
      <p:ext uri="{BB962C8B-B14F-4D97-AF65-F5344CB8AC3E}">
        <p14:creationId xmlns:p14="http://schemas.microsoft.com/office/powerpoint/2010/main" val="176251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7653-87F3-F513-8787-DD0C1CFED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99282-A8BC-4CEA-CADD-4AF28B6120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9D0725-C0A4-0400-CF46-A45E4D6E43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CC1C0A-BF81-06B6-16D1-86BDA533113F}"/>
              </a:ext>
            </a:extLst>
          </p:cNvPr>
          <p:cNvSpPr>
            <a:spLocks noGrp="1"/>
          </p:cNvSpPr>
          <p:nvPr>
            <p:ph type="sldNum" sz="quarter" idx="5"/>
          </p:nvPr>
        </p:nvSpPr>
        <p:spPr/>
        <p:txBody>
          <a:bodyPr/>
          <a:lstStyle/>
          <a:p>
            <a:fld id="{DE821173-6A9D-BE4B-9873-FD2A46963CCA}" type="slidenum">
              <a:rPr lang="en-US"/>
              <a:t>10</a:t>
            </a:fld>
            <a:endParaRPr lang="en-US" dirty="0"/>
          </a:p>
        </p:txBody>
      </p:sp>
    </p:spTree>
    <p:extLst>
      <p:ext uri="{BB962C8B-B14F-4D97-AF65-F5344CB8AC3E}">
        <p14:creationId xmlns:p14="http://schemas.microsoft.com/office/powerpoint/2010/main" val="141448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306BD-F71F-0B3E-F330-869537EFE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ED532-124A-B83C-9FFC-09F4B5D43C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E29CE4-85EC-86F5-ECD6-E08915BE0C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7DC242-084B-72BB-6D74-29DB266CD050}"/>
              </a:ext>
            </a:extLst>
          </p:cNvPr>
          <p:cNvSpPr>
            <a:spLocks noGrp="1"/>
          </p:cNvSpPr>
          <p:nvPr>
            <p:ph type="sldNum" sz="quarter" idx="5"/>
          </p:nvPr>
        </p:nvSpPr>
        <p:spPr/>
        <p:txBody>
          <a:bodyPr/>
          <a:lstStyle/>
          <a:p>
            <a:fld id="{DE821173-6A9D-BE4B-9873-FD2A46963CCA}" type="slidenum">
              <a:rPr lang="en-US"/>
              <a:t>11</a:t>
            </a:fld>
            <a:endParaRPr lang="en-US" dirty="0"/>
          </a:p>
        </p:txBody>
      </p:sp>
    </p:spTree>
    <p:extLst>
      <p:ext uri="{BB962C8B-B14F-4D97-AF65-F5344CB8AC3E}">
        <p14:creationId xmlns:p14="http://schemas.microsoft.com/office/powerpoint/2010/main" val="199040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2709-323E-196D-6DD4-5F5DA0916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7FABB-C544-862E-40DA-8E8BD8890B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1F5B64-A9E2-0D6E-472D-7F958E0A4E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F27DB9-8AA0-F07E-3BCE-CE8981590331}"/>
              </a:ext>
            </a:extLst>
          </p:cNvPr>
          <p:cNvSpPr>
            <a:spLocks noGrp="1"/>
          </p:cNvSpPr>
          <p:nvPr>
            <p:ph type="sldNum" sz="quarter" idx="5"/>
          </p:nvPr>
        </p:nvSpPr>
        <p:spPr/>
        <p:txBody>
          <a:bodyPr/>
          <a:lstStyle/>
          <a:p>
            <a:fld id="{DE821173-6A9D-BE4B-9873-FD2A46963CCA}" type="slidenum">
              <a:rPr lang="en-US"/>
              <a:t>12</a:t>
            </a:fld>
            <a:endParaRPr lang="en-US" dirty="0"/>
          </a:p>
        </p:txBody>
      </p:sp>
    </p:spTree>
    <p:extLst>
      <p:ext uri="{BB962C8B-B14F-4D97-AF65-F5344CB8AC3E}">
        <p14:creationId xmlns:p14="http://schemas.microsoft.com/office/powerpoint/2010/main" val="1368848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6F1-8C29-2EFE-6047-DE928F677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FC03D-D151-6F80-E5B3-861B353C781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457C102-0B01-A1F0-9472-65F22EF841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AFA9C2-DDBF-B710-7ED6-EA6CCD5FF255}"/>
              </a:ext>
            </a:extLst>
          </p:cNvPr>
          <p:cNvSpPr>
            <a:spLocks noGrp="1"/>
          </p:cNvSpPr>
          <p:nvPr>
            <p:ph type="sldNum" sz="quarter" idx="5"/>
          </p:nvPr>
        </p:nvSpPr>
        <p:spPr/>
        <p:txBody>
          <a:bodyPr/>
          <a:lstStyle/>
          <a:p>
            <a:fld id="{DE821173-6A9D-BE4B-9873-FD2A46963CCA}" type="slidenum">
              <a:rPr lang="en-US"/>
              <a:t>13</a:t>
            </a:fld>
            <a:endParaRPr lang="en-US" dirty="0"/>
          </a:p>
        </p:txBody>
      </p:sp>
    </p:spTree>
    <p:extLst>
      <p:ext uri="{BB962C8B-B14F-4D97-AF65-F5344CB8AC3E}">
        <p14:creationId xmlns:p14="http://schemas.microsoft.com/office/powerpoint/2010/main" val="428173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D3359-782B-D23E-6453-5DA8C6DA6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1D8B0-F04D-29A6-E6DE-898BE94EF3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7ADE9BF-1161-4340-90BC-28CDA5B45A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268097-C4F2-27D0-5FF1-B7EC4495CA1A}"/>
              </a:ext>
            </a:extLst>
          </p:cNvPr>
          <p:cNvSpPr>
            <a:spLocks noGrp="1"/>
          </p:cNvSpPr>
          <p:nvPr>
            <p:ph type="sldNum" sz="quarter" idx="5"/>
          </p:nvPr>
        </p:nvSpPr>
        <p:spPr/>
        <p:txBody>
          <a:bodyPr/>
          <a:lstStyle/>
          <a:p>
            <a:fld id="{DE821173-6A9D-BE4B-9873-FD2A46963CCA}" type="slidenum">
              <a:rPr lang="en-US"/>
              <a:t>14</a:t>
            </a:fld>
            <a:endParaRPr lang="en-US" dirty="0"/>
          </a:p>
        </p:txBody>
      </p:sp>
    </p:spTree>
    <p:extLst>
      <p:ext uri="{BB962C8B-B14F-4D97-AF65-F5344CB8AC3E}">
        <p14:creationId xmlns:p14="http://schemas.microsoft.com/office/powerpoint/2010/main" val="185419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0467-9613-C971-8756-80DF52E5E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3CA31-4F90-62C0-646A-C2210F8E82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1F689B-235F-647E-BC47-0102BF6D23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80CE9D-0F05-17AD-8DEE-D5D295B646E4}"/>
              </a:ext>
            </a:extLst>
          </p:cNvPr>
          <p:cNvSpPr>
            <a:spLocks noGrp="1"/>
          </p:cNvSpPr>
          <p:nvPr>
            <p:ph type="sldNum" sz="quarter" idx="5"/>
          </p:nvPr>
        </p:nvSpPr>
        <p:spPr/>
        <p:txBody>
          <a:bodyPr/>
          <a:lstStyle/>
          <a:p>
            <a:fld id="{DE821173-6A9D-BE4B-9873-FD2A46963CCA}" type="slidenum">
              <a:rPr lang="en-US"/>
              <a:t>15</a:t>
            </a:fld>
            <a:endParaRPr lang="en-US" dirty="0"/>
          </a:p>
        </p:txBody>
      </p:sp>
    </p:spTree>
    <p:extLst>
      <p:ext uri="{BB962C8B-B14F-4D97-AF65-F5344CB8AC3E}">
        <p14:creationId xmlns:p14="http://schemas.microsoft.com/office/powerpoint/2010/main" val="202655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AFCE-B7ED-ADDD-6767-C3402994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D5DD6-8830-72E1-8E54-05DD6F9DA7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94E70E-FFF4-F730-9220-9497CADC3F2F}"/>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99A1C9EB-0CC4-B61E-A2B3-A7323CF91584}"/>
              </a:ext>
            </a:extLst>
          </p:cNvPr>
          <p:cNvSpPr>
            <a:spLocks noGrp="1"/>
          </p:cNvSpPr>
          <p:nvPr>
            <p:ph type="sldNum" sz="quarter" idx="5"/>
          </p:nvPr>
        </p:nvSpPr>
        <p:spPr/>
        <p:txBody>
          <a:bodyPr/>
          <a:lstStyle/>
          <a:p>
            <a:fld id="{DE821173-6A9D-BE4B-9873-FD2A46963CCA}" type="slidenum">
              <a:rPr lang="en-US"/>
              <a:t>16</a:t>
            </a:fld>
            <a:endParaRPr lang="en-US" dirty="0"/>
          </a:p>
        </p:txBody>
      </p:sp>
    </p:spTree>
    <p:extLst>
      <p:ext uri="{BB962C8B-B14F-4D97-AF65-F5344CB8AC3E}">
        <p14:creationId xmlns:p14="http://schemas.microsoft.com/office/powerpoint/2010/main" val="43969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D57B-0BD1-9A79-1B0D-41D3C5633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872A9-FE83-3A13-9264-93641E61A1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4C96FE-B630-80DE-E00B-213C20422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61E93-1008-B9B3-DC50-D574D0323CC4}"/>
              </a:ext>
            </a:extLst>
          </p:cNvPr>
          <p:cNvSpPr>
            <a:spLocks noGrp="1"/>
          </p:cNvSpPr>
          <p:nvPr>
            <p:ph type="sldNum" sz="quarter" idx="5"/>
          </p:nvPr>
        </p:nvSpPr>
        <p:spPr/>
        <p:txBody>
          <a:bodyPr/>
          <a:lstStyle/>
          <a:p>
            <a:fld id="{DE821173-6A9D-BE4B-9873-FD2A46963CCA}" type="slidenum">
              <a:rPr lang="en-US"/>
              <a:t>2</a:t>
            </a:fld>
            <a:endParaRPr lang="en-US" dirty="0"/>
          </a:p>
        </p:txBody>
      </p:sp>
    </p:spTree>
    <p:extLst>
      <p:ext uri="{BB962C8B-B14F-4D97-AF65-F5344CB8AC3E}">
        <p14:creationId xmlns:p14="http://schemas.microsoft.com/office/powerpoint/2010/main" val="85299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0B82-2867-BC4D-16CD-94CFFE19D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93CB8-E0F3-A338-E2D4-F120574053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061A09-9717-2F63-70E8-230BB21D2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F9B669-95D0-5E2B-4C7A-49405F7C6CFD}"/>
              </a:ext>
            </a:extLst>
          </p:cNvPr>
          <p:cNvSpPr>
            <a:spLocks noGrp="1"/>
          </p:cNvSpPr>
          <p:nvPr>
            <p:ph type="sldNum" sz="quarter" idx="5"/>
          </p:nvPr>
        </p:nvSpPr>
        <p:spPr/>
        <p:txBody>
          <a:bodyPr/>
          <a:lstStyle/>
          <a:p>
            <a:fld id="{DE821173-6A9D-BE4B-9873-FD2A46963CCA}" type="slidenum">
              <a:rPr lang="en-US"/>
              <a:t>3</a:t>
            </a:fld>
            <a:endParaRPr lang="en-US" dirty="0"/>
          </a:p>
        </p:txBody>
      </p:sp>
    </p:spTree>
    <p:extLst>
      <p:ext uri="{BB962C8B-B14F-4D97-AF65-F5344CB8AC3E}">
        <p14:creationId xmlns:p14="http://schemas.microsoft.com/office/powerpoint/2010/main" val="82744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E77B-177A-DB42-F8B5-39C517286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A6CFB-BA84-378C-3530-01AFE2E8949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BF334B2-8E29-C8AB-2C91-651515AEAC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E1BAE4-D281-3FAF-DF24-FC2ECE04C41A}"/>
              </a:ext>
            </a:extLst>
          </p:cNvPr>
          <p:cNvSpPr>
            <a:spLocks noGrp="1"/>
          </p:cNvSpPr>
          <p:nvPr>
            <p:ph type="sldNum" sz="quarter" idx="5"/>
          </p:nvPr>
        </p:nvSpPr>
        <p:spPr/>
        <p:txBody>
          <a:bodyPr/>
          <a:lstStyle/>
          <a:p>
            <a:fld id="{DE821173-6A9D-BE4B-9873-FD2A46963CCA}" type="slidenum">
              <a:rPr lang="en-US"/>
              <a:t>4</a:t>
            </a:fld>
            <a:endParaRPr lang="en-US" dirty="0"/>
          </a:p>
        </p:txBody>
      </p:sp>
    </p:spTree>
    <p:extLst>
      <p:ext uri="{BB962C8B-B14F-4D97-AF65-F5344CB8AC3E}">
        <p14:creationId xmlns:p14="http://schemas.microsoft.com/office/powerpoint/2010/main" val="246476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8A483-94D4-B9CF-85CC-54621B54C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AD4CF-E0CF-D1F2-6140-18C96A07A6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847BEE-A04D-161D-9586-B44D644B77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3733B6-62AB-056F-D94F-4E6C5282A30E}"/>
              </a:ext>
            </a:extLst>
          </p:cNvPr>
          <p:cNvSpPr>
            <a:spLocks noGrp="1"/>
          </p:cNvSpPr>
          <p:nvPr>
            <p:ph type="sldNum" sz="quarter" idx="5"/>
          </p:nvPr>
        </p:nvSpPr>
        <p:spPr/>
        <p:txBody>
          <a:bodyPr/>
          <a:lstStyle/>
          <a:p>
            <a:fld id="{DE821173-6A9D-BE4B-9873-FD2A46963CCA}" type="slidenum">
              <a:rPr lang="en-US"/>
              <a:t>5</a:t>
            </a:fld>
            <a:endParaRPr lang="en-US" dirty="0"/>
          </a:p>
        </p:txBody>
      </p:sp>
    </p:spTree>
    <p:extLst>
      <p:ext uri="{BB962C8B-B14F-4D97-AF65-F5344CB8AC3E}">
        <p14:creationId xmlns:p14="http://schemas.microsoft.com/office/powerpoint/2010/main" val="1184814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604C-E007-7185-6765-22C0FCC62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00209-B7B2-30E9-E1F9-CDC02B865A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2D0271-B204-4178-768D-6C027588F4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656AF9-7C4C-083D-A84A-555A3A5DDEDE}"/>
              </a:ext>
            </a:extLst>
          </p:cNvPr>
          <p:cNvSpPr>
            <a:spLocks noGrp="1"/>
          </p:cNvSpPr>
          <p:nvPr>
            <p:ph type="sldNum" sz="quarter" idx="5"/>
          </p:nvPr>
        </p:nvSpPr>
        <p:spPr/>
        <p:txBody>
          <a:bodyPr/>
          <a:lstStyle/>
          <a:p>
            <a:fld id="{DE821173-6A9D-BE4B-9873-FD2A46963CCA}" type="slidenum">
              <a:rPr lang="en-US"/>
              <a:t>6</a:t>
            </a:fld>
            <a:endParaRPr lang="en-US" dirty="0"/>
          </a:p>
        </p:txBody>
      </p:sp>
    </p:spTree>
    <p:extLst>
      <p:ext uri="{BB962C8B-B14F-4D97-AF65-F5344CB8AC3E}">
        <p14:creationId xmlns:p14="http://schemas.microsoft.com/office/powerpoint/2010/main" val="213176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F8936-92B1-CB2B-B895-831FF7AEC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E0C92-5671-22B5-F7B5-1260557C6EB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953964-28A7-71CB-C16F-93B2495C1F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D19FD-FBD4-4F22-9A41-2B5AFA86337D}"/>
              </a:ext>
            </a:extLst>
          </p:cNvPr>
          <p:cNvSpPr>
            <a:spLocks noGrp="1"/>
          </p:cNvSpPr>
          <p:nvPr>
            <p:ph type="sldNum" sz="quarter" idx="5"/>
          </p:nvPr>
        </p:nvSpPr>
        <p:spPr/>
        <p:txBody>
          <a:bodyPr/>
          <a:lstStyle/>
          <a:p>
            <a:fld id="{DE821173-6A9D-BE4B-9873-FD2A46963CCA}" type="slidenum">
              <a:rPr lang="en-US"/>
              <a:t>7</a:t>
            </a:fld>
            <a:endParaRPr lang="en-US" dirty="0"/>
          </a:p>
        </p:txBody>
      </p:sp>
    </p:spTree>
    <p:extLst>
      <p:ext uri="{BB962C8B-B14F-4D97-AF65-F5344CB8AC3E}">
        <p14:creationId xmlns:p14="http://schemas.microsoft.com/office/powerpoint/2010/main" val="116458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DF35A-52ED-3FF5-4DE8-590F5552D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F192B-D615-67B4-E004-ECA92BC1ED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2210AA-4BC0-5770-EFCE-336BD29CAA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D7A6E7-FFCE-3915-8F38-33CBEA3B4F6B}"/>
              </a:ext>
            </a:extLst>
          </p:cNvPr>
          <p:cNvSpPr>
            <a:spLocks noGrp="1"/>
          </p:cNvSpPr>
          <p:nvPr>
            <p:ph type="sldNum" sz="quarter" idx="5"/>
          </p:nvPr>
        </p:nvSpPr>
        <p:spPr/>
        <p:txBody>
          <a:bodyPr/>
          <a:lstStyle/>
          <a:p>
            <a:fld id="{DE821173-6A9D-BE4B-9873-FD2A46963CCA}" type="slidenum">
              <a:rPr lang="en-US"/>
              <a:t>8</a:t>
            </a:fld>
            <a:endParaRPr lang="en-US" dirty="0"/>
          </a:p>
        </p:txBody>
      </p:sp>
    </p:spTree>
    <p:extLst>
      <p:ext uri="{BB962C8B-B14F-4D97-AF65-F5344CB8AC3E}">
        <p14:creationId xmlns:p14="http://schemas.microsoft.com/office/powerpoint/2010/main" val="305706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C8CC-8331-BEC5-5F3F-0756E23B7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3F1C4-7410-0D3E-7C66-FDF291158F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F0E6039-A12C-C241-C8F1-FD21336BF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CCE31-8963-F95D-F2CF-EAA346506699}"/>
              </a:ext>
            </a:extLst>
          </p:cNvPr>
          <p:cNvSpPr>
            <a:spLocks noGrp="1"/>
          </p:cNvSpPr>
          <p:nvPr>
            <p:ph type="sldNum" sz="quarter" idx="5"/>
          </p:nvPr>
        </p:nvSpPr>
        <p:spPr/>
        <p:txBody>
          <a:bodyPr/>
          <a:lstStyle/>
          <a:p>
            <a:fld id="{DE821173-6A9D-BE4B-9873-FD2A46963CCA}" type="slidenum">
              <a:rPr lang="en-US"/>
              <a:t>9</a:t>
            </a:fld>
            <a:endParaRPr lang="en-US" dirty="0"/>
          </a:p>
        </p:txBody>
      </p:sp>
    </p:spTree>
    <p:extLst>
      <p:ext uri="{BB962C8B-B14F-4D97-AF65-F5344CB8AC3E}">
        <p14:creationId xmlns:p14="http://schemas.microsoft.com/office/powerpoint/2010/main" val="5254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Futuristic, curved, white structure"/>
          <p:cNvSpPr>
            <a:spLocks noGrp="1"/>
          </p:cNvSpPr>
          <p:nvPr>
            <p:ph type="pic" idx="21"/>
          </p:nvPr>
        </p:nvSpPr>
        <p:spPr>
          <a:xfrm>
            <a:off x="0" y="-5397500"/>
            <a:ext cx="27190700" cy="20393025"/>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vl1pPr>
          </a:lstStyle>
          <a:p>
            <a:r>
              <a:t>Presentation Title</a:t>
            </a:r>
          </a:p>
        </p:txBody>
      </p:sp>
      <p:sp>
        <p:nvSpPr>
          <p:cNvPr id="2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z="12000" spc="-119">
                <a:latin typeface="+mn-lt"/>
                <a:ea typeface="+mn-ea"/>
                <a:cs typeface="+mn-cs"/>
                <a:sym typeface="Produkt Extralight"/>
              </a:defRPr>
            </a:lvl1pPr>
            <a:lvl2pPr marL="0" indent="457200" algn="ctr" defTabSz="2438400">
              <a:lnSpc>
                <a:spcPct val="90000"/>
              </a:lnSpc>
              <a:spcBef>
                <a:spcPts val="0"/>
              </a:spcBef>
              <a:buSzTx/>
              <a:buNone/>
              <a:defRPr sz="12000" spc="-119">
                <a:latin typeface="+mn-lt"/>
                <a:ea typeface="+mn-ea"/>
                <a:cs typeface="+mn-cs"/>
                <a:sym typeface="Produkt Extralight"/>
              </a:defRPr>
            </a:lvl2pPr>
            <a:lvl3pPr marL="0" indent="914400" algn="ctr" defTabSz="2438400">
              <a:lnSpc>
                <a:spcPct val="90000"/>
              </a:lnSpc>
              <a:spcBef>
                <a:spcPts val="0"/>
              </a:spcBef>
              <a:buSzTx/>
              <a:buNone/>
              <a:defRPr sz="12000" spc="-119">
                <a:latin typeface="+mn-lt"/>
                <a:ea typeface="+mn-ea"/>
                <a:cs typeface="+mn-cs"/>
                <a:sym typeface="Produkt Extralight"/>
              </a:defRPr>
            </a:lvl3pPr>
            <a:lvl4pPr marL="0" indent="1371600" algn="ctr" defTabSz="2438400">
              <a:lnSpc>
                <a:spcPct val="90000"/>
              </a:lnSpc>
              <a:spcBef>
                <a:spcPts val="0"/>
              </a:spcBef>
              <a:buSzTx/>
              <a:buNone/>
              <a:defRPr sz="12000" spc="-119">
                <a:latin typeface="+mn-lt"/>
                <a:ea typeface="+mn-ea"/>
                <a:cs typeface="+mn-cs"/>
                <a:sym typeface="Produkt Extralight"/>
              </a:defRPr>
            </a:lvl4pPr>
            <a:lvl5pPr marL="0" indent="1828800" algn="ctr" defTabSz="2438400">
              <a:lnSpc>
                <a:spcPct val="90000"/>
              </a:lnSpc>
              <a:spcBef>
                <a:spcPts val="0"/>
              </a:spcBef>
              <a:buSzTx/>
              <a:buNone/>
              <a:defRPr sz="12000" spc="-119">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z="35000" spc="-1750">
                <a:latin typeface="+mn-lt"/>
                <a:ea typeface="+mn-ea"/>
                <a:cs typeface="+mn-cs"/>
                <a:sym typeface="Produkt Extralight"/>
              </a:defRPr>
            </a:lvl1pPr>
            <a:lvl2pPr marL="0" indent="457200" algn="ctr" defTabSz="2438400">
              <a:lnSpc>
                <a:spcPct val="90000"/>
              </a:lnSpc>
              <a:spcBef>
                <a:spcPts val="0"/>
              </a:spcBef>
              <a:buSzTx/>
              <a:buNone/>
              <a:defRPr sz="35000" spc="-1750">
                <a:latin typeface="+mn-lt"/>
                <a:ea typeface="+mn-ea"/>
                <a:cs typeface="+mn-cs"/>
                <a:sym typeface="Produkt Extralight"/>
              </a:defRPr>
            </a:lvl2pPr>
            <a:lvl3pPr marL="0" indent="914400" algn="ctr" defTabSz="2438400">
              <a:lnSpc>
                <a:spcPct val="90000"/>
              </a:lnSpc>
              <a:spcBef>
                <a:spcPts val="0"/>
              </a:spcBef>
              <a:buSzTx/>
              <a:buNone/>
              <a:defRPr sz="35000" spc="-1750">
                <a:latin typeface="+mn-lt"/>
                <a:ea typeface="+mn-ea"/>
                <a:cs typeface="+mn-cs"/>
                <a:sym typeface="Produkt Extralight"/>
              </a:defRPr>
            </a:lvl3pPr>
            <a:lvl4pPr marL="0" indent="1371600" algn="ctr" defTabSz="2438400">
              <a:lnSpc>
                <a:spcPct val="90000"/>
              </a:lnSpc>
              <a:spcBef>
                <a:spcPts val="0"/>
              </a:spcBef>
              <a:buSzTx/>
              <a:buNone/>
              <a:defRPr sz="35000" spc="-1750">
                <a:latin typeface="+mn-lt"/>
                <a:ea typeface="+mn-ea"/>
                <a:cs typeface="+mn-cs"/>
                <a:sym typeface="Produkt Extralight"/>
              </a:defRPr>
            </a:lvl4pPr>
            <a:lvl5pPr marL="0" indent="1828800" algn="ctr" defTabSz="2438400">
              <a:lnSpc>
                <a:spcPct val="90000"/>
              </a:lnSpc>
              <a:spcBef>
                <a:spcPts val="0"/>
              </a:spcBef>
              <a:buSzTx/>
              <a:buNone/>
              <a:defRPr sz="35000" spc="-1750">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n-lt"/>
                <a:ea typeface="+mn-ea"/>
                <a:cs typeface="+mn-cs"/>
                <a:sym typeface="Produkt Extralight"/>
              </a:defRPr>
            </a:lvl1pPr>
          </a:lstStyle>
          <a:p>
            <a:r>
              <a:t>Fact information</a:t>
            </a:r>
          </a:p>
        </p:txBody>
      </p:sp>
      <p:sp>
        <p:nvSpPr>
          <p:cNvPr id="12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Attribution</a:t>
            </a:r>
          </a:p>
        </p:txBody>
      </p:sp>
      <p:sp>
        <p:nvSpPr>
          <p:cNvPr id="136" name="Body Level One…"/>
          <p:cNvSpPr txBox="1">
            <a:spLocks noGrp="1"/>
          </p:cNvSpPr>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z="9300" spc="-93">
                <a:latin typeface="+mn-lt"/>
                <a:ea typeface="+mn-ea"/>
                <a:cs typeface="+mn-cs"/>
                <a:sym typeface="Produkt Extralight"/>
              </a:defRPr>
            </a:lvl1pPr>
            <a:lvl2pPr marL="254000" indent="203200" defTabSz="2438400">
              <a:lnSpc>
                <a:spcPct val="90000"/>
              </a:lnSpc>
              <a:spcBef>
                <a:spcPts val="0"/>
              </a:spcBef>
              <a:buSzTx/>
              <a:buNone/>
              <a:defRPr sz="9300" spc="-93">
                <a:latin typeface="+mn-lt"/>
                <a:ea typeface="+mn-ea"/>
                <a:cs typeface="+mn-cs"/>
                <a:sym typeface="Produkt Extralight"/>
              </a:defRPr>
            </a:lvl2pPr>
            <a:lvl3pPr marL="254000" indent="660400" defTabSz="2438400">
              <a:lnSpc>
                <a:spcPct val="90000"/>
              </a:lnSpc>
              <a:spcBef>
                <a:spcPts val="0"/>
              </a:spcBef>
              <a:buSzTx/>
              <a:buNone/>
              <a:defRPr sz="9300" spc="-93">
                <a:latin typeface="+mn-lt"/>
                <a:ea typeface="+mn-ea"/>
                <a:cs typeface="+mn-cs"/>
                <a:sym typeface="Produkt Extralight"/>
              </a:defRPr>
            </a:lvl3pPr>
            <a:lvl4pPr marL="254000" indent="1117600" defTabSz="2438400">
              <a:lnSpc>
                <a:spcPct val="90000"/>
              </a:lnSpc>
              <a:spcBef>
                <a:spcPts val="0"/>
              </a:spcBef>
              <a:buSzTx/>
              <a:buNone/>
              <a:defRPr sz="9300" spc="-93">
                <a:latin typeface="+mn-lt"/>
                <a:ea typeface="+mn-ea"/>
                <a:cs typeface="+mn-cs"/>
                <a:sym typeface="Produkt Extralight"/>
              </a:defRPr>
            </a:lvl4pPr>
            <a:lvl5pPr marL="254000" indent="1574800" defTabSz="2438400">
              <a:lnSpc>
                <a:spcPct val="90000"/>
              </a:lnSpc>
              <a:spcBef>
                <a:spcPts val="0"/>
              </a:spcBef>
              <a:buSzTx/>
              <a:buNone/>
              <a:defRPr sz="9300" spc="-93">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a curved, white, layered pattern"/>
          <p:cNvSpPr>
            <a:spLocks noGrp="1"/>
          </p:cNvSpPr>
          <p:nvPr>
            <p:ph type="pic" sz="quarter" idx="21"/>
          </p:nvPr>
        </p:nvSpPr>
        <p:spPr>
          <a:xfrm>
            <a:off x="1257300" y="3213100"/>
            <a:ext cx="7289800" cy="7289800"/>
          </a:xfrm>
          <a:prstGeom prst="rect">
            <a:avLst/>
          </a:prstGeom>
        </p:spPr>
        <p:txBody>
          <a:bodyPr lIns="91439" tIns="45719" rIns="91439" bIns="45719">
            <a:noAutofit/>
          </a:bodyPr>
          <a:lstStyle/>
          <a:p>
            <a:endParaRPr/>
          </a:p>
        </p:txBody>
      </p:sp>
      <p:sp>
        <p:nvSpPr>
          <p:cNvPr id="145" name="Close-up of a layered pattern of gray stone"/>
          <p:cNvSpPr>
            <a:spLocks noGrp="1"/>
          </p:cNvSpPr>
          <p:nvPr>
            <p:ph type="pic" sz="quarter" idx="22"/>
          </p:nvPr>
        </p:nvSpPr>
        <p:spPr>
          <a:xfrm>
            <a:off x="7353300" y="3632200"/>
            <a:ext cx="9677400" cy="6451600"/>
          </a:xfrm>
          <a:prstGeom prst="rect">
            <a:avLst/>
          </a:prstGeom>
        </p:spPr>
        <p:txBody>
          <a:bodyPr lIns="91439" tIns="45719" rIns="91439" bIns="45719">
            <a:noAutofit/>
          </a:bodyPr>
          <a:lstStyle/>
          <a:p>
            <a:endParaRPr/>
          </a:p>
        </p:txBody>
      </p:sp>
      <p:sp>
        <p:nvSpPr>
          <p:cNvPr id="146" name="Close-up of a white ribbed pattern"/>
          <p:cNvSpPr>
            <a:spLocks noGrp="1"/>
          </p:cNvSpPr>
          <p:nvPr>
            <p:ph type="pic" sz="quarter" idx="23"/>
          </p:nvPr>
        </p:nvSpPr>
        <p:spPr>
          <a:xfrm>
            <a:off x="14621933" y="3632200"/>
            <a:ext cx="9677401" cy="6457250"/>
          </a:xfrm>
          <a:prstGeom prst="rect">
            <a:avLst/>
          </a:prstGeom>
        </p:spPr>
        <p:txBody>
          <a:bodyPr lIns="91439" tIns="45719" rIns="91439" bIns="45719">
            <a:noAutofit/>
          </a:bodyPr>
          <a:lstStyle/>
          <a:p>
            <a:endParaRPr/>
          </a:p>
        </p:txBody>
      </p:sp>
      <p:sp>
        <p:nvSpPr>
          <p:cNvPr id="14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Angular, futuristic, white corridor with shadows"/>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ED9E-386D-1D54-0C46-6DB623AA9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F9CF5-BBC6-2266-4867-F35C1A56C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F2894-754C-141C-D898-079A9F66E6ED}"/>
              </a:ext>
            </a:extLst>
          </p:cNvPr>
          <p:cNvSpPr>
            <a:spLocks noGrp="1"/>
          </p:cNvSpPr>
          <p:nvPr>
            <p:ph type="dt" sz="half" idx="10"/>
          </p:nvPr>
        </p:nvSpPr>
        <p:spPr/>
        <p:txBody>
          <a:bodyPr/>
          <a:lstStyle/>
          <a:p>
            <a:fld id="{202660CD-6884-5345-B121-AE8C75EAC0E7}" type="datetimeFigureOut">
              <a:t>2/27/25</a:t>
            </a:fld>
            <a:endParaRPr lang="en-US"/>
          </a:p>
        </p:txBody>
      </p:sp>
      <p:sp>
        <p:nvSpPr>
          <p:cNvPr id="5" name="Footer Placeholder 4">
            <a:extLst>
              <a:ext uri="{FF2B5EF4-FFF2-40B4-BE49-F238E27FC236}">
                <a16:creationId xmlns:a16="http://schemas.microsoft.com/office/drawing/2014/main" id="{83DA3A69-A188-1EF2-6EB3-CF668A1B6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1CEFE-28FE-D9F4-CAF8-B4866BC575C4}"/>
              </a:ext>
            </a:extLst>
          </p:cNvPr>
          <p:cNvSpPr>
            <a:spLocks noGrp="1"/>
          </p:cNvSpPr>
          <p:nvPr>
            <p:ph type="sldNum" sz="quarter" idx="12"/>
          </p:nvPr>
        </p:nvSpPr>
        <p:spPr>
          <a:xfrm>
            <a:off x="23543163" y="12477591"/>
            <a:ext cx="403957" cy="410369"/>
          </a:xfrm>
        </p:spPr>
        <p:txBody>
          <a:bodyPr/>
          <a:lstStyle/>
          <a:p>
            <a:fld id="{8D9CDEFC-7509-044C-A46D-3BF25FCCE526}" type="slidenum">
              <a:t>‹#›</a:t>
            </a:fld>
            <a:endParaRPr lang="en-US"/>
          </a:p>
        </p:txBody>
      </p:sp>
    </p:spTree>
    <p:extLst>
      <p:ext uri="{BB962C8B-B14F-4D97-AF65-F5344CB8AC3E}">
        <p14:creationId xmlns:p14="http://schemas.microsoft.com/office/powerpoint/2010/main" val="85246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curved, white, layered pattern"/>
          <p:cNvSpPr>
            <a:spLocks noGrp="1"/>
          </p:cNvSpPr>
          <p:nvPr>
            <p:ph type="pic" idx="21"/>
          </p:nvPr>
        </p:nvSpPr>
        <p:spPr>
          <a:xfrm>
            <a:off x="11569700" y="0"/>
            <a:ext cx="13716000" cy="1371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3335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Slide Subtitle</a:t>
            </a:r>
          </a:p>
          <a:p>
            <a:pPr lvl="1"/>
            <a:endParaRPr/>
          </a:p>
          <a:p>
            <a:pPr lvl="2"/>
            <a:endParaRPr/>
          </a:p>
          <a:p>
            <a:pPr lvl="3"/>
            <a:endParaRPr/>
          </a:p>
          <a:p>
            <a:pPr lvl="4"/>
            <a:endParaRPr/>
          </a:p>
        </p:txBody>
      </p:sp>
      <p:sp>
        <p:nvSpPr>
          <p:cNvPr id="3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Close-up of the edge of white curved stone"/>
          <p:cNvSpPr>
            <a:spLocks noGrp="1"/>
          </p:cNvSpPr>
          <p:nvPr>
            <p:ph type="pic" idx="21"/>
          </p:nvPr>
        </p:nvSpPr>
        <p:spPr>
          <a:xfrm>
            <a:off x="12382500" y="-1206500"/>
            <a:ext cx="12103100" cy="16140313"/>
          </a:xfrm>
          <a:prstGeom prst="rect">
            <a:avLst/>
          </a:prstGeom>
        </p:spPr>
        <p:txBody>
          <a:bodyPr lIns="91439" tIns="45719" rIns="91439" bIns="45719">
            <a:noAutofit/>
          </a:bodyPr>
          <a:lstStyle/>
          <a:p>
            <a:endParaRPr/>
          </a:p>
        </p:txBody>
      </p:sp>
      <p:sp>
        <p:nvSpPr>
          <p:cNvPr id="61" name="Slide Subtitle"/>
          <p:cNvSpPr txBox="1">
            <a:spLocks noGrp="1"/>
          </p:cNvSpPr>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6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8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3911600"/>
            <a:ext cx="21971004" cy="4648200"/>
          </a:xfrm>
          <a:prstGeom prst="rect">
            <a:avLst/>
          </a:prstGeom>
        </p:spPr>
        <p:txBody>
          <a:bodyPr anchor="ctr"/>
          <a:lstStyle>
            <a:lvl1pPr>
              <a:defRPr sz="12000" spc="-119"/>
            </a:lvl1pPr>
          </a:lstStyle>
          <a:p>
            <a:r>
              <a:t>Section Title</a:t>
            </a:r>
          </a:p>
        </p:txBody>
      </p:sp>
      <p:sp>
        <p:nvSpPr>
          <p:cNvPr id="9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100" name="Slide Title"/>
          <p:cNvSpPr txBox="1">
            <a:spLocks noGrp="1"/>
          </p:cNvSpPr>
          <p:nvPr>
            <p:ph type="title" hasCustomPrompt="1"/>
          </p:nvPr>
        </p:nvSpPr>
        <p:spPr>
          <a:prstGeom prst="rect">
            <a:avLst/>
          </a:prstGeom>
        </p:spPr>
        <p:txBody>
          <a:bodyPr/>
          <a:lstStyle/>
          <a:p>
            <a:r>
              <a:t>Slide Title</a:t>
            </a:r>
          </a:p>
        </p:txBody>
      </p:sp>
      <p:sp>
        <p:nvSpPr>
          <p:cNvPr id="10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Agenda Subtitle</a:t>
            </a:r>
          </a:p>
        </p:txBody>
      </p:sp>
      <p:sp>
        <p:nvSpPr>
          <p:cNvPr id="109" name="Body Level One…"/>
          <p:cNvSpPr txBox="1">
            <a:spLocks noGrp="1"/>
          </p:cNvSpPr>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01"/>
          <p:cNvSpPr txBox="1">
            <a:spLocks noGrp="1"/>
          </p:cNvSpPr>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transition spd="med"/>
  <p:txStyles>
    <p:titleStyle>
      <a:lvl1pPr marL="0" marR="0" indent="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1pPr>
      <a:lvl2pPr marL="0" marR="0" indent="457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2pPr>
      <a:lvl3pPr marL="0" marR="0" indent="914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3pPr>
      <a:lvl4pPr marL="0" marR="0" indent="1371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4pPr>
      <a:lvl5pPr marL="0" marR="0" indent="18288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5pPr>
      <a:lvl6pPr marL="0" marR="0" indent="22860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6pPr>
      <a:lvl7pPr marL="0" marR="0" indent="2743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7pPr>
      <a:lvl8pPr marL="0" marR="0" indent="3200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8pPr>
      <a:lvl9pPr marL="0" marR="0" indent="3657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9pPr>
    </p:titleStyle>
    <p:body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chart" Target="../charts/chart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chart" Target="../charts/chart7.xml"/><Relationship Id="rId5"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chart" Target="../charts/chart9.xml"/><Relationship Id="rId5"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chart" Target="../charts/chart10.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chart" Target="../charts/char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9FA6-AF9A-4AA5-9B21-869BE67D88B7}"/>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E60DAC93-2EFB-199D-6DB5-06B1627019D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6E08424-135E-ED9D-35D9-FAFD3559E57F}"/>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DDA5B2CA-F501-A342-D6B9-0ADEF2764D3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5431E359-47E8-7E99-8018-1D275172F746}"/>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C5440459-4039-D384-8141-F29B2E26E973}"/>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12116CF-18E5-128C-E76C-46F100205152}"/>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A9D53F90-7B73-7D30-7EA0-EA2FA0066B56}"/>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5" name="Presenter Title">
            <a:extLst>
              <a:ext uri="{FF2B5EF4-FFF2-40B4-BE49-F238E27FC236}">
                <a16:creationId xmlns:a16="http://schemas.microsoft.com/office/drawing/2014/main" id="{8A4B807C-05C3-CC51-3AF3-9E219C03961C}"/>
              </a:ext>
            </a:extLst>
          </p:cNvPr>
          <p:cNvSpPr txBox="1"/>
          <p:nvPr/>
        </p:nvSpPr>
        <p:spPr>
          <a:xfrm>
            <a:off x="17472181" y="8529830"/>
            <a:ext cx="4402755"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Managing Director</a:t>
            </a:r>
            <a:endParaRPr lang="en-US" sz="1800" i="1" dirty="0">
              <a:solidFill>
                <a:schemeClr val="bg1"/>
              </a:solidFill>
              <a:latin typeface="Avenir Next" panose="020B0503020202020204" pitchFamily="34" charset="0"/>
            </a:endParaRPr>
          </a:p>
        </p:txBody>
      </p:sp>
      <p:sp>
        <p:nvSpPr>
          <p:cNvPr id="4" name="Presenter">
            <a:extLst>
              <a:ext uri="{FF2B5EF4-FFF2-40B4-BE49-F238E27FC236}">
                <a16:creationId xmlns:a16="http://schemas.microsoft.com/office/drawing/2014/main" id="{39237051-F14C-3DD7-6366-DC145B622F75}"/>
              </a:ext>
            </a:extLst>
          </p:cNvPr>
          <p:cNvSpPr txBox="1"/>
          <p:nvPr/>
        </p:nvSpPr>
        <p:spPr>
          <a:xfrm>
            <a:off x="17457192" y="8018806"/>
            <a:ext cx="4289484" cy="522922"/>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MURAT BADEM</a:t>
            </a:r>
            <a:endParaRPr lang="en-US" sz="2000" dirty="0">
              <a:solidFill>
                <a:schemeClr val="bg1"/>
              </a:solidFill>
              <a:latin typeface="Avenir Next Medium" panose="020B0503020202020204" pitchFamily="34" charset="0"/>
            </a:endParaRPr>
          </a:p>
        </p:txBody>
      </p:sp>
      <p:sp>
        <p:nvSpPr>
          <p:cNvPr id="10" name="TextBox 9">
            <a:extLst>
              <a:ext uri="{FF2B5EF4-FFF2-40B4-BE49-F238E27FC236}">
                <a16:creationId xmlns:a16="http://schemas.microsoft.com/office/drawing/2014/main" id="{07B8EECD-F776-1B86-50F5-E5313A1A2898}"/>
              </a:ext>
            </a:extLst>
          </p:cNvPr>
          <p:cNvSpPr txBox="1"/>
          <p:nvPr/>
        </p:nvSpPr>
        <p:spPr>
          <a:xfrm>
            <a:off x="11072923" y="9764077"/>
            <a:ext cx="5343992" cy="882742"/>
          </a:xfrm>
          <a:prstGeom prst="rect">
            <a:avLst/>
          </a:prstGeom>
          <a:noFill/>
          <a:effectLst>
            <a:softEdge rad="65707"/>
          </a:effectLst>
        </p:spPr>
        <p:txBody>
          <a:bodyPr wrap="square" rtlCol="0">
            <a:spAutoFit/>
          </a:bodyPr>
          <a:lstStyle/>
          <a:p>
            <a:pPr algn="ctr">
              <a:lnSpc>
                <a:spcPct val="107000"/>
              </a:lnSpc>
              <a:spcAft>
                <a:spcPts val="800"/>
              </a:spcAft>
            </a:pPr>
            <a:r>
              <a:rPr lang="ro-RO" sz="1600" spc="800">
                <a:solidFill>
                  <a:schemeClr val="bg1"/>
                </a:solidFill>
                <a:latin typeface="Avenir Next Medium" panose="020B0503020202020204" pitchFamily="34" charset="0"/>
              </a:rPr>
              <a:t>GLOBAL FUTURE FOR NUTS GROWERS: TENDENCIES TO CONSIDER</a:t>
            </a:r>
            <a:endParaRPr lang="en-US" sz="1600" spc="550">
              <a:solidFill>
                <a:schemeClr val="bg1"/>
              </a:solidFill>
              <a:latin typeface="Avenir Next Medium" panose="020B0503020202020204" pitchFamily="34" charset="0"/>
            </a:endParaRPr>
          </a:p>
        </p:txBody>
      </p:sp>
      <p:pic>
        <p:nvPicPr>
          <p:cNvPr id="40" name="Graphic 39">
            <a:extLst>
              <a:ext uri="{FF2B5EF4-FFF2-40B4-BE49-F238E27FC236}">
                <a16:creationId xmlns:a16="http://schemas.microsoft.com/office/drawing/2014/main" id="{547DE73E-335D-5491-8947-731866FB56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1DCD4862-492D-1245-4367-E75289B56378}"/>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7" name="TextBox 6">
            <a:extLst>
              <a:ext uri="{FF2B5EF4-FFF2-40B4-BE49-F238E27FC236}">
                <a16:creationId xmlns:a16="http://schemas.microsoft.com/office/drawing/2014/main" id="{904DDF6B-FFC1-687A-2085-1294AD361175}"/>
              </a:ext>
            </a:extLst>
          </p:cNvPr>
          <p:cNvSpPr txBox="1"/>
          <p:nvPr/>
        </p:nvSpPr>
        <p:spPr>
          <a:xfrm>
            <a:off x="10792572" y="8403624"/>
            <a:ext cx="5821594" cy="1015663"/>
          </a:xfrm>
          <a:prstGeom prst="rect">
            <a:avLst/>
          </a:prstGeom>
          <a:noFill/>
          <a:effectLst>
            <a:softEdge rad="65707"/>
          </a:effectLst>
        </p:spPr>
        <p:txBody>
          <a:bodyPr wrap="square" rtlCol="0">
            <a:spAutoFit/>
          </a:bodyPr>
          <a:lstStyle/>
          <a:p>
            <a:pPr algn="ctr"/>
            <a:r>
              <a:rPr lang="ro-RO" sz="2000" spc="800">
                <a:solidFill>
                  <a:schemeClr val="bg1"/>
                </a:solidFill>
                <a:latin typeface="Avenir Next Medium" panose="020B0503020202020204" pitchFamily="34" charset="0"/>
              </a:rPr>
              <a:t>THE GLOBAL WALNUT MARKETS. TENDENCIES AND PERSPECTIVES.</a:t>
            </a:r>
            <a:r>
              <a:rPr lang="en-US" sz="2000" spc="800">
                <a:solidFill>
                  <a:schemeClr val="bg1"/>
                </a:solidFill>
                <a:latin typeface="Avenir Next Medium" panose="020B0503020202020204" pitchFamily="34" charset="0"/>
              </a:rPr>
              <a:t> </a:t>
            </a:r>
            <a:endParaRPr lang="en-US" sz="2000" spc="8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3171617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42BB-16EC-F041-9B6B-D97DD16C372B}"/>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B684969D-3644-A98B-67C3-81241C2832D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0"/>
            <a:ext cx="24384000" cy="13778561"/>
          </a:xfrm>
          <a:prstGeom prst="rect">
            <a:avLst/>
          </a:prstGeom>
        </p:spPr>
      </p:pic>
      <p:sp>
        <p:nvSpPr>
          <p:cNvPr id="30" name="Rectangle 29">
            <a:extLst>
              <a:ext uri="{FF2B5EF4-FFF2-40B4-BE49-F238E27FC236}">
                <a16:creationId xmlns:a16="http://schemas.microsoft.com/office/drawing/2014/main" id="{8CCE35B0-71DD-30E9-9B78-CFBE315C7EA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851436DE-609E-1D50-FAC0-C0BF975509B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FC6DBD0-202A-9D48-06F7-2C2D5C7FEE75}"/>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5978D1FD-D4E1-B4AF-CC53-1F43CC87AF6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5FAFE6A1-91EA-1813-6B9A-4F2E76FE632C}"/>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987FEF24-48DF-6BCB-5707-1D52740BCCF3}"/>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96860700-ECBF-6525-C922-7F7C4F314E52}"/>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B6F4779E-D854-43FA-CC5D-7BD29338434C}"/>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
        <p:nvSpPr>
          <p:cNvPr id="26" name="TextBox 25">
            <a:extLst>
              <a:ext uri="{FF2B5EF4-FFF2-40B4-BE49-F238E27FC236}">
                <a16:creationId xmlns:a16="http://schemas.microsoft.com/office/drawing/2014/main" id="{9F7F320C-C8AF-81C1-66E0-B97E7A53F7AC}"/>
              </a:ext>
            </a:extLst>
          </p:cNvPr>
          <p:cNvSpPr txBox="1"/>
          <p:nvPr/>
        </p:nvSpPr>
        <p:spPr>
          <a:xfrm>
            <a:off x="1485886" y="2366457"/>
            <a:ext cx="4476764" cy="322845"/>
          </a:xfrm>
          <a:prstGeom prst="rect">
            <a:avLst/>
          </a:prstGeom>
          <a:noFill/>
          <a:effectLst>
            <a:softEdge rad="65707"/>
          </a:effectLst>
        </p:spPr>
        <p:txBody>
          <a:bodyPr wrap="square" rtlCol="0">
            <a:spAutoFit/>
          </a:bodyPr>
          <a:lstStyle/>
          <a:p>
            <a:pPr>
              <a:lnSpc>
                <a:spcPct val="107000"/>
              </a:lnSpc>
              <a:spcAft>
                <a:spcPts val="800"/>
              </a:spcAft>
            </a:pPr>
            <a:r>
              <a:rPr lang="ro-RO" sz="1400" b="1">
                <a:solidFill>
                  <a:schemeClr val="bg1"/>
                </a:solidFill>
                <a:latin typeface="Avenir Next Demi Bold" panose="020B0503020202020204" pitchFamily="34" charset="0"/>
              </a:rPr>
              <a:t>Exports</a:t>
            </a:r>
            <a:r>
              <a:rPr lang="en-US" sz="1400" b="1">
                <a:solidFill>
                  <a:schemeClr val="bg1"/>
                </a:solidFill>
                <a:latin typeface="Avenir Next Demi Bold" panose="020B0503020202020204" pitchFamily="34" charset="0"/>
              </a:rPr>
              <a:t> (1,000 Metric Tons)</a:t>
            </a:r>
            <a:endParaRPr lang="ro-RO" sz="1400" b="1">
              <a:solidFill>
                <a:schemeClr val="bg1"/>
              </a:solidFill>
              <a:latin typeface="Avenir Next Demi Bold" panose="020B0503020202020204" pitchFamily="34" charset="0"/>
            </a:endParaRPr>
          </a:p>
        </p:txBody>
      </p:sp>
      <p:graphicFrame>
        <p:nvGraphicFramePr>
          <p:cNvPr id="2" name="Chart 1">
            <a:extLst>
              <a:ext uri="{FF2B5EF4-FFF2-40B4-BE49-F238E27FC236}">
                <a16:creationId xmlns:a16="http://schemas.microsoft.com/office/drawing/2014/main" id="{E108CC8D-87F0-CA9E-BCF6-C9039E4AB2DD}"/>
              </a:ext>
            </a:extLst>
          </p:cNvPr>
          <p:cNvGraphicFramePr>
            <a:graphicFrameLocks/>
          </p:cNvGraphicFramePr>
          <p:nvPr>
            <p:extLst>
              <p:ext uri="{D42A27DB-BD31-4B8C-83A1-F6EECF244321}">
                <p14:modId xmlns:p14="http://schemas.microsoft.com/office/powerpoint/2010/main" val="2869647760"/>
              </p:ext>
            </p:extLst>
          </p:nvPr>
        </p:nvGraphicFramePr>
        <p:xfrm>
          <a:off x="1347537" y="2103636"/>
          <a:ext cx="21859533" cy="7669014"/>
        </p:xfrm>
        <a:graphic>
          <a:graphicData uri="http://schemas.openxmlformats.org/drawingml/2006/chart">
            <c:chart xmlns:c="http://schemas.openxmlformats.org/drawingml/2006/chart" xmlns:r="http://schemas.openxmlformats.org/officeDocument/2006/relationships" r:id="rId5"/>
          </a:graphicData>
        </a:graphic>
      </p:graphicFrame>
      <p:sp>
        <p:nvSpPr>
          <p:cNvPr id="6" name="Freeform 5">
            <a:extLst>
              <a:ext uri="{FF2B5EF4-FFF2-40B4-BE49-F238E27FC236}">
                <a16:creationId xmlns:a16="http://schemas.microsoft.com/office/drawing/2014/main" id="{5FAF627A-F8C6-4C09-DAFF-DBD40CCEFF43}"/>
              </a:ext>
            </a:extLst>
          </p:cNvPr>
          <p:cNvSpPr/>
          <p:nvPr/>
        </p:nvSpPr>
        <p:spPr>
          <a:xfrm>
            <a:off x="2775284" y="3368842"/>
            <a:ext cx="19812000" cy="4684295"/>
          </a:xfrm>
          <a:custGeom>
            <a:avLst/>
            <a:gdLst>
              <a:gd name="connsiteX0" fmla="*/ 0 w 19812000"/>
              <a:gd name="connsiteY0" fmla="*/ 4684295 h 4684295"/>
              <a:gd name="connsiteX1" fmla="*/ 882316 w 19812000"/>
              <a:gd name="connsiteY1" fmla="*/ 4668253 h 4684295"/>
              <a:gd name="connsiteX2" fmla="*/ 1668379 w 19812000"/>
              <a:gd name="connsiteY2" fmla="*/ 4411579 h 4684295"/>
              <a:gd name="connsiteX3" fmla="*/ 2550695 w 19812000"/>
              <a:gd name="connsiteY3" fmla="*/ 4267200 h 4684295"/>
              <a:gd name="connsiteX4" fmla="*/ 3336758 w 19812000"/>
              <a:gd name="connsiteY4" fmla="*/ 4122821 h 4684295"/>
              <a:gd name="connsiteX5" fmla="*/ 4186990 w 19812000"/>
              <a:gd name="connsiteY5" fmla="*/ 3850105 h 4684295"/>
              <a:gd name="connsiteX6" fmla="*/ 5005137 w 19812000"/>
              <a:gd name="connsiteY6" fmla="*/ 4170947 h 4684295"/>
              <a:gd name="connsiteX7" fmla="*/ 5823284 w 19812000"/>
              <a:gd name="connsiteY7" fmla="*/ 4010526 h 4684295"/>
              <a:gd name="connsiteX8" fmla="*/ 6657474 w 19812000"/>
              <a:gd name="connsiteY8" fmla="*/ 3721769 h 4684295"/>
              <a:gd name="connsiteX9" fmla="*/ 7459579 w 19812000"/>
              <a:gd name="connsiteY9" fmla="*/ 3416969 h 4684295"/>
              <a:gd name="connsiteX10" fmla="*/ 8293769 w 19812000"/>
              <a:gd name="connsiteY10" fmla="*/ 3160295 h 4684295"/>
              <a:gd name="connsiteX11" fmla="*/ 9127958 w 19812000"/>
              <a:gd name="connsiteY11" fmla="*/ 3048000 h 4684295"/>
              <a:gd name="connsiteX12" fmla="*/ 9946105 w 19812000"/>
              <a:gd name="connsiteY12" fmla="*/ 3064042 h 4684295"/>
              <a:gd name="connsiteX13" fmla="*/ 10796337 w 19812000"/>
              <a:gd name="connsiteY13" fmla="*/ 2855495 h 4684295"/>
              <a:gd name="connsiteX14" fmla="*/ 11630527 w 19812000"/>
              <a:gd name="connsiteY14" fmla="*/ 2550695 h 4684295"/>
              <a:gd name="connsiteX15" fmla="*/ 12432632 w 19812000"/>
              <a:gd name="connsiteY15" fmla="*/ 2085474 h 4684295"/>
              <a:gd name="connsiteX16" fmla="*/ 13250779 w 19812000"/>
              <a:gd name="connsiteY16" fmla="*/ 1796716 h 4684295"/>
              <a:gd name="connsiteX17" fmla="*/ 14084969 w 19812000"/>
              <a:gd name="connsiteY17" fmla="*/ 1812758 h 4684295"/>
              <a:gd name="connsiteX18" fmla="*/ 14919158 w 19812000"/>
              <a:gd name="connsiteY18" fmla="*/ 1411705 h 4684295"/>
              <a:gd name="connsiteX19" fmla="*/ 15753348 w 19812000"/>
              <a:gd name="connsiteY19" fmla="*/ 1122947 h 4684295"/>
              <a:gd name="connsiteX20" fmla="*/ 16587537 w 19812000"/>
              <a:gd name="connsiteY20" fmla="*/ 705853 h 4684295"/>
              <a:gd name="connsiteX21" fmla="*/ 17389642 w 19812000"/>
              <a:gd name="connsiteY21" fmla="*/ 465221 h 4684295"/>
              <a:gd name="connsiteX22" fmla="*/ 18223832 w 19812000"/>
              <a:gd name="connsiteY22" fmla="*/ 657726 h 4684295"/>
              <a:gd name="connsiteX23" fmla="*/ 19041979 w 19812000"/>
              <a:gd name="connsiteY23" fmla="*/ 0 h 4684295"/>
              <a:gd name="connsiteX24" fmla="*/ 19812000 w 19812000"/>
              <a:gd name="connsiteY24" fmla="*/ 0 h 468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812000" h="4684295">
                <a:moveTo>
                  <a:pt x="0" y="4684295"/>
                </a:moveTo>
                <a:lnTo>
                  <a:pt x="882316" y="4668253"/>
                </a:lnTo>
                <a:lnTo>
                  <a:pt x="1668379" y="4411579"/>
                </a:lnTo>
                <a:lnTo>
                  <a:pt x="2550695" y="4267200"/>
                </a:lnTo>
                <a:lnTo>
                  <a:pt x="3336758" y="4122821"/>
                </a:lnTo>
                <a:lnTo>
                  <a:pt x="4186990" y="3850105"/>
                </a:lnTo>
                <a:lnTo>
                  <a:pt x="5005137" y="4170947"/>
                </a:lnTo>
                <a:lnTo>
                  <a:pt x="5823284" y="4010526"/>
                </a:lnTo>
                <a:lnTo>
                  <a:pt x="6657474" y="3721769"/>
                </a:lnTo>
                <a:lnTo>
                  <a:pt x="7459579" y="3416969"/>
                </a:lnTo>
                <a:lnTo>
                  <a:pt x="8293769" y="3160295"/>
                </a:lnTo>
                <a:lnTo>
                  <a:pt x="9127958" y="3048000"/>
                </a:lnTo>
                <a:lnTo>
                  <a:pt x="9946105" y="3064042"/>
                </a:lnTo>
                <a:lnTo>
                  <a:pt x="10796337" y="2855495"/>
                </a:lnTo>
                <a:lnTo>
                  <a:pt x="11630527" y="2550695"/>
                </a:lnTo>
                <a:lnTo>
                  <a:pt x="12432632" y="2085474"/>
                </a:lnTo>
                <a:lnTo>
                  <a:pt x="13250779" y="1796716"/>
                </a:lnTo>
                <a:lnTo>
                  <a:pt x="14084969" y="1812758"/>
                </a:lnTo>
                <a:lnTo>
                  <a:pt x="14919158" y="1411705"/>
                </a:lnTo>
                <a:lnTo>
                  <a:pt x="15753348" y="1122947"/>
                </a:lnTo>
                <a:lnTo>
                  <a:pt x="16587537" y="705853"/>
                </a:lnTo>
                <a:lnTo>
                  <a:pt x="17389642" y="465221"/>
                </a:lnTo>
                <a:lnTo>
                  <a:pt x="18223832" y="657726"/>
                </a:lnTo>
                <a:lnTo>
                  <a:pt x="19041979" y="0"/>
                </a:lnTo>
                <a:lnTo>
                  <a:pt x="19812000" y="0"/>
                </a:lnTo>
              </a:path>
            </a:pathLst>
          </a:cu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176840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22" presetClass="entr" presetSubtype="8" fill="hold" grpId="0" nodeType="afterEffect">
                                  <p:stCondLst>
                                    <p:cond delay="0"/>
                                  </p:stCondLst>
                                  <p:childTnLst>
                                    <p:set>
                                      <p:cBhvr>
                                        <p:cTn id="6"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wipe(left)">
                                      <p:cBhvr>
                                        <p:cTn id="7" dur="300"/>
                                        <p:tgtEl>
                                          <p:spTgt spid="2">
                                            <p:graphicEl>
                                              <a:chart seriesIdx="-4" categoryIdx="0" bldStep="category"/>
                                            </p:graphicEl>
                                          </p:spTgt>
                                        </p:tgtEl>
                                      </p:cBhvr>
                                    </p:animEffect>
                                  </p:childTnLst>
                                </p:cTn>
                              </p:par>
                            </p:childTnLst>
                          </p:cTn>
                        </p:par>
                        <p:par>
                          <p:cTn id="8" fill="hold">
                            <p:stCondLst>
                              <p:cond delay="2300"/>
                            </p:stCondLst>
                            <p:childTnLst>
                              <p:par>
                                <p:cTn id="9" presetID="22" presetClass="entr" presetSubtype="8" fill="hold" grpId="0" nodeType="afterEffect">
                                  <p:stCondLst>
                                    <p:cond delay="0"/>
                                  </p:stCondLst>
                                  <p:childTnLst>
                                    <p:set>
                                      <p:cBhvr>
                                        <p:cTn id="10"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wipe(left)">
                                      <p:cBhvr>
                                        <p:cTn id="11" dur="300"/>
                                        <p:tgtEl>
                                          <p:spTgt spid="2">
                                            <p:graphicEl>
                                              <a:chart seriesIdx="-4" categoryIdx="1" bldStep="category"/>
                                            </p:graphicEl>
                                          </p:spTgt>
                                        </p:tgtEl>
                                      </p:cBhvr>
                                    </p:animEffect>
                                  </p:childTnLst>
                                </p:cTn>
                              </p:par>
                            </p:childTnLst>
                          </p:cTn>
                        </p:par>
                        <p:par>
                          <p:cTn id="12" fill="hold">
                            <p:stCondLst>
                              <p:cond delay="2600"/>
                            </p:stCondLst>
                            <p:childTnLst>
                              <p:par>
                                <p:cTn id="13" presetID="22" presetClass="entr" presetSubtype="8" fill="hold" grpId="0" nodeType="afterEffect">
                                  <p:stCondLst>
                                    <p:cond delay="0"/>
                                  </p:stCondLst>
                                  <p:childTnLst>
                                    <p:set>
                                      <p:cBhvr>
                                        <p:cTn id="14"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wipe(left)">
                                      <p:cBhvr>
                                        <p:cTn id="15" dur="300"/>
                                        <p:tgtEl>
                                          <p:spTgt spid="2">
                                            <p:graphicEl>
                                              <a:chart seriesIdx="-4" categoryIdx="2" bldStep="category"/>
                                            </p:graphicEl>
                                          </p:spTgt>
                                        </p:tgtEl>
                                      </p:cBhvr>
                                    </p:animEffect>
                                  </p:childTnLst>
                                </p:cTn>
                              </p:par>
                            </p:childTnLst>
                          </p:cTn>
                        </p:par>
                        <p:par>
                          <p:cTn id="16" fill="hold">
                            <p:stCondLst>
                              <p:cond delay="2900"/>
                            </p:stCondLst>
                            <p:childTnLst>
                              <p:par>
                                <p:cTn id="17" presetID="22" presetClass="entr" presetSubtype="8" fill="hold" grpId="0" nodeType="afterEffect">
                                  <p:stCondLst>
                                    <p:cond delay="0"/>
                                  </p:stCondLst>
                                  <p:childTnLst>
                                    <p:set>
                                      <p:cBhvr>
                                        <p:cTn id="18"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wipe(left)">
                                      <p:cBhvr>
                                        <p:cTn id="19" dur="300"/>
                                        <p:tgtEl>
                                          <p:spTgt spid="2">
                                            <p:graphicEl>
                                              <a:chart seriesIdx="-4" categoryIdx="3" bldStep="category"/>
                                            </p:graphicEl>
                                          </p:spTgt>
                                        </p:tgtEl>
                                      </p:cBhvr>
                                    </p:animEffect>
                                  </p:childTnLst>
                                </p:cTn>
                              </p:par>
                            </p:childTnLst>
                          </p:cTn>
                        </p:par>
                        <p:par>
                          <p:cTn id="20" fill="hold">
                            <p:stCondLst>
                              <p:cond delay="3200"/>
                            </p:stCondLst>
                            <p:childTnLst>
                              <p:par>
                                <p:cTn id="21" presetID="22" presetClass="entr" presetSubtype="8" fill="hold" grpId="0" nodeType="afterEffect">
                                  <p:stCondLst>
                                    <p:cond delay="0"/>
                                  </p:stCondLst>
                                  <p:childTnLst>
                                    <p:set>
                                      <p:cBhvr>
                                        <p:cTn id="22" dur="1" fill="hold">
                                          <p:stCondLst>
                                            <p:cond delay="0"/>
                                          </p:stCondLst>
                                        </p:cTn>
                                        <p:tgtEl>
                                          <p:spTgt spid="2">
                                            <p:graphicEl>
                                              <a:chart seriesIdx="-4" categoryIdx="4" bldStep="category"/>
                                            </p:graphicEl>
                                          </p:spTgt>
                                        </p:tgtEl>
                                        <p:attrNameLst>
                                          <p:attrName>style.visibility</p:attrName>
                                        </p:attrNameLst>
                                      </p:cBhvr>
                                      <p:to>
                                        <p:strVal val="visible"/>
                                      </p:to>
                                    </p:set>
                                    <p:animEffect transition="in" filter="wipe(left)">
                                      <p:cBhvr>
                                        <p:cTn id="23" dur="300"/>
                                        <p:tgtEl>
                                          <p:spTgt spid="2">
                                            <p:graphicEl>
                                              <a:chart seriesIdx="-4" categoryIdx="4" bldStep="category"/>
                                            </p:graphicEl>
                                          </p:spTgt>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2">
                                            <p:graphicEl>
                                              <a:chart seriesIdx="-4" categoryIdx="5" bldStep="category"/>
                                            </p:graphicEl>
                                          </p:spTgt>
                                        </p:tgtEl>
                                        <p:attrNameLst>
                                          <p:attrName>style.visibility</p:attrName>
                                        </p:attrNameLst>
                                      </p:cBhvr>
                                      <p:to>
                                        <p:strVal val="visible"/>
                                      </p:to>
                                    </p:set>
                                    <p:animEffect transition="in" filter="wipe(left)">
                                      <p:cBhvr>
                                        <p:cTn id="27" dur="300"/>
                                        <p:tgtEl>
                                          <p:spTgt spid="2">
                                            <p:graphicEl>
                                              <a:chart seriesIdx="-4" categoryIdx="5" bldStep="category"/>
                                            </p:graphicEl>
                                          </p:spTgt>
                                        </p:tgtEl>
                                      </p:cBhvr>
                                    </p:animEffect>
                                  </p:childTnLst>
                                </p:cTn>
                              </p:par>
                            </p:childTnLst>
                          </p:cTn>
                        </p:par>
                        <p:par>
                          <p:cTn id="28" fill="hold">
                            <p:stCondLst>
                              <p:cond delay="3800"/>
                            </p:stCondLst>
                            <p:childTnLst>
                              <p:par>
                                <p:cTn id="29" presetID="22" presetClass="entr" presetSubtype="8" fill="hold" grpId="0" nodeType="afterEffect">
                                  <p:stCondLst>
                                    <p:cond delay="0"/>
                                  </p:stCondLst>
                                  <p:childTnLst>
                                    <p:set>
                                      <p:cBhvr>
                                        <p:cTn id="30" dur="1" fill="hold">
                                          <p:stCondLst>
                                            <p:cond delay="0"/>
                                          </p:stCondLst>
                                        </p:cTn>
                                        <p:tgtEl>
                                          <p:spTgt spid="2">
                                            <p:graphicEl>
                                              <a:chart seriesIdx="-4" categoryIdx="6" bldStep="category"/>
                                            </p:graphicEl>
                                          </p:spTgt>
                                        </p:tgtEl>
                                        <p:attrNameLst>
                                          <p:attrName>style.visibility</p:attrName>
                                        </p:attrNameLst>
                                      </p:cBhvr>
                                      <p:to>
                                        <p:strVal val="visible"/>
                                      </p:to>
                                    </p:set>
                                    <p:animEffect transition="in" filter="wipe(left)">
                                      <p:cBhvr>
                                        <p:cTn id="31" dur="300"/>
                                        <p:tgtEl>
                                          <p:spTgt spid="2">
                                            <p:graphicEl>
                                              <a:chart seriesIdx="-4" categoryIdx="6" bldStep="category"/>
                                            </p:graphicEl>
                                          </p:spTgt>
                                        </p:tgtEl>
                                      </p:cBhvr>
                                    </p:animEffect>
                                  </p:childTnLst>
                                </p:cTn>
                              </p:par>
                            </p:childTnLst>
                          </p:cTn>
                        </p:par>
                        <p:par>
                          <p:cTn id="32" fill="hold">
                            <p:stCondLst>
                              <p:cond delay="4100"/>
                            </p:stCondLst>
                            <p:childTnLst>
                              <p:par>
                                <p:cTn id="33" presetID="22" presetClass="entr" presetSubtype="8" fill="hold" grpId="0" nodeType="afterEffect">
                                  <p:stCondLst>
                                    <p:cond delay="0"/>
                                  </p:stCondLst>
                                  <p:childTnLst>
                                    <p:set>
                                      <p:cBhvr>
                                        <p:cTn id="34" dur="1" fill="hold">
                                          <p:stCondLst>
                                            <p:cond delay="0"/>
                                          </p:stCondLst>
                                        </p:cTn>
                                        <p:tgtEl>
                                          <p:spTgt spid="2">
                                            <p:graphicEl>
                                              <a:chart seriesIdx="-4" categoryIdx="7" bldStep="category"/>
                                            </p:graphicEl>
                                          </p:spTgt>
                                        </p:tgtEl>
                                        <p:attrNameLst>
                                          <p:attrName>style.visibility</p:attrName>
                                        </p:attrNameLst>
                                      </p:cBhvr>
                                      <p:to>
                                        <p:strVal val="visible"/>
                                      </p:to>
                                    </p:set>
                                    <p:animEffect transition="in" filter="wipe(left)">
                                      <p:cBhvr>
                                        <p:cTn id="35" dur="300"/>
                                        <p:tgtEl>
                                          <p:spTgt spid="2">
                                            <p:graphicEl>
                                              <a:chart seriesIdx="-4" categoryIdx="7" bldStep="category"/>
                                            </p:graphicEl>
                                          </p:spTgt>
                                        </p:tgtEl>
                                      </p:cBhvr>
                                    </p:animEffect>
                                  </p:childTnLst>
                                </p:cTn>
                              </p:par>
                            </p:childTnLst>
                          </p:cTn>
                        </p:par>
                        <p:par>
                          <p:cTn id="36" fill="hold">
                            <p:stCondLst>
                              <p:cond delay="4400"/>
                            </p:stCondLst>
                            <p:childTnLst>
                              <p:par>
                                <p:cTn id="37" presetID="22" presetClass="entr" presetSubtype="8" fill="hold" grpId="0" nodeType="afterEffect">
                                  <p:stCondLst>
                                    <p:cond delay="0"/>
                                  </p:stCondLst>
                                  <p:childTnLst>
                                    <p:set>
                                      <p:cBhvr>
                                        <p:cTn id="38" dur="1" fill="hold">
                                          <p:stCondLst>
                                            <p:cond delay="0"/>
                                          </p:stCondLst>
                                        </p:cTn>
                                        <p:tgtEl>
                                          <p:spTgt spid="2">
                                            <p:graphicEl>
                                              <a:chart seriesIdx="-4" categoryIdx="8" bldStep="category"/>
                                            </p:graphicEl>
                                          </p:spTgt>
                                        </p:tgtEl>
                                        <p:attrNameLst>
                                          <p:attrName>style.visibility</p:attrName>
                                        </p:attrNameLst>
                                      </p:cBhvr>
                                      <p:to>
                                        <p:strVal val="visible"/>
                                      </p:to>
                                    </p:set>
                                    <p:animEffect transition="in" filter="wipe(left)">
                                      <p:cBhvr>
                                        <p:cTn id="39" dur="300"/>
                                        <p:tgtEl>
                                          <p:spTgt spid="2">
                                            <p:graphicEl>
                                              <a:chart seriesIdx="-4" categoryIdx="8" bldStep="category"/>
                                            </p:graphicEl>
                                          </p:spTgt>
                                        </p:tgtEl>
                                      </p:cBhvr>
                                    </p:animEffect>
                                  </p:childTnLst>
                                </p:cTn>
                              </p:par>
                            </p:childTnLst>
                          </p:cTn>
                        </p:par>
                        <p:par>
                          <p:cTn id="40" fill="hold">
                            <p:stCondLst>
                              <p:cond delay="4700"/>
                            </p:stCondLst>
                            <p:childTnLst>
                              <p:par>
                                <p:cTn id="41" presetID="22" presetClass="entr" presetSubtype="8" fill="hold" grpId="0" nodeType="afterEffect">
                                  <p:stCondLst>
                                    <p:cond delay="0"/>
                                  </p:stCondLst>
                                  <p:childTnLst>
                                    <p:set>
                                      <p:cBhvr>
                                        <p:cTn id="42" dur="1" fill="hold">
                                          <p:stCondLst>
                                            <p:cond delay="0"/>
                                          </p:stCondLst>
                                        </p:cTn>
                                        <p:tgtEl>
                                          <p:spTgt spid="2">
                                            <p:graphicEl>
                                              <a:chart seriesIdx="-4" categoryIdx="9" bldStep="category"/>
                                            </p:graphicEl>
                                          </p:spTgt>
                                        </p:tgtEl>
                                        <p:attrNameLst>
                                          <p:attrName>style.visibility</p:attrName>
                                        </p:attrNameLst>
                                      </p:cBhvr>
                                      <p:to>
                                        <p:strVal val="visible"/>
                                      </p:to>
                                    </p:set>
                                    <p:animEffect transition="in" filter="wipe(left)">
                                      <p:cBhvr>
                                        <p:cTn id="43" dur="300"/>
                                        <p:tgtEl>
                                          <p:spTgt spid="2">
                                            <p:graphicEl>
                                              <a:chart seriesIdx="-4" categoryIdx="9" bldStep="category"/>
                                            </p:graphic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
                                            <p:graphicEl>
                                              <a:chart seriesIdx="-4" categoryIdx="10" bldStep="category"/>
                                            </p:graphicEl>
                                          </p:spTgt>
                                        </p:tgtEl>
                                        <p:attrNameLst>
                                          <p:attrName>style.visibility</p:attrName>
                                        </p:attrNameLst>
                                      </p:cBhvr>
                                      <p:to>
                                        <p:strVal val="visible"/>
                                      </p:to>
                                    </p:set>
                                    <p:animEffect transition="in" filter="wipe(left)">
                                      <p:cBhvr>
                                        <p:cTn id="47" dur="300"/>
                                        <p:tgtEl>
                                          <p:spTgt spid="2">
                                            <p:graphicEl>
                                              <a:chart seriesIdx="-4" categoryIdx="10" bldStep="category"/>
                                            </p:graphicEl>
                                          </p:spTgt>
                                        </p:tgtEl>
                                      </p:cBhvr>
                                    </p:animEffect>
                                  </p:childTnLst>
                                </p:cTn>
                              </p:par>
                            </p:childTnLst>
                          </p:cTn>
                        </p:par>
                        <p:par>
                          <p:cTn id="48" fill="hold">
                            <p:stCondLst>
                              <p:cond delay="5300"/>
                            </p:stCondLst>
                            <p:childTnLst>
                              <p:par>
                                <p:cTn id="49" presetID="22" presetClass="entr" presetSubtype="8" fill="hold" grpId="0" nodeType="afterEffect">
                                  <p:stCondLst>
                                    <p:cond delay="0"/>
                                  </p:stCondLst>
                                  <p:childTnLst>
                                    <p:set>
                                      <p:cBhvr>
                                        <p:cTn id="50" dur="1" fill="hold">
                                          <p:stCondLst>
                                            <p:cond delay="0"/>
                                          </p:stCondLst>
                                        </p:cTn>
                                        <p:tgtEl>
                                          <p:spTgt spid="2">
                                            <p:graphicEl>
                                              <a:chart seriesIdx="-4" categoryIdx="11" bldStep="category"/>
                                            </p:graphicEl>
                                          </p:spTgt>
                                        </p:tgtEl>
                                        <p:attrNameLst>
                                          <p:attrName>style.visibility</p:attrName>
                                        </p:attrNameLst>
                                      </p:cBhvr>
                                      <p:to>
                                        <p:strVal val="visible"/>
                                      </p:to>
                                    </p:set>
                                    <p:animEffect transition="in" filter="wipe(left)">
                                      <p:cBhvr>
                                        <p:cTn id="51" dur="300"/>
                                        <p:tgtEl>
                                          <p:spTgt spid="2">
                                            <p:graphicEl>
                                              <a:chart seriesIdx="-4" categoryIdx="11" bldStep="category"/>
                                            </p:graphicEl>
                                          </p:spTgt>
                                        </p:tgtEl>
                                      </p:cBhvr>
                                    </p:animEffect>
                                  </p:childTnLst>
                                </p:cTn>
                              </p:par>
                            </p:childTnLst>
                          </p:cTn>
                        </p:par>
                        <p:par>
                          <p:cTn id="52" fill="hold">
                            <p:stCondLst>
                              <p:cond delay="5600"/>
                            </p:stCondLst>
                            <p:childTnLst>
                              <p:par>
                                <p:cTn id="53" presetID="22" presetClass="entr" presetSubtype="8" fill="hold" grpId="0" nodeType="afterEffect">
                                  <p:stCondLst>
                                    <p:cond delay="0"/>
                                  </p:stCondLst>
                                  <p:childTnLst>
                                    <p:set>
                                      <p:cBhvr>
                                        <p:cTn id="54" dur="1" fill="hold">
                                          <p:stCondLst>
                                            <p:cond delay="0"/>
                                          </p:stCondLst>
                                        </p:cTn>
                                        <p:tgtEl>
                                          <p:spTgt spid="2">
                                            <p:graphicEl>
                                              <a:chart seriesIdx="-4" categoryIdx="12" bldStep="category"/>
                                            </p:graphicEl>
                                          </p:spTgt>
                                        </p:tgtEl>
                                        <p:attrNameLst>
                                          <p:attrName>style.visibility</p:attrName>
                                        </p:attrNameLst>
                                      </p:cBhvr>
                                      <p:to>
                                        <p:strVal val="visible"/>
                                      </p:to>
                                    </p:set>
                                    <p:animEffect transition="in" filter="wipe(left)">
                                      <p:cBhvr>
                                        <p:cTn id="55" dur="300"/>
                                        <p:tgtEl>
                                          <p:spTgt spid="2">
                                            <p:graphicEl>
                                              <a:chart seriesIdx="-4" categoryIdx="12" bldStep="category"/>
                                            </p:graphicEl>
                                          </p:spTgt>
                                        </p:tgtEl>
                                      </p:cBhvr>
                                    </p:animEffect>
                                  </p:childTnLst>
                                </p:cTn>
                              </p:par>
                            </p:childTnLst>
                          </p:cTn>
                        </p:par>
                        <p:par>
                          <p:cTn id="56" fill="hold">
                            <p:stCondLst>
                              <p:cond delay="5900"/>
                            </p:stCondLst>
                            <p:childTnLst>
                              <p:par>
                                <p:cTn id="57" presetID="22" presetClass="entr" presetSubtype="8" fill="hold" grpId="0" nodeType="afterEffect">
                                  <p:stCondLst>
                                    <p:cond delay="0"/>
                                  </p:stCondLst>
                                  <p:childTnLst>
                                    <p:set>
                                      <p:cBhvr>
                                        <p:cTn id="58" dur="1" fill="hold">
                                          <p:stCondLst>
                                            <p:cond delay="0"/>
                                          </p:stCondLst>
                                        </p:cTn>
                                        <p:tgtEl>
                                          <p:spTgt spid="2">
                                            <p:graphicEl>
                                              <a:chart seriesIdx="-4" categoryIdx="13" bldStep="category"/>
                                            </p:graphicEl>
                                          </p:spTgt>
                                        </p:tgtEl>
                                        <p:attrNameLst>
                                          <p:attrName>style.visibility</p:attrName>
                                        </p:attrNameLst>
                                      </p:cBhvr>
                                      <p:to>
                                        <p:strVal val="visible"/>
                                      </p:to>
                                    </p:set>
                                    <p:animEffect transition="in" filter="wipe(left)">
                                      <p:cBhvr>
                                        <p:cTn id="59" dur="300"/>
                                        <p:tgtEl>
                                          <p:spTgt spid="2">
                                            <p:graphicEl>
                                              <a:chart seriesIdx="-4" categoryIdx="13" bldStep="category"/>
                                            </p:graphicEl>
                                          </p:spTgt>
                                        </p:tgtEl>
                                      </p:cBhvr>
                                    </p:animEffect>
                                  </p:childTnLst>
                                </p:cTn>
                              </p:par>
                            </p:childTnLst>
                          </p:cTn>
                        </p:par>
                        <p:par>
                          <p:cTn id="60" fill="hold">
                            <p:stCondLst>
                              <p:cond delay="6200"/>
                            </p:stCondLst>
                            <p:childTnLst>
                              <p:par>
                                <p:cTn id="61" presetID="22" presetClass="entr" presetSubtype="8" fill="hold" grpId="0" nodeType="afterEffect">
                                  <p:stCondLst>
                                    <p:cond delay="0"/>
                                  </p:stCondLst>
                                  <p:childTnLst>
                                    <p:set>
                                      <p:cBhvr>
                                        <p:cTn id="62" dur="1" fill="hold">
                                          <p:stCondLst>
                                            <p:cond delay="0"/>
                                          </p:stCondLst>
                                        </p:cTn>
                                        <p:tgtEl>
                                          <p:spTgt spid="2">
                                            <p:graphicEl>
                                              <a:chart seriesIdx="-4" categoryIdx="14" bldStep="category"/>
                                            </p:graphicEl>
                                          </p:spTgt>
                                        </p:tgtEl>
                                        <p:attrNameLst>
                                          <p:attrName>style.visibility</p:attrName>
                                        </p:attrNameLst>
                                      </p:cBhvr>
                                      <p:to>
                                        <p:strVal val="visible"/>
                                      </p:to>
                                    </p:set>
                                    <p:animEffect transition="in" filter="wipe(left)">
                                      <p:cBhvr>
                                        <p:cTn id="63" dur="300"/>
                                        <p:tgtEl>
                                          <p:spTgt spid="2">
                                            <p:graphicEl>
                                              <a:chart seriesIdx="-4" categoryIdx="14" bldStep="category"/>
                                            </p:graphicEl>
                                          </p:spTgt>
                                        </p:tgtEl>
                                      </p:cBhvr>
                                    </p:animEffect>
                                  </p:childTnLst>
                                </p:cTn>
                              </p:par>
                            </p:childTnLst>
                          </p:cTn>
                        </p:par>
                        <p:par>
                          <p:cTn id="64" fill="hold">
                            <p:stCondLst>
                              <p:cond delay="6500"/>
                            </p:stCondLst>
                            <p:childTnLst>
                              <p:par>
                                <p:cTn id="65" presetID="22" presetClass="entr" presetSubtype="8" fill="hold" grpId="0" nodeType="afterEffect">
                                  <p:stCondLst>
                                    <p:cond delay="0"/>
                                  </p:stCondLst>
                                  <p:childTnLst>
                                    <p:set>
                                      <p:cBhvr>
                                        <p:cTn id="66" dur="1" fill="hold">
                                          <p:stCondLst>
                                            <p:cond delay="0"/>
                                          </p:stCondLst>
                                        </p:cTn>
                                        <p:tgtEl>
                                          <p:spTgt spid="2">
                                            <p:graphicEl>
                                              <a:chart seriesIdx="-4" categoryIdx="15" bldStep="category"/>
                                            </p:graphicEl>
                                          </p:spTgt>
                                        </p:tgtEl>
                                        <p:attrNameLst>
                                          <p:attrName>style.visibility</p:attrName>
                                        </p:attrNameLst>
                                      </p:cBhvr>
                                      <p:to>
                                        <p:strVal val="visible"/>
                                      </p:to>
                                    </p:set>
                                    <p:animEffect transition="in" filter="wipe(left)">
                                      <p:cBhvr>
                                        <p:cTn id="67" dur="300"/>
                                        <p:tgtEl>
                                          <p:spTgt spid="2">
                                            <p:graphicEl>
                                              <a:chart seriesIdx="-4" categoryIdx="15" bldStep="category"/>
                                            </p:graphicEl>
                                          </p:spTgt>
                                        </p:tgtEl>
                                      </p:cBhvr>
                                    </p:animEffect>
                                  </p:childTnLst>
                                </p:cTn>
                              </p:par>
                            </p:childTnLst>
                          </p:cTn>
                        </p:par>
                        <p:par>
                          <p:cTn id="68" fill="hold">
                            <p:stCondLst>
                              <p:cond delay="6800"/>
                            </p:stCondLst>
                            <p:childTnLst>
                              <p:par>
                                <p:cTn id="69" presetID="22" presetClass="entr" presetSubtype="8" fill="hold" grpId="0" nodeType="afterEffect">
                                  <p:stCondLst>
                                    <p:cond delay="0"/>
                                  </p:stCondLst>
                                  <p:childTnLst>
                                    <p:set>
                                      <p:cBhvr>
                                        <p:cTn id="70" dur="1" fill="hold">
                                          <p:stCondLst>
                                            <p:cond delay="0"/>
                                          </p:stCondLst>
                                        </p:cTn>
                                        <p:tgtEl>
                                          <p:spTgt spid="2">
                                            <p:graphicEl>
                                              <a:chart seriesIdx="-4" categoryIdx="16" bldStep="category"/>
                                            </p:graphicEl>
                                          </p:spTgt>
                                        </p:tgtEl>
                                        <p:attrNameLst>
                                          <p:attrName>style.visibility</p:attrName>
                                        </p:attrNameLst>
                                      </p:cBhvr>
                                      <p:to>
                                        <p:strVal val="visible"/>
                                      </p:to>
                                    </p:set>
                                    <p:animEffect transition="in" filter="wipe(left)">
                                      <p:cBhvr>
                                        <p:cTn id="71" dur="300"/>
                                        <p:tgtEl>
                                          <p:spTgt spid="2">
                                            <p:graphicEl>
                                              <a:chart seriesIdx="-4" categoryIdx="16" bldStep="category"/>
                                            </p:graphicEl>
                                          </p:spTgt>
                                        </p:tgtEl>
                                      </p:cBhvr>
                                    </p:animEffect>
                                  </p:childTnLst>
                                </p:cTn>
                              </p:par>
                            </p:childTnLst>
                          </p:cTn>
                        </p:par>
                        <p:par>
                          <p:cTn id="72" fill="hold">
                            <p:stCondLst>
                              <p:cond delay="7100"/>
                            </p:stCondLst>
                            <p:childTnLst>
                              <p:par>
                                <p:cTn id="73" presetID="22" presetClass="entr" presetSubtype="8" fill="hold" grpId="0" nodeType="afterEffect">
                                  <p:stCondLst>
                                    <p:cond delay="0"/>
                                  </p:stCondLst>
                                  <p:childTnLst>
                                    <p:set>
                                      <p:cBhvr>
                                        <p:cTn id="74" dur="1" fill="hold">
                                          <p:stCondLst>
                                            <p:cond delay="0"/>
                                          </p:stCondLst>
                                        </p:cTn>
                                        <p:tgtEl>
                                          <p:spTgt spid="2">
                                            <p:graphicEl>
                                              <a:chart seriesIdx="-4" categoryIdx="17" bldStep="category"/>
                                            </p:graphicEl>
                                          </p:spTgt>
                                        </p:tgtEl>
                                        <p:attrNameLst>
                                          <p:attrName>style.visibility</p:attrName>
                                        </p:attrNameLst>
                                      </p:cBhvr>
                                      <p:to>
                                        <p:strVal val="visible"/>
                                      </p:to>
                                    </p:set>
                                    <p:animEffect transition="in" filter="wipe(left)">
                                      <p:cBhvr>
                                        <p:cTn id="75" dur="300"/>
                                        <p:tgtEl>
                                          <p:spTgt spid="2">
                                            <p:graphicEl>
                                              <a:chart seriesIdx="-4" categoryIdx="17" bldStep="category"/>
                                            </p:graphicEl>
                                          </p:spTgt>
                                        </p:tgtEl>
                                      </p:cBhvr>
                                    </p:animEffect>
                                  </p:childTnLst>
                                </p:cTn>
                              </p:par>
                            </p:childTnLst>
                          </p:cTn>
                        </p:par>
                        <p:par>
                          <p:cTn id="76" fill="hold">
                            <p:stCondLst>
                              <p:cond delay="7400"/>
                            </p:stCondLst>
                            <p:childTnLst>
                              <p:par>
                                <p:cTn id="77" presetID="22" presetClass="entr" presetSubtype="8" fill="hold" grpId="0" nodeType="afterEffect">
                                  <p:stCondLst>
                                    <p:cond delay="0"/>
                                  </p:stCondLst>
                                  <p:childTnLst>
                                    <p:set>
                                      <p:cBhvr>
                                        <p:cTn id="78" dur="1" fill="hold">
                                          <p:stCondLst>
                                            <p:cond delay="0"/>
                                          </p:stCondLst>
                                        </p:cTn>
                                        <p:tgtEl>
                                          <p:spTgt spid="2">
                                            <p:graphicEl>
                                              <a:chart seriesIdx="-4" categoryIdx="18" bldStep="category"/>
                                            </p:graphicEl>
                                          </p:spTgt>
                                        </p:tgtEl>
                                        <p:attrNameLst>
                                          <p:attrName>style.visibility</p:attrName>
                                        </p:attrNameLst>
                                      </p:cBhvr>
                                      <p:to>
                                        <p:strVal val="visible"/>
                                      </p:to>
                                    </p:set>
                                    <p:animEffect transition="in" filter="wipe(left)">
                                      <p:cBhvr>
                                        <p:cTn id="79" dur="300"/>
                                        <p:tgtEl>
                                          <p:spTgt spid="2">
                                            <p:graphicEl>
                                              <a:chart seriesIdx="-4" categoryIdx="18" bldStep="category"/>
                                            </p:graphicEl>
                                          </p:spTgt>
                                        </p:tgtEl>
                                      </p:cBhvr>
                                    </p:animEffect>
                                  </p:childTnLst>
                                </p:cTn>
                              </p:par>
                            </p:childTnLst>
                          </p:cTn>
                        </p:par>
                        <p:par>
                          <p:cTn id="80" fill="hold">
                            <p:stCondLst>
                              <p:cond delay="7700"/>
                            </p:stCondLst>
                            <p:childTnLst>
                              <p:par>
                                <p:cTn id="81" presetID="22" presetClass="entr" presetSubtype="8" fill="hold" grpId="0" nodeType="afterEffect">
                                  <p:stCondLst>
                                    <p:cond delay="0"/>
                                  </p:stCondLst>
                                  <p:childTnLst>
                                    <p:set>
                                      <p:cBhvr>
                                        <p:cTn id="82" dur="1" fill="hold">
                                          <p:stCondLst>
                                            <p:cond delay="0"/>
                                          </p:stCondLst>
                                        </p:cTn>
                                        <p:tgtEl>
                                          <p:spTgt spid="2">
                                            <p:graphicEl>
                                              <a:chart seriesIdx="-4" categoryIdx="19" bldStep="category"/>
                                            </p:graphicEl>
                                          </p:spTgt>
                                        </p:tgtEl>
                                        <p:attrNameLst>
                                          <p:attrName>style.visibility</p:attrName>
                                        </p:attrNameLst>
                                      </p:cBhvr>
                                      <p:to>
                                        <p:strVal val="visible"/>
                                      </p:to>
                                    </p:set>
                                    <p:animEffect transition="in" filter="wipe(left)">
                                      <p:cBhvr>
                                        <p:cTn id="83" dur="300"/>
                                        <p:tgtEl>
                                          <p:spTgt spid="2">
                                            <p:graphicEl>
                                              <a:chart seriesIdx="-4" categoryIdx="19" bldStep="category"/>
                                            </p:graphicEl>
                                          </p:spTgt>
                                        </p:tgtEl>
                                      </p:cBhvr>
                                    </p:animEffect>
                                  </p:childTnLst>
                                </p:cTn>
                              </p:par>
                            </p:childTnLst>
                          </p:cTn>
                        </p:par>
                        <p:par>
                          <p:cTn id="84" fill="hold">
                            <p:stCondLst>
                              <p:cond delay="8000"/>
                            </p:stCondLst>
                            <p:childTnLst>
                              <p:par>
                                <p:cTn id="85" presetID="22" presetClass="entr" presetSubtype="8" fill="hold" grpId="0" nodeType="afterEffect">
                                  <p:stCondLst>
                                    <p:cond delay="0"/>
                                  </p:stCondLst>
                                  <p:childTnLst>
                                    <p:set>
                                      <p:cBhvr>
                                        <p:cTn id="86" dur="1" fill="hold">
                                          <p:stCondLst>
                                            <p:cond delay="0"/>
                                          </p:stCondLst>
                                        </p:cTn>
                                        <p:tgtEl>
                                          <p:spTgt spid="2">
                                            <p:graphicEl>
                                              <a:chart seriesIdx="-4" categoryIdx="20" bldStep="category"/>
                                            </p:graphicEl>
                                          </p:spTgt>
                                        </p:tgtEl>
                                        <p:attrNameLst>
                                          <p:attrName>style.visibility</p:attrName>
                                        </p:attrNameLst>
                                      </p:cBhvr>
                                      <p:to>
                                        <p:strVal val="visible"/>
                                      </p:to>
                                    </p:set>
                                    <p:animEffect transition="in" filter="wipe(left)">
                                      <p:cBhvr>
                                        <p:cTn id="87" dur="300"/>
                                        <p:tgtEl>
                                          <p:spTgt spid="2">
                                            <p:graphicEl>
                                              <a:chart seriesIdx="-4" categoryIdx="20" bldStep="category"/>
                                            </p:graphicEl>
                                          </p:spTgt>
                                        </p:tgtEl>
                                      </p:cBhvr>
                                    </p:animEffect>
                                  </p:childTnLst>
                                </p:cTn>
                              </p:par>
                            </p:childTnLst>
                          </p:cTn>
                        </p:par>
                        <p:par>
                          <p:cTn id="88" fill="hold">
                            <p:stCondLst>
                              <p:cond delay="8300"/>
                            </p:stCondLst>
                            <p:childTnLst>
                              <p:par>
                                <p:cTn id="89" presetID="22" presetClass="entr" presetSubtype="8" fill="hold" grpId="0" nodeType="afterEffect">
                                  <p:stCondLst>
                                    <p:cond delay="0"/>
                                  </p:stCondLst>
                                  <p:childTnLst>
                                    <p:set>
                                      <p:cBhvr>
                                        <p:cTn id="90" dur="1" fill="hold">
                                          <p:stCondLst>
                                            <p:cond delay="0"/>
                                          </p:stCondLst>
                                        </p:cTn>
                                        <p:tgtEl>
                                          <p:spTgt spid="2">
                                            <p:graphicEl>
                                              <a:chart seriesIdx="-4" categoryIdx="21" bldStep="category"/>
                                            </p:graphicEl>
                                          </p:spTgt>
                                        </p:tgtEl>
                                        <p:attrNameLst>
                                          <p:attrName>style.visibility</p:attrName>
                                        </p:attrNameLst>
                                      </p:cBhvr>
                                      <p:to>
                                        <p:strVal val="visible"/>
                                      </p:to>
                                    </p:set>
                                    <p:animEffect transition="in" filter="wipe(left)">
                                      <p:cBhvr>
                                        <p:cTn id="91" dur="300"/>
                                        <p:tgtEl>
                                          <p:spTgt spid="2">
                                            <p:graphicEl>
                                              <a:chart seriesIdx="-4" categoryIdx="21" bldStep="category"/>
                                            </p:graphicEl>
                                          </p:spTgt>
                                        </p:tgtEl>
                                      </p:cBhvr>
                                    </p:animEffect>
                                  </p:childTnLst>
                                </p:cTn>
                              </p:par>
                            </p:childTnLst>
                          </p:cTn>
                        </p:par>
                        <p:par>
                          <p:cTn id="92" fill="hold">
                            <p:stCondLst>
                              <p:cond delay="8600"/>
                            </p:stCondLst>
                            <p:childTnLst>
                              <p:par>
                                <p:cTn id="93" presetID="22" presetClass="entr" presetSubtype="8" fill="hold" grpId="0" nodeType="afterEffect">
                                  <p:stCondLst>
                                    <p:cond delay="0"/>
                                  </p:stCondLst>
                                  <p:childTnLst>
                                    <p:set>
                                      <p:cBhvr>
                                        <p:cTn id="94" dur="1" fill="hold">
                                          <p:stCondLst>
                                            <p:cond delay="0"/>
                                          </p:stCondLst>
                                        </p:cTn>
                                        <p:tgtEl>
                                          <p:spTgt spid="2">
                                            <p:graphicEl>
                                              <a:chart seriesIdx="-4" categoryIdx="22" bldStep="category"/>
                                            </p:graphicEl>
                                          </p:spTgt>
                                        </p:tgtEl>
                                        <p:attrNameLst>
                                          <p:attrName>style.visibility</p:attrName>
                                        </p:attrNameLst>
                                      </p:cBhvr>
                                      <p:to>
                                        <p:strVal val="visible"/>
                                      </p:to>
                                    </p:set>
                                    <p:animEffect transition="in" filter="wipe(left)">
                                      <p:cBhvr>
                                        <p:cTn id="95" dur="300"/>
                                        <p:tgtEl>
                                          <p:spTgt spid="2">
                                            <p:graphicEl>
                                              <a:chart seriesIdx="-4" categoryIdx="22" bldStep="category"/>
                                            </p:graphicEl>
                                          </p:spTgt>
                                        </p:tgtEl>
                                      </p:cBhvr>
                                    </p:animEffect>
                                  </p:childTnLst>
                                </p:cTn>
                              </p:par>
                            </p:childTnLst>
                          </p:cTn>
                        </p:par>
                        <p:par>
                          <p:cTn id="96" fill="hold">
                            <p:stCondLst>
                              <p:cond delay="8900"/>
                            </p:stCondLst>
                            <p:childTnLst>
                              <p:par>
                                <p:cTn id="97" presetID="22" presetClass="entr" presetSubtype="8" fill="hold" grpId="0" nodeType="afterEffect">
                                  <p:stCondLst>
                                    <p:cond delay="0"/>
                                  </p:stCondLst>
                                  <p:childTnLst>
                                    <p:set>
                                      <p:cBhvr>
                                        <p:cTn id="98" dur="1" fill="hold">
                                          <p:stCondLst>
                                            <p:cond delay="0"/>
                                          </p:stCondLst>
                                        </p:cTn>
                                        <p:tgtEl>
                                          <p:spTgt spid="2">
                                            <p:graphicEl>
                                              <a:chart seriesIdx="-4" categoryIdx="23" bldStep="category"/>
                                            </p:graphicEl>
                                          </p:spTgt>
                                        </p:tgtEl>
                                        <p:attrNameLst>
                                          <p:attrName>style.visibility</p:attrName>
                                        </p:attrNameLst>
                                      </p:cBhvr>
                                      <p:to>
                                        <p:strVal val="visible"/>
                                      </p:to>
                                    </p:set>
                                    <p:animEffect transition="in" filter="wipe(left)">
                                      <p:cBhvr>
                                        <p:cTn id="99" dur="300"/>
                                        <p:tgtEl>
                                          <p:spTgt spid="2">
                                            <p:graphicEl>
                                              <a:chart seriesIdx="-4" categoryIdx="23" bldStep="category"/>
                                            </p:graphicEl>
                                          </p:spTgt>
                                        </p:tgtEl>
                                      </p:cBhvr>
                                    </p:animEffect>
                                  </p:childTnLst>
                                </p:cTn>
                              </p:par>
                            </p:childTnLst>
                          </p:cTn>
                        </p:par>
                        <p:par>
                          <p:cTn id="100" fill="hold">
                            <p:stCondLst>
                              <p:cond delay="9200"/>
                            </p:stCondLst>
                            <p:childTnLst>
                              <p:par>
                                <p:cTn id="101" presetID="22" presetClass="entr" presetSubtype="8" fill="hold" grpId="0" nodeType="afterEffect">
                                  <p:stCondLst>
                                    <p:cond delay="0"/>
                                  </p:stCondLst>
                                  <p:childTnLst>
                                    <p:set>
                                      <p:cBhvr>
                                        <p:cTn id="102" dur="1" fill="hold">
                                          <p:stCondLst>
                                            <p:cond delay="0"/>
                                          </p:stCondLst>
                                        </p:cTn>
                                        <p:tgtEl>
                                          <p:spTgt spid="2">
                                            <p:graphicEl>
                                              <a:chart seriesIdx="-4" categoryIdx="24" bldStep="category"/>
                                            </p:graphicEl>
                                          </p:spTgt>
                                        </p:tgtEl>
                                        <p:attrNameLst>
                                          <p:attrName>style.visibility</p:attrName>
                                        </p:attrNameLst>
                                      </p:cBhvr>
                                      <p:to>
                                        <p:strVal val="visible"/>
                                      </p:to>
                                    </p:set>
                                    <p:animEffect transition="in" filter="wipe(left)">
                                      <p:cBhvr>
                                        <p:cTn id="103" dur="300"/>
                                        <p:tgtEl>
                                          <p:spTgt spid="2">
                                            <p:graphicEl>
                                              <a:chart seriesIdx="-4" categoryIdx="24" bldStep="category"/>
                                            </p:graphicEl>
                                          </p:spTgt>
                                        </p:tgtEl>
                                      </p:cBhvr>
                                    </p:animEffect>
                                  </p:childTnLst>
                                </p:cTn>
                              </p:par>
                            </p:childTnLst>
                          </p:cTn>
                        </p:par>
                        <p:par>
                          <p:cTn id="104" fill="hold">
                            <p:stCondLst>
                              <p:cond delay="9500"/>
                            </p:stCondLst>
                            <p:childTnLst>
                              <p:par>
                                <p:cTn id="105" presetID="22" presetClass="entr" presetSubtype="4" fill="hold" grpId="0" nodeType="after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wipe(down)">
                                      <p:cBhvr>
                                        <p:cTn id="10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
        </p:bldSub>
      </p:bldGraphic>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F77BE-2504-B69E-192A-8B20E6314050}"/>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CB4A645B-B223-CB2C-D201-94BCA0976B6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1" y="0"/>
            <a:ext cx="24384000" cy="13778561"/>
          </a:xfrm>
          <a:prstGeom prst="rect">
            <a:avLst/>
          </a:prstGeom>
        </p:spPr>
      </p:pic>
      <p:sp>
        <p:nvSpPr>
          <p:cNvPr id="30" name="Rectangle 29">
            <a:extLst>
              <a:ext uri="{FF2B5EF4-FFF2-40B4-BE49-F238E27FC236}">
                <a16:creationId xmlns:a16="http://schemas.microsoft.com/office/drawing/2014/main" id="{8C09716A-D5DE-B5B8-0E1D-6157683C874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89E65D27-85B4-AB20-EB2E-8293B6EFCAB4}"/>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744B60CE-8683-B65E-D677-9B136D2E2687}"/>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13A33EDE-1D4C-2CBD-D7FE-DF4F5BDCC82F}"/>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DAF40337-5682-E216-85DD-A4655CE03F8B}"/>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F996DE0F-6B01-4B87-68F3-0D23A766A1CA}"/>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A5AEC21F-7637-7714-754A-4A7F11FD450E}"/>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73903FA8-8D47-129B-5393-2189DD0E18C4}"/>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
        <p:nvSpPr>
          <p:cNvPr id="17" name="Rounded Rectangle 16">
            <a:extLst>
              <a:ext uri="{FF2B5EF4-FFF2-40B4-BE49-F238E27FC236}">
                <a16:creationId xmlns:a16="http://schemas.microsoft.com/office/drawing/2014/main" id="{ABB42E83-C371-3EAB-F55D-12433AB28539}"/>
              </a:ext>
            </a:extLst>
          </p:cNvPr>
          <p:cNvSpPr/>
          <p:nvPr/>
        </p:nvSpPr>
        <p:spPr>
          <a:xfrm>
            <a:off x="1208791" y="2280075"/>
            <a:ext cx="21788791" cy="7826452"/>
          </a:xfrm>
          <a:prstGeom prst="roundRect">
            <a:avLst>
              <a:gd name="adj" fmla="val 1218"/>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aphicFrame>
        <p:nvGraphicFramePr>
          <p:cNvPr id="5" name="Chart 4">
            <a:extLst>
              <a:ext uri="{FF2B5EF4-FFF2-40B4-BE49-F238E27FC236}">
                <a16:creationId xmlns:a16="http://schemas.microsoft.com/office/drawing/2014/main" id="{3FAAEFFB-DDC8-CB25-205D-750D95DB1714}"/>
              </a:ext>
            </a:extLst>
          </p:cNvPr>
          <p:cNvGraphicFramePr>
            <a:graphicFrameLocks/>
          </p:cNvGraphicFramePr>
          <p:nvPr>
            <p:extLst>
              <p:ext uri="{D42A27DB-BD31-4B8C-83A1-F6EECF244321}">
                <p14:modId xmlns:p14="http://schemas.microsoft.com/office/powerpoint/2010/main" val="195401386"/>
              </p:ext>
            </p:extLst>
          </p:nvPr>
        </p:nvGraphicFramePr>
        <p:xfrm>
          <a:off x="1386417" y="2376548"/>
          <a:ext cx="21361288" cy="74474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EB1BBDF1-53B3-2830-115F-919FE0B133E8}"/>
              </a:ext>
            </a:extLst>
          </p:cNvPr>
          <p:cNvGraphicFramePr>
            <a:graphicFrameLocks/>
          </p:cNvGraphicFramePr>
          <p:nvPr>
            <p:extLst>
              <p:ext uri="{D42A27DB-BD31-4B8C-83A1-F6EECF244321}">
                <p14:modId xmlns:p14="http://schemas.microsoft.com/office/powerpoint/2010/main" val="2300497626"/>
              </p:ext>
            </p:extLst>
          </p:nvPr>
        </p:nvGraphicFramePr>
        <p:xfrm>
          <a:off x="1327539" y="2395691"/>
          <a:ext cx="21356590" cy="7598134"/>
        </p:xfrm>
        <a:graphic>
          <a:graphicData uri="http://schemas.openxmlformats.org/drawingml/2006/chart">
            <c:chart xmlns:c="http://schemas.openxmlformats.org/drawingml/2006/chart" xmlns:r="http://schemas.openxmlformats.org/officeDocument/2006/relationships" r:id="rId6"/>
          </a:graphicData>
        </a:graphic>
      </p:graphicFrame>
      <p:pic>
        <p:nvPicPr>
          <p:cNvPr id="1026" name="Picture 2" descr="Flag of the United States of America | History, Meaning, Facts, &amp; Design |  Britannica">
            <a:extLst>
              <a:ext uri="{FF2B5EF4-FFF2-40B4-BE49-F238E27FC236}">
                <a16:creationId xmlns:a16="http://schemas.microsoft.com/office/drawing/2014/main" id="{0F7670F7-BAED-1F73-73AC-211BA70DAF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4177" y="1160996"/>
            <a:ext cx="1648837" cy="989302"/>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05F7F4F0-876F-5FD0-0128-6192F7773F02}"/>
              </a:ext>
            </a:extLst>
          </p:cNvPr>
          <p:cNvCxnSpPr>
            <a:cxnSpLocks/>
          </p:cNvCxnSpPr>
          <p:nvPr/>
        </p:nvCxnSpPr>
        <p:spPr>
          <a:xfrm>
            <a:off x="2428824" y="3474876"/>
            <a:ext cx="20100757" cy="0"/>
          </a:xfrm>
          <a:prstGeom prst="line">
            <a:avLst/>
          </a:prstGeom>
          <a:noFill/>
          <a:ln w="444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D1B9DF82-2DAB-39A9-83E9-0581214CF8EC}"/>
              </a:ext>
            </a:extLst>
          </p:cNvPr>
          <p:cNvCxnSpPr>
            <a:cxnSpLocks/>
          </p:cNvCxnSpPr>
          <p:nvPr/>
        </p:nvCxnSpPr>
        <p:spPr>
          <a:xfrm>
            <a:off x="2462791" y="5686925"/>
            <a:ext cx="20100757" cy="0"/>
          </a:xfrm>
          <a:prstGeom prst="line">
            <a:avLst/>
          </a:prstGeom>
          <a:noFill/>
          <a:ln w="571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5292ABBC-E298-D44C-DE01-8E300233A682}"/>
              </a:ext>
            </a:extLst>
          </p:cNvPr>
          <p:cNvSpPr txBox="1"/>
          <p:nvPr/>
        </p:nvSpPr>
        <p:spPr>
          <a:xfrm>
            <a:off x="3375104" y="1292038"/>
            <a:ext cx="381802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chemeClr val="bg1"/>
                </a:solidFill>
                <a:latin typeface="Avenir Next Medium" panose="020B0503020202020204" pitchFamily="34" charset="0"/>
              </a:rPr>
              <a:t>Share</a:t>
            </a:r>
            <a:r>
              <a:rPr lang="en-US" sz="1800" b="0" i="0" baseline="0">
                <a:solidFill>
                  <a:schemeClr val="bg1"/>
                </a:solidFill>
                <a:latin typeface="Avenir Next Medium" panose="020B0503020202020204" pitchFamily="34" charset="0"/>
              </a:rPr>
              <a:t> in Global  Walnut Exports</a:t>
            </a:r>
          </a:p>
          <a:p>
            <a:pPr>
              <a:spcBef>
                <a:spcPts val="0"/>
              </a:spcBef>
            </a:pPr>
            <a:r>
              <a:rPr kumimoji="0" lang="en-US" sz="1800" u="none" strike="noStrike" cap="none" spc="0" normalizeH="0">
                <a:ln>
                  <a:noFill/>
                </a:ln>
                <a:solidFill>
                  <a:srgbClr val="FFC002"/>
                </a:solidFill>
                <a:effectLst/>
                <a:uFillTx/>
                <a:latin typeface="Avenir Next Medium" panose="020B0503020202020204" pitchFamily="34" charset="0"/>
                <a:ea typeface="Graphik Light"/>
                <a:cs typeface="Graphik Light"/>
                <a:sym typeface="Graphik Light"/>
              </a:rPr>
              <a:t>USA</a:t>
            </a:r>
            <a:endParaRPr kumimoji="0" lang="en-US" sz="1800" b="0" i="0" u="none" strike="noStrike" cap="none" spc="0" normalizeH="0" baseline="0">
              <a:ln>
                <a:noFill/>
              </a:ln>
              <a:solidFill>
                <a:srgbClr val="FFC002"/>
              </a:solidFill>
              <a:effectLst/>
              <a:uFillTx/>
              <a:latin typeface="Graphik Light"/>
              <a:ea typeface="Graphik Light"/>
              <a:cs typeface="Graphik Light"/>
              <a:sym typeface="Graphik Light"/>
            </a:endParaRPr>
          </a:p>
        </p:txBody>
      </p:sp>
      <p:pic>
        <p:nvPicPr>
          <p:cNvPr id="18" name="Picture 2" descr="Flag of China - Wikipedia">
            <a:extLst>
              <a:ext uri="{FF2B5EF4-FFF2-40B4-BE49-F238E27FC236}">
                <a16:creationId xmlns:a16="http://schemas.microsoft.com/office/drawing/2014/main" id="{BF65800C-E169-46A8-FCBB-EC7031E2A4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3335" y="1163768"/>
            <a:ext cx="1619250" cy="977616"/>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DFDC824-ACEF-7110-D368-F39497E2F1E1}"/>
              </a:ext>
            </a:extLst>
          </p:cNvPr>
          <p:cNvSpPr txBox="1"/>
          <p:nvPr/>
        </p:nvSpPr>
        <p:spPr>
          <a:xfrm>
            <a:off x="13565359" y="11143538"/>
            <a:ext cx="629431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rgbClr val="FFC000"/>
                </a:solidFill>
                <a:latin typeface="Avenir Next Medium" panose="020B0503020202020204" pitchFamily="34" charset="0"/>
              </a:rPr>
              <a:t>KEY POINT:</a:t>
            </a:r>
          </a:p>
          <a:p>
            <a:pPr>
              <a:spcBef>
                <a:spcPts val="0"/>
              </a:spcBef>
            </a:pPr>
            <a:r>
              <a:rPr lang="en-US" sz="1800" b="0" i="0">
                <a:solidFill>
                  <a:schemeClr val="bg1"/>
                </a:solidFill>
                <a:latin typeface="Avenir Next Medium" panose="020B0503020202020204" pitchFamily="34" charset="0"/>
              </a:rPr>
              <a:t>US Share in Global Walnut Exports declining</a:t>
            </a:r>
            <a:endParaRPr kumimoji="0" lang="en-US" sz="1800" b="0" i="0" u="none" strike="noStrike" cap="none" spc="0" normalizeH="0" baseline="0">
              <a:ln>
                <a:noFill/>
              </a:ln>
              <a:solidFill>
                <a:schemeClr val="bg1"/>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2425462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
                                            <p:graphicEl>
                                              <a:chart seriesIdx="0" categoryIdx="0" bldStep="ptInSeries"/>
                                            </p:graphicEl>
                                          </p:spTgt>
                                        </p:tgtEl>
                                        <p:attrNameLst>
                                          <p:attrName>style.visibility</p:attrName>
                                        </p:attrNameLst>
                                      </p:cBhvr>
                                      <p:to>
                                        <p:strVal val="visible"/>
                                      </p:to>
                                    </p:set>
                                    <p:animEffect transition="in" filter="wipe(left)">
                                      <p:cBhvr>
                                        <p:cTn id="7" dur="300"/>
                                        <p:tgtEl>
                                          <p:spTgt spid="5">
                                            <p:graphicEl>
                                              <a:chart seriesIdx="0" categoryIdx="0" bldStep="ptInSeries"/>
                                            </p:graphicEl>
                                          </p:spTgt>
                                        </p:tgtEl>
                                      </p:cBhvr>
                                    </p:animEffect>
                                  </p:childTnLst>
                                </p:cTn>
                              </p:par>
                            </p:childTnLst>
                          </p:cTn>
                        </p:par>
                        <p:par>
                          <p:cTn id="8" fill="hold">
                            <p:stCondLst>
                              <p:cond delay="1300"/>
                            </p:stCondLst>
                            <p:childTnLst>
                              <p:par>
                                <p:cTn id="9" presetID="22" presetClass="entr" presetSubtype="8" fill="hold" grpId="0" nodeType="afterEffect">
                                  <p:stCondLst>
                                    <p:cond delay="0"/>
                                  </p:stCondLst>
                                  <p:childTnLst>
                                    <p:set>
                                      <p:cBhvr>
                                        <p:cTn id="10" dur="1" fill="hold">
                                          <p:stCondLst>
                                            <p:cond delay="0"/>
                                          </p:stCondLst>
                                        </p:cTn>
                                        <p:tgtEl>
                                          <p:spTgt spid="5">
                                            <p:graphicEl>
                                              <a:chart seriesIdx="0" categoryIdx="1" bldStep="ptInSeries"/>
                                            </p:graphicEl>
                                          </p:spTgt>
                                        </p:tgtEl>
                                        <p:attrNameLst>
                                          <p:attrName>style.visibility</p:attrName>
                                        </p:attrNameLst>
                                      </p:cBhvr>
                                      <p:to>
                                        <p:strVal val="visible"/>
                                      </p:to>
                                    </p:set>
                                    <p:animEffect transition="in" filter="wipe(left)">
                                      <p:cBhvr>
                                        <p:cTn id="11" dur="300"/>
                                        <p:tgtEl>
                                          <p:spTgt spid="5">
                                            <p:graphicEl>
                                              <a:chart seriesIdx="0" categoryIdx="1" bldStep="ptInSeries"/>
                                            </p:graphicEl>
                                          </p:spTgt>
                                        </p:tgtEl>
                                      </p:cBhvr>
                                    </p:animEffect>
                                  </p:childTnLst>
                                </p:cTn>
                              </p:par>
                            </p:childTnLst>
                          </p:cTn>
                        </p:par>
                        <p:par>
                          <p:cTn id="12" fill="hold">
                            <p:stCondLst>
                              <p:cond delay="1600"/>
                            </p:stCondLst>
                            <p:childTnLst>
                              <p:par>
                                <p:cTn id="13" presetID="22" presetClass="entr" presetSubtype="8" fill="hold" grpId="0" nodeType="afterEffect">
                                  <p:stCondLst>
                                    <p:cond delay="0"/>
                                  </p:stCondLst>
                                  <p:childTnLst>
                                    <p:set>
                                      <p:cBhvr>
                                        <p:cTn id="14" dur="1" fill="hold">
                                          <p:stCondLst>
                                            <p:cond delay="0"/>
                                          </p:stCondLst>
                                        </p:cTn>
                                        <p:tgtEl>
                                          <p:spTgt spid="5">
                                            <p:graphicEl>
                                              <a:chart seriesIdx="0" categoryIdx="2" bldStep="ptInSeries"/>
                                            </p:graphicEl>
                                          </p:spTgt>
                                        </p:tgtEl>
                                        <p:attrNameLst>
                                          <p:attrName>style.visibility</p:attrName>
                                        </p:attrNameLst>
                                      </p:cBhvr>
                                      <p:to>
                                        <p:strVal val="visible"/>
                                      </p:to>
                                    </p:set>
                                    <p:animEffect transition="in" filter="wipe(left)">
                                      <p:cBhvr>
                                        <p:cTn id="15" dur="300"/>
                                        <p:tgtEl>
                                          <p:spTgt spid="5">
                                            <p:graphicEl>
                                              <a:chart seriesIdx="0" categoryIdx="2" bldStep="ptInSeries"/>
                                            </p:graphicEl>
                                          </p:spTgt>
                                        </p:tgtEl>
                                      </p:cBhvr>
                                    </p:animEffect>
                                  </p:childTnLst>
                                </p:cTn>
                              </p:par>
                            </p:childTnLst>
                          </p:cTn>
                        </p:par>
                        <p:par>
                          <p:cTn id="16" fill="hold">
                            <p:stCondLst>
                              <p:cond delay="1900"/>
                            </p:stCondLst>
                            <p:childTnLst>
                              <p:par>
                                <p:cTn id="17" presetID="22" presetClass="entr" presetSubtype="8" fill="hold" grpId="0" nodeType="afterEffect">
                                  <p:stCondLst>
                                    <p:cond delay="0"/>
                                  </p:stCondLst>
                                  <p:childTnLst>
                                    <p:set>
                                      <p:cBhvr>
                                        <p:cTn id="18" dur="1" fill="hold">
                                          <p:stCondLst>
                                            <p:cond delay="0"/>
                                          </p:stCondLst>
                                        </p:cTn>
                                        <p:tgtEl>
                                          <p:spTgt spid="5">
                                            <p:graphicEl>
                                              <a:chart seriesIdx="0" categoryIdx="3" bldStep="ptInSeries"/>
                                            </p:graphicEl>
                                          </p:spTgt>
                                        </p:tgtEl>
                                        <p:attrNameLst>
                                          <p:attrName>style.visibility</p:attrName>
                                        </p:attrNameLst>
                                      </p:cBhvr>
                                      <p:to>
                                        <p:strVal val="visible"/>
                                      </p:to>
                                    </p:set>
                                    <p:animEffect transition="in" filter="wipe(left)">
                                      <p:cBhvr>
                                        <p:cTn id="19" dur="300"/>
                                        <p:tgtEl>
                                          <p:spTgt spid="5">
                                            <p:graphicEl>
                                              <a:chart seriesIdx="0" categoryIdx="3" bldStep="ptInSeries"/>
                                            </p:graphicEl>
                                          </p:spTgt>
                                        </p:tgtEl>
                                      </p:cBhvr>
                                    </p:animEffect>
                                  </p:childTnLst>
                                </p:cTn>
                              </p:par>
                            </p:childTnLst>
                          </p:cTn>
                        </p:par>
                        <p:par>
                          <p:cTn id="20" fill="hold">
                            <p:stCondLst>
                              <p:cond delay="2200"/>
                            </p:stCondLst>
                            <p:childTnLst>
                              <p:par>
                                <p:cTn id="21" presetID="22" presetClass="entr" presetSubtype="8" fill="hold" grpId="0" nodeType="afterEffect">
                                  <p:stCondLst>
                                    <p:cond delay="0"/>
                                  </p:stCondLst>
                                  <p:childTnLst>
                                    <p:set>
                                      <p:cBhvr>
                                        <p:cTn id="22" dur="1" fill="hold">
                                          <p:stCondLst>
                                            <p:cond delay="0"/>
                                          </p:stCondLst>
                                        </p:cTn>
                                        <p:tgtEl>
                                          <p:spTgt spid="5">
                                            <p:graphicEl>
                                              <a:chart seriesIdx="0" categoryIdx="4" bldStep="ptInSeries"/>
                                            </p:graphicEl>
                                          </p:spTgt>
                                        </p:tgtEl>
                                        <p:attrNameLst>
                                          <p:attrName>style.visibility</p:attrName>
                                        </p:attrNameLst>
                                      </p:cBhvr>
                                      <p:to>
                                        <p:strVal val="visible"/>
                                      </p:to>
                                    </p:set>
                                    <p:animEffect transition="in" filter="wipe(left)">
                                      <p:cBhvr>
                                        <p:cTn id="23" dur="300"/>
                                        <p:tgtEl>
                                          <p:spTgt spid="5">
                                            <p:graphicEl>
                                              <a:chart seriesIdx="0" categoryIdx="4" bldStep="ptInSeries"/>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5">
                                            <p:graphicEl>
                                              <a:chart seriesIdx="0" categoryIdx="5" bldStep="ptInSeries"/>
                                            </p:graphicEl>
                                          </p:spTgt>
                                        </p:tgtEl>
                                        <p:attrNameLst>
                                          <p:attrName>style.visibility</p:attrName>
                                        </p:attrNameLst>
                                      </p:cBhvr>
                                      <p:to>
                                        <p:strVal val="visible"/>
                                      </p:to>
                                    </p:set>
                                    <p:animEffect transition="in" filter="wipe(left)">
                                      <p:cBhvr>
                                        <p:cTn id="27" dur="300"/>
                                        <p:tgtEl>
                                          <p:spTgt spid="5">
                                            <p:graphicEl>
                                              <a:chart seriesIdx="0" categoryIdx="5" bldStep="ptInSeries"/>
                                            </p:graphicEl>
                                          </p:spTgt>
                                        </p:tgtEl>
                                      </p:cBhvr>
                                    </p:animEffect>
                                  </p:childTnLst>
                                </p:cTn>
                              </p:par>
                            </p:childTnLst>
                          </p:cTn>
                        </p:par>
                        <p:par>
                          <p:cTn id="28" fill="hold">
                            <p:stCondLst>
                              <p:cond delay="2800"/>
                            </p:stCondLst>
                            <p:childTnLst>
                              <p:par>
                                <p:cTn id="29" presetID="22" presetClass="entr" presetSubtype="8" fill="hold" grpId="0" nodeType="afterEffect">
                                  <p:stCondLst>
                                    <p:cond delay="0"/>
                                  </p:stCondLst>
                                  <p:childTnLst>
                                    <p:set>
                                      <p:cBhvr>
                                        <p:cTn id="30" dur="1" fill="hold">
                                          <p:stCondLst>
                                            <p:cond delay="0"/>
                                          </p:stCondLst>
                                        </p:cTn>
                                        <p:tgtEl>
                                          <p:spTgt spid="5">
                                            <p:graphicEl>
                                              <a:chart seriesIdx="0" categoryIdx="6" bldStep="ptInSeries"/>
                                            </p:graphicEl>
                                          </p:spTgt>
                                        </p:tgtEl>
                                        <p:attrNameLst>
                                          <p:attrName>style.visibility</p:attrName>
                                        </p:attrNameLst>
                                      </p:cBhvr>
                                      <p:to>
                                        <p:strVal val="visible"/>
                                      </p:to>
                                    </p:set>
                                    <p:animEffect transition="in" filter="wipe(left)">
                                      <p:cBhvr>
                                        <p:cTn id="31" dur="300"/>
                                        <p:tgtEl>
                                          <p:spTgt spid="5">
                                            <p:graphicEl>
                                              <a:chart seriesIdx="0" categoryIdx="6" bldStep="ptInSeries"/>
                                            </p:graphicEl>
                                          </p:spTgt>
                                        </p:tgtEl>
                                      </p:cBhvr>
                                    </p:animEffect>
                                  </p:childTnLst>
                                </p:cTn>
                              </p:par>
                            </p:childTnLst>
                          </p:cTn>
                        </p:par>
                        <p:par>
                          <p:cTn id="32" fill="hold">
                            <p:stCondLst>
                              <p:cond delay="3100"/>
                            </p:stCondLst>
                            <p:childTnLst>
                              <p:par>
                                <p:cTn id="33" presetID="22" presetClass="entr" presetSubtype="8" fill="hold" grpId="0" nodeType="afterEffect">
                                  <p:stCondLst>
                                    <p:cond delay="0"/>
                                  </p:stCondLst>
                                  <p:childTnLst>
                                    <p:set>
                                      <p:cBhvr>
                                        <p:cTn id="34" dur="1" fill="hold">
                                          <p:stCondLst>
                                            <p:cond delay="0"/>
                                          </p:stCondLst>
                                        </p:cTn>
                                        <p:tgtEl>
                                          <p:spTgt spid="5">
                                            <p:graphicEl>
                                              <a:chart seriesIdx="0" categoryIdx="7" bldStep="ptInSeries"/>
                                            </p:graphicEl>
                                          </p:spTgt>
                                        </p:tgtEl>
                                        <p:attrNameLst>
                                          <p:attrName>style.visibility</p:attrName>
                                        </p:attrNameLst>
                                      </p:cBhvr>
                                      <p:to>
                                        <p:strVal val="visible"/>
                                      </p:to>
                                    </p:set>
                                    <p:animEffect transition="in" filter="wipe(left)">
                                      <p:cBhvr>
                                        <p:cTn id="35" dur="300"/>
                                        <p:tgtEl>
                                          <p:spTgt spid="5">
                                            <p:graphicEl>
                                              <a:chart seriesIdx="0" categoryIdx="7" bldStep="ptInSeries"/>
                                            </p:graphicEl>
                                          </p:spTgt>
                                        </p:tgtEl>
                                      </p:cBhvr>
                                    </p:animEffect>
                                  </p:childTnLst>
                                </p:cTn>
                              </p:par>
                            </p:childTnLst>
                          </p:cTn>
                        </p:par>
                        <p:par>
                          <p:cTn id="36" fill="hold">
                            <p:stCondLst>
                              <p:cond delay="3400"/>
                            </p:stCondLst>
                            <p:childTnLst>
                              <p:par>
                                <p:cTn id="37" presetID="22" presetClass="entr" presetSubtype="8" fill="hold" grpId="0" nodeType="afterEffect">
                                  <p:stCondLst>
                                    <p:cond delay="0"/>
                                  </p:stCondLst>
                                  <p:childTnLst>
                                    <p:set>
                                      <p:cBhvr>
                                        <p:cTn id="38" dur="1" fill="hold">
                                          <p:stCondLst>
                                            <p:cond delay="0"/>
                                          </p:stCondLst>
                                        </p:cTn>
                                        <p:tgtEl>
                                          <p:spTgt spid="5">
                                            <p:graphicEl>
                                              <a:chart seriesIdx="0" categoryIdx="8" bldStep="ptInSeries"/>
                                            </p:graphicEl>
                                          </p:spTgt>
                                        </p:tgtEl>
                                        <p:attrNameLst>
                                          <p:attrName>style.visibility</p:attrName>
                                        </p:attrNameLst>
                                      </p:cBhvr>
                                      <p:to>
                                        <p:strVal val="visible"/>
                                      </p:to>
                                    </p:set>
                                    <p:animEffect transition="in" filter="wipe(left)">
                                      <p:cBhvr>
                                        <p:cTn id="39" dur="300"/>
                                        <p:tgtEl>
                                          <p:spTgt spid="5">
                                            <p:graphicEl>
                                              <a:chart seriesIdx="0" categoryIdx="8" bldStep="ptInSeries"/>
                                            </p:graphicEl>
                                          </p:spTgt>
                                        </p:tgtEl>
                                      </p:cBhvr>
                                    </p:animEffect>
                                  </p:childTnLst>
                                </p:cTn>
                              </p:par>
                            </p:childTnLst>
                          </p:cTn>
                        </p:par>
                        <p:par>
                          <p:cTn id="40" fill="hold">
                            <p:stCondLst>
                              <p:cond delay="3700"/>
                            </p:stCondLst>
                            <p:childTnLst>
                              <p:par>
                                <p:cTn id="41" presetID="22" presetClass="entr" presetSubtype="8" fill="hold" grpId="0" nodeType="afterEffect">
                                  <p:stCondLst>
                                    <p:cond delay="0"/>
                                  </p:stCondLst>
                                  <p:childTnLst>
                                    <p:set>
                                      <p:cBhvr>
                                        <p:cTn id="42" dur="1" fill="hold">
                                          <p:stCondLst>
                                            <p:cond delay="0"/>
                                          </p:stCondLst>
                                        </p:cTn>
                                        <p:tgtEl>
                                          <p:spTgt spid="5">
                                            <p:graphicEl>
                                              <a:chart seriesIdx="0" categoryIdx="9" bldStep="ptInSeries"/>
                                            </p:graphicEl>
                                          </p:spTgt>
                                        </p:tgtEl>
                                        <p:attrNameLst>
                                          <p:attrName>style.visibility</p:attrName>
                                        </p:attrNameLst>
                                      </p:cBhvr>
                                      <p:to>
                                        <p:strVal val="visible"/>
                                      </p:to>
                                    </p:set>
                                    <p:animEffect transition="in" filter="wipe(left)">
                                      <p:cBhvr>
                                        <p:cTn id="43" dur="300"/>
                                        <p:tgtEl>
                                          <p:spTgt spid="5">
                                            <p:graphicEl>
                                              <a:chart seriesIdx="0" categoryIdx="9" bldStep="ptInSeries"/>
                                            </p:graphicEl>
                                          </p:spTgt>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5">
                                            <p:graphicEl>
                                              <a:chart seriesIdx="0" categoryIdx="10" bldStep="ptInSeries"/>
                                            </p:graphicEl>
                                          </p:spTgt>
                                        </p:tgtEl>
                                        <p:attrNameLst>
                                          <p:attrName>style.visibility</p:attrName>
                                        </p:attrNameLst>
                                      </p:cBhvr>
                                      <p:to>
                                        <p:strVal val="visible"/>
                                      </p:to>
                                    </p:set>
                                    <p:animEffect transition="in" filter="wipe(left)">
                                      <p:cBhvr>
                                        <p:cTn id="47" dur="300"/>
                                        <p:tgtEl>
                                          <p:spTgt spid="5">
                                            <p:graphicEl>
                                              <a:chart seriesIdx="0" categoryIdx="10" bldStep="ptInSeries"/>
                                            </p:graphicEl>
                                          </p:spTgt>
                                        </p:tgtEl>
                                      </p:cBhvr>
                                    </p:animEffect>
                                  </p:childTnLst>
                                </p:cTn>
                              </p:par>
                            </p:childTnLst>
                          </p:cTn>
                        </p:par>
                        <p:par>
                          <p:cTn id="48" fill="hold">
                            <p:stCondLst>
                              <p:cond delay="4300"/>
                            </p:stCondLst>
                            <p:childTnLst>
                              <p:par>
                                <p:cTn id="49" presetID="22" presetClass="entr" presetSubtype="8"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par>
                          <p:cTn id="52" fill="hold">
                            <p:stCondLst>
                              <p:cond delay="4800"/>
                            </p:stCondLst>
                            <p:childTnLst>
                              <p:par>
                                <p:cTn id="53" presetID="22" presetClass="entr" presetSubtype="8" fill="hold" grpId="0" nodeType="afterEffect">
                                  <p:stCondLst>
                                    <p:cond delay="0"/>
                                  </p:stCondLst>
                                  <p:childTnLst>
                                    <p:set>
                                      <p:cBhvr>
                                        <p:cTn id="54" dur="1" fill="hold">
                                          <p:stCondLst>
                                            <p:cond delay="0"/>
                                          </p:stCondLst>
                                        </p:cTn>
                                        <p:tgtEl>
                                          <p:spTgt spid="5">
                                            <p:graphicEl>
                                              <a:chart seriesIdx="0" categoryIdx="11" bldStep="ptInSeries"/>
                                            </p:graphicEl>
                                          </p:spTgt>
                                        </p:tgtEl>
                                        <p:attrNameLst>
                                          <p:attrName>style.visibility</p:attrName>
                                        </p:attrNameLst>
                                      </p:cBhvr>
                                      <p:to>
                                        <p:strVal val="visible"/>
                                      </p:to>
                                    </p:set>
                                    <p:animEffect transition="in" filter="wipe(left)">
                                      <p:cBhvr>
                                        <p:cTn id="55" dur="300"/>
                                        <p:tgtEl>
                                          <p:spTgt spid="5">
                                            <p:graphicEl>
                                              <a:chart seriesIdx="0" categoryIdx="11" bldStep="ptInSeries"/>
                                            </p:graphicEl>
                                          </p:spTgt>
                                        </p:tgtEl>
                                      </p:cBhvr>
                                    </p:animEffect>
                                  </p:childTnLst>
                                </p:cTn>
                              </p:par>
                            </p:childTnLst>
                          </p:cTn>
                        </p:par>
                        <p:par>
                          <p:cTn id="56" fill="hold">
                            <p:stCondLst>
                              <p:cond delay="5100"/>
                            </p:stCondLst>
                            <p:childTnLst>
                              <p:par>
                                <p:cTn id="57" presetID="22" presetClass="entr" presetSubtype="8" fill="hold" grpId="0" nodeType="afterEffect">
                                  <p:stCondLst>
                                    <p:cond delay="0"/>
                                  </p:stCondLst>
                                  <p:childTnLst>
                                    <p:set>
                                      <p:cBhvr>
                                        <p:cTn id="58" dur="1" fill="hold">
                                          <p:stCondLst>
                                            <p:cond delay="0"/>
                                          </p:stCondLst>
                                        </p:cTn>
                                        <p:tgtEl>
                                          <p:spTgt spid="5">
                                            <p:graphicEl>
                                              <a:chart seriesIdx="0" categoryIdx="12" bldStep="ptInSeries"/>
                                            </p:graphicEl>
                                          </p:spTgt>
                                        </p:tgtEl>
                                        <p:attrNameLst>
                                          <p:attrName>style.visibility</p:attrName>
                                        </p:attrNameLst>
                                      </p:cBhvr>
                                      <p:to>
                                        <p:strVal val="visible"/>
                                      </p:to>
                                    </p:set>
                                    <p:animEffect transition="in" filter="wipe(left)">
                                      <p:cBhvr>
                                        <p:cTn id="59" dur="300"/>
                                        <p:tgtEl>
                                          <p:spTgt spid="5">
                                            <p:graphicEl>
                                              <a:chart seriesIdx="0" categoryIdx="12" bldStep="ptInSeries"/>
                                            </p:graphicEl>
                                          </p:spTgt>
                                        </p:tgtEl>
                                      </p:cBhvr>
                                    </p:animEffect>
                                  </p:childTnLst>
                                </p:cTn>
                              </p:par>
                            </p:childTnLst>
                          </p:cTn>
                        </p:par>
                        <p:par>
                          <p:cTn id="60" fill="hold">
                            <p:stCondLst>
                              <p:cond delay="5400"/>
                            </p:stCondLst>
                            <p:childTnLst>
                              <p:par>
                                <p:cTn id="61" presetID="22" presetClass="entr" presetSubtype="8" fill="hold" grpId="0" nodeType="afterEffect">
                                  <p:stCondLst>
                                    <p:cond delay="0"/>
                                  </p:stCondLst>
                                  <p:childTnLst>
                                    <p:set>
                                      <p:cBhvr>
                                        <p:cTn id="62" dur="1" fill="hold">
                                          <p:stCondLst>
                                            <p:cond delay="0"/>
                                          </p:stCondLst>
                                        </p:cTn>
                                        <p:tgtEl>
                                          <p:spTgt spid="5">
                                            <p:graphicEl>
                                              <a:chart seriesIdx="0" categoryIdx="13" bldStep="ptInSeries"/>
                                            </p:graphicEl>
                                          </p:spTgt>
                                        </p:tgtEl>
                                        <p:attrNameLst>
                                          <p:attrName>style.visibility</p:attrName>
                                        </p:attrNameLst>
                                      </p:cBhvr>
                                      <p:to>
                                        <p:strVal val="visible"/>
                                      </p:to>
                                    </p:set>
                                    <p:animEffect transition="in" filter="wipe(left)">
                                      <p:cBhvr>
                                        <p:cTn id="63" dur="300"/>
                                        <p:tgtEl>
                                          <p:spTgt spid="5">
                                            <p:graphicEl>
                                              <a:chart seriesIdx="0" categoryIdx="13" bldStep="ptInSeries"/>
                                            </p:graphicEl>
                                          </p:spTgt>
                                        </p:tgtEl>
                                      </p:cBhvr>
                                    </p:animEffect>
                                  </p:childTnLst>
                                </p:cTn>
                              </p:par>
                            </p:childTnLst>
                          </p:cTn>
                        </p:par>
                        <p:par>
                          <p:cTn id="64" fill="hold">
                            <p:stCondLst>
                              <p:cond delay="5700"/>
                            </p:stCondLst>
                            <p:childTnLst>
                              <p:par>
                                <p:cTn id="65" presetID="22" presetClass="entr" presetSubtype="8" fill="hold" grpId="0" nodeType="afterEffect">
                                  <p:stCondLst>
                                    <p:cond delay="0"/>
                                  </p:stCondLst>
                                  <p:childTnLst>
                                    <p:set>
                                      <p:cBhvr>
                                        <p:cTn id="66" dur="1" fill="hold">
                                          <p:stCondLst>
                                            <p:cond delay="0"/>
                                          </p:stCondLst>
                                        </p:cTn>
                                        <p:tgtEl>
                                          <p:spTgt spid="5">
                                            <p:graphicEl>
                                              <a:chart seriesIdx="0" categoryIdx="14" bldStep="ptInSeries"/>
                                            </p:graphicEl>
                                          </p:spTgt>
                                        </p:tgtEl>
                                        <p:attrNameLst>
                                          <p:attrName>style.visibility</p:attrName>
                                        </p:attrNameLst>
                                      </p:cBhvr>
                                      <p:to>
                                        <p:strVal val="visible"/>
                                      </p:to>
                                    </p:set>
                                    <p:animEffect transition="in" filter="wipe(left)">
                                      <p:cBhvr>
                                        <p:cTn id="67" dur="300"/>
                                        <p:tgtEl>
                                          <p:spTgt spid="5">
                                            <p:graphicEl>
                                              <a:chart seriesIdx="0" categoryIdx="14" bldStep="ptInSeries"/>
                                            </p:graphicEl>
                                          </p:spTgt>
                                        </p:tgtEl>
                                      </p:cBhvr>
                                    </p:animEffect>
                                  </p:childTnLst>
                                </p:cTn>
                              </p:par>
                            </p:childTnLst>
                          </p:cTn>
                        </p:par>
                        <p:par>
                          <p:cTn id="68" fill="hold">
                            <p:stCondLst>
                              <p:cond delay="6000"/>
                            </p:stCondLst>
                            <p:childTnLst>
                              <p:par>
                                <p:cTn id="69" presetID="22" presetClass="entr" presetSubtype="8" fill="hold" grpId="0" nodeType="afterEffect">
                                  <p:stCondLst>
                                    <p:cond delay="0"/>
                                  </p:stCondLst>
                                  <p:childTnLst>
                                    <p:set>
                                      <p:cBhvr>
                                        <p:cTn id="70" dur="1" fill="hold">
                                          <p:stCondLst>
                                            <p:cond delay="0"/>
                                          </p:stCondLst>
                                        </p:cTn>
                                        <p:tgtEl>
                                          <p:spTgt spid="5">
                                            <p:graphicEl>
                                              <a:chart seriesIdx="0" categoryIdx="15" bldStep="ptInSeries"/>
                                            </p:graphicEl>
                                          </p:spTgt>
                                        </p:tgtEl>
                                        <p:attrNameLst>
                                          <p:attrName>style.visibility</p:attrName>
                                        </p:attrNameLst>
                                      </p:cBhvr>
                                      <p:to>
                                        <p:strVal val="visible"/>
                                      </p:to>
                                    </p:set>
                                    <p:animEffect transition="in" filter="wipe(left)">
                                      <p:cBhvr>
                                        <p:cTn id="71" dur="300"/>
                                        <p:tgtEl>
                                          <p:spTgt spid="5">
                                            <p:graphicEl>
                                              <a:chart seriesIdx="0" categoryIdx="15" bldStep="ptInSeries"/>
                                            </p:graphicEl>
                                          </p:spTgt>
                                        </p:tgtEl>
                                      </p:cBhvr>
                                    </p:animEffect>
                                  </p:childTnLst>
                                </p:cTn>
                              </p:par>
                            </p:childTnLst>
                          </p:cTn>
                        </p:par>
                        <p:par>
                          <p:cTn id="72" fill="hold">
                            <p:stCondLst>
                              <p:cond delay="6300"/>
                            </p:stCondLst>
                            <p:childTnLst>
                              <p:par>
                                <p:cTn id="73" presetID="22" presetClass="entr" presetSubtype="8" fill="hold" grpId="0" nodeType="afterEffect">
                                  <p:stCondLst>
                                    <p:cond delay="0"/>
                                  </p:stCondLst>
                                  <p:childTnLst>
                                    <p:set>
                                      <p:cBhvr>
                                        <p:cTn id="74" dur="1" fill="hold">
                                          <p:stCondLst>
                                            <p:cond delay="0"/>
                                          </p:stCondLst>
                                        </p:cTn>
                                        <p:tgtEl>
                                          <p:spTgt spid="5">
                                            <p:graphicEl>
                                              <a:chart seriesIdx="0" categoryIdx="16" bldStep="ptInSeries"/>
                                            </p:graphicEl>
                                          </p:spTgt>
                                        </p:tgtEl>
                                        <p:attrNameLst>
                                          <p:attrName>style.visibility</p:attrName>
                                        </p:attrNameLst>
                                      </p:cBhvr>
                                      <p:to>
                                        <p:strVal val="visible"/>
                                      </p:to>
                                    </p:set>
                                    <p:animEffect transition="in" filter="wipe(left)">
                                      <p:cBhvr>
                                        <p:cTn id="75" dur="300"/>
                                        <p:tgtEl>
                                          <p:spTgt spid="5">
                                            <p:graphicEl>
                                              <a:chart seriesIdx="0" categoryIdx="16" bldStep="ptInSeries"/>
                                            </p:graphicEl>
                                          </p:spTgt>
                                        </p:tgtEl>
                                      </p:cBhvr>
                                    </p:animEffect>
                                  </p:childTnLst>
                                </p:cTn>
                              </p:par>
                            </p:childTnLst>
                          </p:cTn>
                        </p:par>
                        <p:par>
                          <p:cTn id="76" fill="hold">
                            <p:stCondLst>
                              <p:cond delay="6600"/>
                            </p:stCondLst>
                            <p:childTnLst>
                              <p:par>
                                <p:cTn id="77" presetID="22" presetClass="entr" presetSubtype="8" fill="hold" grpId="0" nodeType="afterEffect">
                                  <p:stCondLst>
                                    <p:cond delay="0"/>
                                  </p:stCondLst>
                                  <p:childTnLst>
                                    <p:set>
                                      <p:cBhvr>
                                        <p:cTn id="78" dur="1" fill="hold">
                                          <p:stCondLst>
                                            <p:cond delay="0"/>
                                          </p:stCondLst>
                                        </p:cTn>
                                        <p:tgtEl>
                                          <p:spTgt spid="5">
                                            <p:graphicEl>
                                              <a:chart seriesIdx="0" categoryIdx="17" bldStep="ptInSeries"/>
                                            </p:graphicEl>
                                          </p:spTgt>
                                        </p:tgtEl>
                                        <p:attrNameLst>
                                          <p:attrName>style.visibility</p:attrName>
                                        </p:attrNameLst>
                                      </p:cBhvr>
                                      <p:to>
                                        <p:strVal val="visible"/>
                                      </p:to>
                                    </p:set>
                                    <p:animEffect transition="in" filter="wipe(left)">
                                      <p:cBhvr>
                                        <p:cTn id="79" dur="300"/>
                                        <p:tgtEl>
                                          <p:spTgt spid="5">
                                            <p:graphicEl>
                                              <a:chart seriesIdx="0" categoryIdx="17" bldStep="ptInSeries"/>
                                            </p:graphicEl>
                                          </p:spTgt>
                                        </p:tgtEl>
                                      </p:cBhvr>
                                    </p:animEffect>
                                  </p:childTnLst>
                                </p:cTn>
                              </p:par>
                            </p:childTnLst>
                          </p:cTn>
                        </p:par>
                        <p:par>
                          <p:cTn id="80" fill="hold">
                            <p:stCondLst>
                              <p:cond delay="6900"/>
                            </p:stCondLst>
                            <p:childTnLst>
                              <p:par>
                                <p:cTn id="81" presetID="22" presetClass="entr" presetSubtype="8" fill="hold" grpId="0" nodeType="afterEffect">
                                  <p:stCondLst>
                                    <p:cond delay="0"/>
                                  </p:stCondLst>
                                  <p:childTnLst>
                                    <p:set>
                                      <p:cBhvr>
                                        <p:cTn id="82" dur="1" fill="hold">
                                          <p:stCondLst>
                                            <p:cond delay="0"/>
                                          </p:stCondLst>
                                        </p:cTn>
                                        <p:tgtEl>
                                          <p:spTgt spid="5">
                                            <p:graphicEl>
                                              <a:chart seriesIdx="0" categoryIdx="18" bldStep="ptInSeries"/>
                                            </p:graphicEl>
                                          </p:spTgt>
                                        </p:tgtEl>
                                        <p:attrNameLst>
                                          <p:attrName>style.visibility</p:attrName>
                                        </p:attrNameLst>
                                      </p:cBhvr>
                                      <p:to>
                                        <p:strVal val="visible"/>
                                      </p:to>
                                    </p:set>
                                    <p:animEffect transition="in" filter="wipe(left)">
                                      <p:cBhvr>
                                        <p:cTn id="83" dur="300"/>
                                        <p:tgtEl>
                                          <p:spTgt spid="5">
                                            <p:graphicEl>
                                              <a:chart seriesIdx="0" categoryIdx="18" bldStep="ptInSeries"/>
                                            </p:graphicEl>
                                          </p:spTgt>
                                        </p:tgtEl>
                                      </p:cBhvr>
                                    </p:animEffect>
                                  </p:childTnLst>
                                </p:cTn>
                              </p:par>
                            </p:childTnLst>
                          </p:cTn>
                        </p:par>
                        <p:par>
                          <p:cTn id="84" fill="hold">
                            <p:stCondLst>
                              <p:cond delay="7200"/>
                            </p:stCondLst>
                            <p:childTnLst>
                              <p:par>
                                <p:cTn id="85" presetID="22" presetClass="entr" presetSubtype="8" fill="hold" grpId="0" nodeType="afterEffect">
                                  <p:stCondLst>
                                    <p:cond delay="0"/>
                                  </p:stCondLst>
                                  <p:childTnLst>
                                    <p:set>
                                      <p:cBhvr>
                                        <p:cTn id="86" dur="1" fill="hold">
                                          <p:stCondLst>
                                            <p:cond delay="0"/>
                                          </p:stCondLst>
                                        </p:cTn>
                                        <p:tgtEl>
                                          <p:spTgt spid="5">
                                            <p:graphicEl>
                                              <a:chart seriesIdx="0" categoryIdx="19" bldStep="ptInSeries"/>
                                            </p:graphicEl>
                                          </p:spTgt>
                                        </p:tgtEl>
                                        <p:attrNameLst>
                                          <p:attrName>style.visibility</p:attrName>
                                        </p:attrNameLst>
                                      </p:cBhvr>
                                      <p:to>
                                        <p:strVal val="visible"/>
                                      </p:to>
                                    </p:set>
                                    <p:animEffect transition="in" filter="wipe(left)">
                                      <p:cBhvr>
                                        <p:cTn id="87" dur="300"/>
                                        <p:tgtEl>
                                          <p:spTgt spid="5">
                                            <p:graphicEl>
                                              <a:chart seriesIdx="0" categoryIdx="19" bldStep="ptInSeries"/>
                                            </p:graphicEl>
                                          </p:spTgt>
                                        </p:tgtEl>
                                      </p:cBhvr>
                                    </p:animEffect>
                                  </p:childTnLst>
                                </p:cTn>
                              </p:par>
                            </p:childTnLst>
                          </p:cTn>
                        </p:par>
                        <p:par>
                          <p:cTn id="88" fill="hold">
                            <p:stCondLst>
                              <p:cond delay="7500"/>
                            </p:stCondLst>
                            <p:childTnLst>
                              <p:par>
                                <p:cTn id="89" presetID="22" presetClass="entr" presetSubtype="8" fill="hold" grpId="0" nodeType="afterEffect">
                                  <p:stCondLst>
                                    <p:cond delay="0"/>
                                  </p:stCondLst>
                                  <p:childTnLst>
                                    <p:set>
                                      <p:cBhvr>
                                        <p:cTn id="90" dur="1" fill="hold">
                                          <p:stCondLst>
                                            <p:cond delay="0"/>
                                          </p:stCondLst>
                                        </p:cTn>
                                        <p:tgtEl>
                                          <p:spTgt spid="5">
                                            <p:graphicEl>
                                              <a:chart seriesIdx="0" categoryIdx="20" bldStep="ptInSeries"/>
                                            </p:graphicEl>
                                          </p:spTgt>
                                        </p:tgtEl>
                                        <p:attrNameLst>
                                          <p:attrName>style.visibility</p:attrName>
                                        </p:attrNameLst>
                                      </p:cBhvr>
                                      <p:to>
                                        <p:strVal val="visible"/>
                                      </p:to>
                                    </p:set>
                                    <p:animEffect transition="in" filter="wipe(left)">
                                      <p:cBhvr>
                                        <p:cTn id="91" dur="300"/>
                                        <p:tgtEl>
                                          <p:spTgt spid="5">
                                            <p:graphicEl>
                                              <a:chart seriesIdx="0" categoryIdx="20" bldStep="ptInSeries"/>
                                            </p:graphicEl>
                                          </p:spTgt>
                                        </p:tgtEl>
                                      </p:cBhvr>
                                    </p:animEffect>
                                  </p:childTnLst>
                                </p:cTn>
                              </p:par>
                            </p:childTnLst>
                          </p:cTn>
                        </p:par>
                        <p:par>
                          <p:cTn id="92" fill="hold">
                            <p:stCondLst>
                              <p:cond delay="7800"/>
                            </p:stCondLst>
                            <p:childTnLst>
                              <p:par>
                                <p:cTn id="93" presetID="22" presetClass="entr" presetSubtype="8" fill="hold" grpId="0" nodeType="afterEffect">
                                  <p:stCondLst>
                                    <p:cond delay="0"/>
                                  </p:stCondLst>
                                  <p:childTnLst>
                                    <p:set>
                                      <p:cBhvr>
                                        <p:cTn id="94" dur="1" fill="hold">
                                          <p:stCondLst>
                                            <p:cond delay="0"/>
                                          </p:stCondLst>
                                        </p:cTn>
                                        <p:tgtEl>
                                          <p:spTgt spid="5">
                                            <p:graphicEl>
                                              <a:chart seriesIdx="0" categoryIdx="21" bldStep="ptInSeries"/>
                                            </p:graphicEl>
                                          </p:spTgt>
                                        </p:tgtEl>
                                        <p:attrNameLst>
                                          <p:attrName>style.visibility</p:attrName>
                                        </p:attrNameLst>
                                      </p:cBhvr>
                                      <p:to>
                                        <p:strVal val="visible"/>
                                      </p:to>
                                    </p:set>
                                    <p:animEffect transition="in" filter="wipe(left)">
                                      <p:cBhvr>
                                        <p:cTn id="95" dur="300"/>
                                        <p:tgtEl>
                                          <p:spTgt spid="5">
                                            <p:graphicEl>
                                              <a:chart seriesIdx="0" categoryIdx="21" bldStep="ptInSeries"/>
                                            </p:graphicEl>
                                          </p:spTgt>
                                        </p:tgtEl>
                                      </p:cBhvr>
                                    </p:animEffect>
                                  </p:childTnLst>
                                </p:cTn>
                              </p:par>
                            </p:childTnLst>
                          </p:cTn>
                        </p:par>
                        <p:par>
                          <p:cTn id="96" fill="hold">
                            <p:stCondLst>
                              <p:cond delay="8100"/>
                            </p:stCondLst>
                            <p:childTnLst>
                              <p:par>
                                <p:cTn id="97" presetID="22" presetClass="entr" presetSubtype="8" fill="hold" grpId="0" nodeType="afterEffect">
                                  <p:stCondLst>
                                    <p:cond delay="0"/>
                                  </p:stCondLst>
                                  <p:childTnLst>
                                    <p:set>
                                      <p:cBhvr>
                                        <p:cTn id="98" dur="1" fill="hold">
                                          <p:stCondLst>
                                            <p:cond delay="0"/>
                                          </p:stCondLst>
                                        </p:cTn>
                                        <p:tgtEl>
                                          <p:spTgt spid="5">
                                            <p:graphicEl>
                                              <a:chart seriesIdx="0" categoryIdx="22" bldStep="ptInSeries"/>
                                            </p:graphicEl>
                                          </p:spTgt>
                                        </p:tgtEl>
                                        <p:attrNameLst>
                                          <p:attrName>style.visibility</p:attrName>
                                        </p:attrNameLst>
                                      </p:cBhvr>
                                      <p:to>
                                        <p:strVal val="visible"/>
                                      </p:to>
                                    </p:set>
                                    <p:animEffect transition="in" filter="wipe(left)">
                                      <p:cBhvr>
                                        <p:cTn id="99" dur="300"/>
                                        <p:tgtEl>
                                          <p:spTgt spid="5">
                                            <p:graphicEl>
                                              <a:chart seriesIdx="0" categoryIdx="22" bldStep="ptInSeries"/>
                                            </p:graphicEl>
                                          </p:spTgt>
                                        </p:tgtEl>
                                      </p:cBhvr>
                                    </p:animEffect>
                                  </p:childTnLst>
                                </p:cTn>
                              </p:par>
                            </p:childTnLst>
                          </p:cTn>
                        </p:par>
                        <p:par>
                          <p:cTn id="100" fill="hold">
                            <p:stCondLst>
                              <p:cond delay="8400"/>
                            </p:stCondLst>
                            <p:childTnLst>
                              <p:par>
                                <p:cTn id="101" presetID="22" presetClass="entr" presetSubtype="8" fill="hold" grpId="0" nodeType="afterEffect">
                                  <p:stCondLst>
                                    <p:cond delay="0"/>
                                  </p:stCondLst>
                                  <p:childTnLst>
                                    <p:set>
                                      <p:cBhvr>
                                        <p:cTn id="102" dur="1" fill="hold">
                                          <p:stCondLst>
                                            <p:cond delay="0"/>
                                          </p:stCondLst>
                                        </p:cTn>
                                        <p:tgtEl>
                                          <p:spTgt spid="5">
                                            <p:graphicEl>
                                              <a:chart seriesIdx="0" categoryIdx="23" bldStep="ptInSeries"/>
                                            </p:graphicEl>
                                          </p:spTgt>
                                        </p:tgtEl>
                                        <p:attrNameLst>
                                          <p:attrName>style.visibility</p:attrName>
                                        </p:attrNameLst>
                                      </p:cBhvr>
                                      <p:to>
                                        <p:strVal val="visible"/>
                                      </p:to>
                                    </p:set>
                                    <p:animEffect transition="in" filter="wipe(left)">
                                      <p:cBhvr>
                                        <p:cTn id="103" dur="300"/>
                                        <p:tgtEl>
                                          <p:spTgt spid="5">
                                            <p:graphicEl>
                                              <a:chart seriesIdx="0" categoryIdx="23" bldStep="ptInSeries"/>
                                            </p:graphicEl>
                                          </p:spTgt>
                                        </p:tgtEl>
                                      </p:cBhvr>
                                    </p:animEffect>
                                  </p:childTnLst>
                                </p:cTn>
                              </p:par>
                            </p:childTnLst>
                          </p:cTn>
                        </p:par>
                        <p:par>
                          <p:cTn id="104" fill="hold">
                            <p:stCondLst>
                              <p:cond delay="8700"/>
                            </p:stCondLst>
                            <p:childTnLst>
                              <p:par>
                                <p:cTn id="105" presetID="22" presetClass="entr" presetSubtype="8" fill="hold" grpId="0" nodeType="afterEffect">
                                  <p:stCondLst>
                                    <p:cond delay="0"/>
                                  </p:stCondLst>
                                  <p:childTnLst>
                                    <p:set>
                                      <p:cBhvr>
                                        <p:cTn id="106" dur="1" fill="hold">
                                          <p:stCondLst>
                                            <p:cond delay="0"/>
                                          </p:stCondLst>
                                        </p:cTn>
                                        <p:tgtEl>
                                          <p:spTgt spid="5">
                                            <p:graphicEl>
                                              <a:chart seriesIdx="0" categoryIdx="24" bldStep="ptInSeries"/>
                                            </p:graphicEl>
                                          </p:spTgt>
                                        </p:tgtEl>
                                        <p:attrNameLst>
                                          <p:attrName>style.visibility</p:attrName>
                                        </p:attrNameLst>
                                      </p:cBhvr>
                                      <p:to>
                                        <p:strVal val="visible"/>
                                      </p:to>
                                    </p:set>
                                    <p:animEffect transition="in" filter="wipe(left)">
                                      <p:cBhvr>
                                        <p:cTn id="107" dur="300"/>
                                        <p:tgtEl>
                                          <p:spTgt spid="5">
                                            <p:graphicEl>
                                              <a:chart seriesIdx="0" categoryIdx="24" bldStep="ptInSeries"/>
                                            </p:graphicEl>
                                          </p:spTgt>
                                        </p:tgtEl>
                                      </p:cBhvr>
                                    </p:animEffect>
                                  </p:childTnLst>
                                </p:cTn>
                              </p:par>
                            </p:childTnLst>
                          </p:cTn>
                        </p:par>
                        <p:par>
                          <p:cTn id="108" fill="hold">
                            <p:stCondLst>
                              <p:cond delay="9000"/>
                            </p:stCondLst>
                            <p:childTnLst>
                              <p:par>
                                <p:cTn id="109" presetID="22" presetClass="entr" presetSubtype="8" fill="hold" nodeType="after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wipe(left)">
                                      <p:cBhvr>
                                        <p:cTn id="111" dur="500"/>
                                        <p:tgtEl>
                                          <p:spTgt spid="12"/>
                                        </p:tgtEl>
                                      </p:cBhvr>
                                    </p:animEffect>
                                  </p:childTnLst>
                                </p:cTn>
                              </p:par>
                            </p:childTnLst>
                          </p:cTn>
                        </p:par>
                        <p:par>
                          <p:cTn id="112" fill="hold">
                            <p:stCondLst>
                              <p:cond delay="9500"/>
                            </p:stCondLst>
                            <p:childTnLst>
                              <p:par>
                                <p:cTn id="113" presetID="10" presetClass="entr" presetSubtype="0" fill="hold" grpId="0" nodeType="afterEffect">
                                  <p:stCondLst>
                                    <p:cond delay="200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El"/>
        </p:bldSub>
      </p:bldGraphic>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51A2-CBE8-4DDC-F0D4-7514401C7EED}"/>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A6163F9F-50C0-06F3-2FAB-C6EE84B31585}"/>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1" y="0"/>
            <a:ext cx="24384000" cy="13778561"/>
          </a:xfrm>
          <a:prstGeom prst="rect">
            <a:avLst/>
          </a:prstGeom>
        </p:spPr>
      </p:pic>
      <p:sp>
        <p:nvSpPr>
          <p:cNvPr id="30" name="Rectangle 29">
            <a:extLst>
              <a:ext uri="{FF2B5EF4-FFF2-40B4-BE49-F238E27FC236}">
                <a16:creationId xmlns:a16="http://schemas.microsoft.com/office/drawing/2014/main" id="{2610EE95-19B9-4CC1-B93E-4564B8117734}"/>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6B706F2E-1785-B90C-00B2-D6E937926AAB}"/>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8E1A042-B884-F415-3625-3A10FE909652}"/>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E4897093-772F-71B3-AB10-B9C3ACB055AD}"/>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9571AA6E-DE1F-A577-DB54-7882D73176C5}"/>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54F3A292-E294-225D-5FFB-85D813A39659}"/>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5FE9C975-A0B5-8144-E51F-88DF41A66F49}"/>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4848A428-5143-5FB2-665D-2F134185847D}"/>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pic>
        <p:nvPicPr>
          <p:cNvPr id="3074" name="Picture 2" descr="Flag of China - Wikipedia">
            <a:extLst>
              <a:ext uri="{FF2B5EF4-FFF2-40B4-BE49-F238E27FC236}">
                <a16:creationId xmlns:a16="http://schemas.microsoft.com/office/drawing/2014/main" id="{6DDAB67B-1D60-26B2-7C99-97AC5AE84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084" y="1163768"/>
            <a:ext cx="1619250" cy="977616"/>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A49852F0-C0CB-8C00-986E-E6A0E9770EAB}"/>
              </a:ext>
            </a:extLst>
          </p:cNvPr>
          <p:cNvSpPr/>
          <p:nvPr/>
        </p:nvSpPr>
        <p:spPr>
          <a:xfrm>
            <a:off x="1208791" y="2280075"/>
            <a:ext cx="21788791" cy="7826452"/>
          </a:xfrm>
          <a:prstGeom prst="roundRect">
            <a:avLst>
              <a:gd name="adj" fmla="val 1218"/>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aphicFrame>
        <p:nvGraphicFramePr>
          <p:cNvPr id="2" name="Chart 1">
            <a:extLst>
              <a:ext uri="{FF2B5EF4-FFF2-40B4-BE49-F238E27FC236}">
                <a16:creationId xmlns:a16="http://schemas.microsoft.com/office/drawing/2014/main" id="{B7A5D062-5DD6-3641-886A-5FBE3512D550}"/>
              </a:ext>
            </a:extLst>
          </p:cNvPr>
          <p:cNvGraphicFramePr>
            <a:graphicFrameLocks/>
          </p:cNvGraphicFramePr>
          <p:nvPr>
            <p:extLst>
              <p:ext uri="{D42A27DB-BD31-4B8C-83A1-F6EECF244321}">
                <p14:modId xmlns:p14="http://schemas.microsoft.com/office/powerpoint/2010/main" val="2264362652"/>
              </p:ext>
            </p:extLst>
          </p:nvPr>
        </p:nvGraphicFramePr>
        <p:xfrm>
          <a:off x="1423199" y="2382991"/>
          <a:ext cx="21356590" cy="75180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a16="http://schemas.microsoft.com/office/drawing/2014/main" id="{7FF231AF-C5FE-2B1D-D704-05E8DDA980BE}"/>
              </a:ext>
            </a:extLst>
          </p:cNvPr>
          <p:cNvGraphicFramePr>
            <a:graphicFrameLocks/>
          </p:cNvGraphicFramePr>
          <p:nvPr>
            <p:extLst>
              <p:ext uri="{D42A27DB-BD31-4B8C-83A1-F6EECF244321}">
                <p14:modId xmlns:p14="http://schemas.microsoft.com/office/powerpoint/2010/main" val="4201215243"/>
              </p:ext>
            </p:extLst>
          </p:nvPr>
        </p:nvGraphicFramePr>
        <p:xfrm>
          <a:off x="1327539" y="2395691"/>
          <a:ext cx="21356590" cy="7598134"/>
        </p:xfrm>
        <a:graphic>
          <a:graphicData uri="http://schemas.openxmlformats.org/drawingml/2006/chart">
            <c:chart xmlns:c="http://schemas.openxmlformats.org/drawingml/2006/chart" xmlns:r="http://schemas.openxmlformats.org/officeDocument/2006/relationships" r:id="rId7"/>
          </a:graphicData>
        </a:graphic>
      </p:graphicFrame>
      <p:cxnSp>
        <p:nvCxnSpPr>
          <p:cNvPr id="12" name="Straight Connector 11">
            <a:extLst>
              <a:ext uri="{FF2B5EF4-FFF2-40B4-BE49-F238E27FC236}">
                <a16:creationId xmlns:a16="http://schemas.microsoft.com/office/drawing/2014/main" id="{60B8AFB5-FE72-9BCF-F408-CAC64BBE024C}"/>
              </a:ext>
            </a:extLst>
          </p:cNvPr>
          <p:cNvCxnSpPr>
            <a:cxnSpLocks/>
          </p:cNvCxnSpPr>
          <p:nvPr/>
        </p:nvCxnSpPr>
        <p:spPr>
          <a:xfrm>
            <a:off x="2358189" y="6482769"/>
            <a:ext cx="20144972" cy="0"/>
          </a:xfrm>
          <a:prstGeom prst="line">
            <a:avLst/>
          </a:prstGeom>
          <a:noFill/>
          <a:ln w="31750" cap="flat">
            <a:solidFill>
              <a:srgbClr val="00B0F0"/>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DF0BD66C-DEAE-8786-E2DC-26A0B73ED6E7}"/>
              </a:ext>
            </a:extLst>
          </p:cNvPr>
          <p:cNvSpPr txBox="1"/>
          <p:nvPr/>
        </p:nvSpPr>
        <p:spPr>
          <a:xfrm>
            <a:off x="3395424" y="1292038"/>
            <a:ext cx="381802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chemeClr val="bg1"/>
                </a:solidFill>
                <a:latin typeface="Avenir Next Medium" panose="020B0503020202020204" pitchFamily="34" charset="0"/>
              </a:rPr>
              <a:t>Share</a:t>
            </a:r>
            <a:r>
              <a:rPr lang="en-US" sz="1800" b="0" i="0" baseline="0">
                <a:solidFill>
                  <a:schemeClr val="bg1"/>
                </a:solidFill>
                <a:latin typeface="Avenir Next Medium" panose="020B0503020202020204" pitchFamily="34" charset="0"/>
              </a:rPr>
              <a:t> in Global  Walnut Exports</a:t>
            </a:r>
          </a:p>
          <a:p>
            <a:pPr>
              <a:spcBef>
                <a:spcPts val="0"/>
              </a:spcBef>
            </a:pPr>
            <a:r>
              <a:rPr kumimoji="0" lang="en-US" sz="1800" u="none" strike="noStrike" cap="none" spc="0" normalizeH="0">
                <a:ln>
                  <a:noFill/>
                </a:ln>
                <a:solidFill>
                  <a:srgbClr val="FFC002"/>
                </a:solidFill>
                <a:effectLst/>
                <a:uFillTx/>
                <a:latin typeface="Avenir Next Medium" panose="020B0503020202020204" pitchFamily="34" charset="0"/>
                <a:ea typeface="Graphik Light"/>
                <a:cs typeface="Graphik Light"/>
                <a:sym typeface="Graphik Light"/>
              </a:rPr>
              <a:t>China</a:t>
            </a:r>
            <a:endParaRPr kumimoji="0" lang="en-US" sz="1800" b="0" i="0" u="none" strike="noStrike" cap="none" spc="0" normalizeH="0" baseline="0">
              <a:ln>
                <a:noFill/>
              </a:ln>
              <a:solidFill>
                <a:srgbClr val="FFC002"/>
              </a:solidFill>
              <a:effectLst/>
              <a:uFillTx/>
              <a:latin typeface="Graphik Light"/>
              <a:ea typeface="Graphik Light"/>
              <a:cs typeface="Graphik Light"/>
              <a:sym typeface="Graphik Light"/>
            </a:endParaRPr>
          </a:p>
        </p:txBody>
      </p:sp>
      <p:pic>
        <p:nvPicPr>
          <p:cNvPr id="9" name="Picture 2" descr="Flag of the United States of America | History, Meaning, Facts, &amp; Design |  Britannica">
            <a:extLst>
              <a:ext uri="{FF2B5EF4-FFF2-40B4-BE49-F238E27FC236}">
                <a16:creationId xmlns:a16="http://schemas.microsoft.com/office/drawing/2014/main" id="{6CA577FC-A6FD-D403-A89C-BE003D535B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1631" y="1160996"/>
            <a:ext cx="1648837" cy="989302"/>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23" name="Picture 2" descr="Flag of Chile">
            <a:extLst>
              <a:ext uri="{FF2B5EF4-FFF2-40B4-BE49-F238E27FC236}">
                <a16:creationId xmlns:a16="http://schemas.microsoft.com/office/drawing/2014/main" id="{4046003D-1D1E-F163-BE52-ABA67D703F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8771" y="1169444"/>
            <a:ext cx="1619250" cy="97194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4F135FD-D646-E48E-9F1D-7C9E8B073698}"/>
              </a:ext>
            </a:extLst>
          </p:cNvPr>
          <p:cNvSpPr txBox="1"/>
          <p:nvPr/>
        </p:nvSpPr>
        <p:spPr>
          <a:xfrm>
            <a:off x="13565359" y="11143538"/>
            <a:ext cx="629431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rgbClr val="FFC000"/>
                </a:solidFill>
                <a:latin typeface="Avenir Next Medium" panose="020B0503020202020204" pitchFamily="34" charset="0"/>
              </a:rPr>
              <a:t>KEY POINT:</a:t>
            </a:r>
          </a:p>
          <a:p>
            <a:pPr>
              <a:spcBef>
                <a:spcPts val="0"/>
              </a:spcBef>
            </a:pPr>
            <a:r>
              <a:rPr lang="en-US" sz="1800" b="0" i="0">
                <a:solidFill>
                  <a:schemeClr val="bg1"/>
                </a:solidFill>
                <a:latin typeface="Avenir Next Medium" panose="020B0503020202020204" pitchFamily="34" charset="0"/>
              </a:rPr>
              <a:t>Chinese Share in Global Walnut Exports increasing steadily</a:t>
            </a:r>
            <a:endParaRPr kumimoji="0" lang="en-US" sz="1800" b="0" i="0" u="none" strike="noStrike" cap="none" spc="0" normalizeH="0" baseline="0">
              <a:ln>
                <a:noFill/>
              </a:ln>
              <a:solidFill>
                <a:schemeClr val="bg1"/>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3057898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
                                            <p:graphicEl>
                                              <a:chart seriesIdx="1" categoryIdx="0" bldStep="ptInSeries"/>
                                            </p:graphicEl>
                                          </p:spTgt>
                                        </p:tgtEl>
                                        <p:attrNameLst>
                                          <p:attrName>style.visibility</p:attrName>
                                        </p:attrNameLst>
                                      </p:cBhvr>
                                      <p:to>
                                        <p:strVal val="visible"/>
                                      </p:to>
                                    </p:set>
                                    <p:animEffect transition="in" filter="wipe(left)">
                                      <p:cBhvr>
                                        <p:cTn id="7" dur="300"/>
                                        <p:tgtEl>
                                          <p:spTgt spid="2">
                                            <p:graphicEl>
                                              <a:chart seriesIdx="1" categoryIdx="0" bldStep="ptInSeries"/>
                                            </p:graphicEl>
                                          </p:spTgt>
                                        </p:tgtEl>
                                      </p:cBhvr>
                                    </p:animEffect>
                                  </p:childTnLst>
                                </p:cTn>
                              </p:par>
                            </p:childTnLst>
                          </p:cTn>
                        </p:par>
                        <p:par>
                          <p:cTn id="8" fill="hold">
                            <p:stCondLst>
                              <p:cond delay="1300"/>
                            </p:stCondLst>
                            <p:childTnLst>
                              <p:par>
                                <p:cTn id="9" presetID="22" presetClass="entr" presetSubtype="8" fill="hold" grpId="0" nodeType="afterEffect">
                                  <p:stCondLst>
                                    <p:cond delay="0"/>
                                  </p:stCondLst>
                                  <p:childTnLst>
                                    <p:set>
                                      <p:cBhvr>
                                        <p:cTn id="10" dur="1" fill="hold">
                                          <p:stCondLst>
                                            <p:cond delay="0"/>
                                          </p:stCondLst>
                                        </p:cTn>
                                        <p:tgtEl>
                                          <p:spTgt spid="2">
                                            <p:graphicEl>
                                              <a:chart seriesIdx="1" categoryIdx="1" bldStep="ptInSeries"/>
                                            </p:graphicEl>
                                          </p:spTgt>
                                        </p:tgtEl>
                                        <p:attrNameLst>
                                          <p:attrName>style.visibility</p:attrName>
                                        </p:attrNameLst>
                                      </p:cBhvr>
                                      <p:to>
                                        <p:strVal val="visible"/>
                                      </p:to>
                                    </p:set>
                                    <p:animEffect transition="in" filter="wipe(left)">
                                      <p:cBhvr>
                                        <p:cTn id="11" dur="300"/>
                                        <p:tgtEl>
                                          <p:spTgt spid="2">
                                            <p:graphicEl>
                                              <a:chart seriesIdx="1" categoryIdx="1" bldStep="ptInSeries"/>
                                            </p:graphicEl>
                                          </p:spTgt>
                                        </p:tgtEl>
                                      </p:cBhvr>
                                    </p:animEffect>
                                  </p:childTnLst>
                                </p:cTn>
                              </p:par>
                            </p:childTnLst>
                          </p:cTn>
                        </p:par>
                        <p:par>
                          <p:cTn id="12" fill="hold">
                            <p:stCondLst>
                              <p:cond delay="1600"/>
                            </p:stCondLst>
                            <p:childTnLst>
                              <p:par>
                                <p:cTn id="13" presetID="22" presetClass="entr" presetSubtype="8" fill="hold" grpId="0" nodeType="afterEffect">
                                  <p:stCondLst>
                                    <p:cond delay="0"/>
                                  </p:stCondLst>
                                  <p:childTnLst>
                                    <p:set>
                                      <p:cBhvr>
                                        <p:cTn id="14" dur="1" fill="hold">
                                          <p:stCondLst>
                                            <p:cond delay="0"/>
                                          </p:stCondLst>
                                        </p:cTn>
                                        <p:tgtEl>
                                          <p:spTgt spid="2">
                                            <p:graphicEl>
                                              <a:chart seriesIdx="1" categoryIdx="2" bldStep="ptInSeries"/>
                                            </p:graphicEl>
                                          </p:spTgt>
                                        </p:tgtEl>
                                        <p:attrNameLst>
                                          <p:attrName>style.visibility</p:attrName>
                                        </p:attrNameLst>
                                      </p:cBhvr>
                                      <p:to>
                                        <p:strVal val="visible"/>
                                      </p:to>
                                    </p:set>
                                    <p:animEffect transition="in" filter="wipe(left)">
                                      <p:cBhvr>
                                        <p:cTn id="15" dur="300"/>
                                        <p:tgtEl>
                                          <p:spTgt spid="2">
                                            <p:graphicEl>
                                              <a:chart seriesIdx="1" categoryIdx="2" bldStep="ptInSeries"/>
                                            </p:graphicEl>
                                          </p:spTgt>
                                        </p:tgtEl>
                                      </p:cBhvr>
                                    </p:animEffect>
                                  </p:childTnLst>
                                </p:cTn>
                              </p:par>
                            </p:childTnLst>
                          </p:cTn>
                        </p:par>
                        <p:par>
                          <p:cTn id="16" fill="hold">
                            <p:stCondLst>
                              <p:cond delay="1900"/>
                            </p:stCondLst>
                            <p:childTnLst>
                              <p:par>
                                <p:cTn id="17" presetID="22" presetClass="entr" presetSubtype="8" fill="hold" grpId="0" nodeType="afterEffect">
                                  <p:stCondLst>
                                    <p:cond delay="0"/>
                                  </p:stCondLst>
                                  <p:childTnLst>
                                    <p:set>
                                      <p:cBhvr>
                                        <p:cTn id="18" dur="1" fill="hold">
                                          <p:stCondLst>
                                            <p:cond delay="0"/>
                                          </p:stCondLst>
                                        </p:cTn>
                                        <p:tgtEl>
                                          <p:spTgt spid="2">
                                            <p:graphicEl>
                                              <a:chart seriesIdx="1" categoryIdx="3" bldStep="ptInSeries"/>
                                            </p:graphicEl>
                                          </p:spTgt>
                                        </p:tgtEl>
                                        <p:attrNameLst>
                                          <p:attrName>style.visibility</p:attrName>
                                        </p:attrNameLst>
                                      </p:cBhvr>
                                      <p:to>
                                        <p:strVal val="visible"/>
                                      </p:to>
                                    </p:set>
                                    <p:animEffect transition="in" filter="wipe(left)">
                                      <p:cBhvr>
                                        <p:cTn id="19" dur="300"/>
                                        <p:tgtEl>
                                          <p:spTgt spid="2">
                                            <p:graphicEl>
                                              <a:chart seriesIdx="1" categoryIdx="3" bldStep="ptInSeries"/>
                                            </p:graphicEl>
                                          </p:spTgt>
                                        </p:tgtEl>
                                      </p:cBhvr>
                                    </p:animEffect>
                                  </p:childTnLst>
                                </p:cTn>
                              </p:par>
                            </p:childTnLst>
                          </p:cTn>
                        </p:par>
                        <p:par>
                          <p:cTn id="20" fill="hold">
                            <p:stCondLst>
                              <p:cond delay="2200"/>
                            </p:stCondLst>
                            <p:childTnLst>
                              <p:par>
                                <p:cTn id="21" presetID="22" presetClass="entr" presetSubtype="8" fill="hold" grpId="0" nodeType="afterEffect">
                                  <p:stCondLst>
                                    <p:cond delay="0"/>
                                  </p:stCondLst>
                                  <p:childTnLst>
                                    <p:set>
                                      <p:cBhvr>
                                        <p:cTn id="22" dur="1" fill="hold">
                                          <p:stCondLst>
                                            <p:cond delay="0"/>
                                          </p:stCondLst>
                                        </p:cTn>
                                        <p:tgtEl>
                                          <p:spTgt spid="2">
                                            <p:graphicEl>
                                              <a:chart seriesIdx="1" categoryIdx="4" bldStep="ptInSeries"/>
                                            </p:graphicEl>
                                          </p:spTgt>
                                        </p:tgtEl>
                                        <p:attrNameLst>
                                          <p:attrName>style.visibility</p:attrName>
                                        </p:attrNameLst>
                                      </p:cBhvr>
                                      <p:to>
                                        <p:strVal val="visible"/>
                                      </p:to>
                                    </p:set>
                                    <p:animEffect transition="in" filter="wipe(left)">
                                      <p:cBhvr>
                                        <p:cTn id="23" dur="300"/>
                                        <p:tgtEl>
                                          <p:spTgt spid="2">
                                            <p:graphicEl>
                                              <a:chart seriesIdx="1" categoryIdx="4" bldStep="ptInSeries"/>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
                                            <p:graphicEl>
                                              <a:chart seriesIdx="1" categoryIdx="5" bldStep="ptInSeries"/>
                                            </p:graphicEl>
                                          </p:spTgt>
                                        </p:tgtEl>
                                        <p:attrNameLst>
                                          <p:attrName>style.visibility</p:attrName>
                                        </p:attrNameLst>
                                      </p:cBhvr>
                                      <p:to>
                                        <p:strVal val="visible"/>
                                      </p:to>
                                    </p:set>
                                    <p:animEffect transition="in" filter="wipe(left)">
                                      <p:cBhvr>
                                        <p:cTn id="27" dur="300"/>
                                        <p:tgtEl>
                                          <p:spTgt spid="2">
                                            <p:graphicEl>
                                              <a:chart seriesIdx="1" categoryIdx="5" bldStep="ptInSeries"/>
                                            </p:graphicEl>
                                          </p:spTgt>
                                        </p:tgtEl>
                                      </p:cBhvr>
                                    </p:animEffect>
                                  </p:childTnLst>
                                </p:cTn>
                              </p:par>
                            </p:childTnLst>
                          </p:cTn>
                        </p:par>
                        <p:par>
                          <p:cTn id="28" fill="hold">
                            <p:stCondLst>
                              <p:cond delay="2800"/>
                            </p:stCondLst>
                            <p:childTnLst>
                              <p:par>
                                <p:cTn id="29" presetID="22" presetClass="entr" presetSubtype="8" fill="hold" grpId="0" nodeType="afterEffect">
                                  <p:stCondLst>
                                    <p:cond delay="0"/>
                                  </p:stCondLst>
                                  <p:childTnLst>
                                    <p:set>
                                      <p:cBhvr>
                                        <p:cTn id="30" dur="1" fill="hold">
                                          <p:stCondLst>
                                            <p:cond delay="0"/>
                                          </p:stCondLst>
                                        </p:cTn>
                                        <p:tgtEl>
                                          <p:spTgt spid="2">
                                            <p:graphicEl>
                                              <a:chart seriesIdx="1" categoryIdx="6" bldStep="ptInSeries"/>
                                            </p:graphicEl>
                                          </p:spTgt>
                                        </p:tgtEl>
                                        <p:attrNameLst>
                                          <p:attrName>style.visibility</p:attrName>
                                        </p:attrNameLst>
                                      </p:cBhvr>
                                      <p:to>
                                        <p:strVal val="visible"/>
                                      </p:to>
                                    </p:set>
                                    <p:animEffect transition="in" filter="wipe(left)">
                                      <p:cBhvr>
                                        <p:cTn id="31" dur="300"/>
                                        <p:tgtEl>
                                          <p:spTgt spid="2">
                                            <p:graphicEl>
                                              <a:chart seriesIdx="1" categoryIdx="6" bldStep="ptInSeries"/>
                                            </p:graphicEl>
                                          </p:spTgt>
                                        </p:tgtEl>
                                      </p:cBhvr>
                                    </p:animEffect>
                                  </p:childTnLst>
                                </p:cTn>
                              </p:par>
                            </p:childTnLst>
                          </p:cTn>
                        </p:par>
                        <p:par>
                          <p:cTn id="32" fill="hold">
                            <p:stCondLst>
                              <p:cond delay="3100"/>
                            </p:stCondLst>
                            <p:childTnLst>
                              <p:par>
                                <p:cTn id="33" presetID="22" presetClass="entr" presetSubtype="8" fill="hold" grpId="0" nodeType="afterEffect">
                                  <p:stCondLst>
                                    <p:cond delay="0"/>
                                  </p:stCondLst>
                                  <p:childTnLst>
                                    <p:set>
                                      <p:cBhvr>
                                        <p:cTn id="34" dur="1" fill="hold">
                                          <p:stCondLst>
                                            <p:cond delay="0"/>
                                          </p:stCondLst>
                                        </p:cTn>
                                        <p:tgtEl>
                                          <p:spTgt spid="2">
                                            <p:graphicEl>
                                              <a:chart seriesIdx="1" categoryIdx="7" bldStep="ptInSeries"/>
                                            </p:graphicEl>
                                          </p:spTgt>
                                        </p:tgtEl>
                                        <p:attrNameLst>
                                          <p:attrName>style.visibility</p:attrName>
                                        </p:attrNameLst>
                                      </p:cBhvr>
                                      <p:to>
                                        <p:strVal val="visible"/>
                                      </p:to>
                                    </p:set>
                                    <p:animEffect transition="in" filter="wipe(left)">
                                      <p:cBhvr>
                                        <p:cTn id="35" dur="300"/>
                                        <p:tgtEl>
                                          <p:spTgt spid="2">
                                            <p:graphicEl>
                                              <a:chart seriesIdx="1" categoryIdx="7" bldStep="ptInSeries"/>
                                            </p:graphicEl>
                                          </p:spTgt>
                                        </p:tgtEl>
                                      </p:cBhvr>
                                    </p:animEffect>
                                  </p:childTnLst>
                                </p:cTn>
                              </p:par>
                            </p:childTnLst>
                          </p:cTn>
                        </p:par>
                        <p:par>
                          <p:cTn id="36" fill="hold">
                            <p:stCondLst>
                              <p:cond delay="3400"/>
                            </p:stCondLst>
                            <p:childTnLst>
                              <p:par>
                                <p:cTn id="37" presetID="22" presetClass="entr" presetSubtype="8" fill="hold" grpId="0" nodeType="afterEffect">
                                  <p:stCondLst>
                                    <p:cond delay="0"/>
                                  </p:stCondLst>
                                  <p:childTnLst>
                                    <p:set>
                                      <p:cBhvr>
                                        <p:cTn id="38" dur="1" fill="hold">
                                          <p:stCondLst>
                                            <p:cond delay="0"/>
                                          </p:stCondLst>
                                        </p:cTn>
                                        <p:tgtEl>
                                          <p:spTgt spid="2">
                                            <p:graphicEl>
                                              <a:chart seriesIdx="1" categoryIdx="8" bldStep="ptInSeries"/>
                                            </p:graphicEl>
                                          </p:spTgt>
                                        </p:tgtEl>
                                        <p:attrNameLst>
                                          <p:attrName>style.visibility</p:attrName>
                                        </p:attrNameLst>
                                      </p:cBhvr>
                                      <p:to>
                                        <p:strVal val="visible"/>
                                      </p:to>
                                    </p:set>
                                    <p:animEffect transition="in" filter="wipe(left)">
                                      <p:cBhvr>
                                        <p:cTn id="39" dur="300"/>
                                        <p:tgtEl>
                                          <p:spTgt spid="2">
                                            <p:graphicEl>
                                              <a:chart seriesIdx="1" categoryIdx="8" bldStep="ptInSeries"/>
                                            </p:graphicEl>
                                          </p:spTgt>
                                        </p:tgtEl>
                                      </p:cBhvr>
                                    </p:animEffect>
                                  </p:childTnLst>
                                </p:cTn>
                              </p:par>
                            </p:childTnLst>
                          </p:cTn>
                        </p:par>
                        <p:par>
                          <p:cTn id="40" fill="hold">
                            <p:stCondLst>
                              <p:cond delay="3700"/>
                            </p:stCondLst>
                            <p:childTnLst>
                              <p:par>
                                <p:cTn id="41" presetID="22" presetClass="entr" presetSubtype="8" fill="hold" grpId="0" nodeType="afterEffect">
                                  <p:stCondLst>
                                    <p:cond delay="0"/>
                                  </p:stCondLst>
                                  <p:childTnLst>
                                    <p:set>
                                      <p:cBhvr>
                                        <p:cTn id="42" dur="1" fill="hold">
                                          <p:stCondLst>
                                            <p:cond delay="0"/>
                                          </p:stCondLst>
                                        </p:cTn>
                                        <p:tgtEl>
                                          <p:spTgt spid="2">
                                            <p:graphicEl>
                                              <a:chart seriesIdx="1" categoryIdx="9" bldStep="ptInSeries"/>
                                            </p:graphicEl>
                                          </p:spTgt>
                                        </p:tgtEl>
                                        <p:attrNameLst>
                                          <p:attrName>style.visibility</p:attrName>
                                        </p:attrNameLst>
                                      </p:cBhvr>
                                      <p:to>
                                        <p:strVal val="visible"/>
                                      </p:to>
                                    </p:set>
                                    <p:animEffect transition="in" filter="wipe(left)">
                                      <p:cBhvr>
                                        <p:cTn id="43" dur="300"/>
                                        <p:tgtEl>
                                          <p:spTgt spid="2">
                                            <p:graphicEl>
                                              <a:chart seriesIdx="1" categoryIdx="9" bldStep="ptInSeries"/>
                                            </p:graphicEl>
                                          </p:spTgt>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2">
                                            <p:graphicEl>
                                              <a:chart seriesIdx="1" categoryIdx="10" bldStep="ptInSeries"/>
                                            </p:graphicEl>
                                          </p:spTgt>
                                        </p:tgtEl>
                                        <p:attrNameLst>
                                          <p:attrName>style.visibility</p:attrName>
                                        </p:attrNameLst>
                                      </p:cBhvr>
                                      <p:to>
                                        <p:strVal val="visible"/>
                                      </p:to>
                                    </p:set>
                                    <p:animEffect transition="in" filter="wipe(left)">
                                      <p:cBhvr>
                                        <p:cTn id="47" dur="300"/>
                                        <p:tgtEl>
                                          <p:spTgt spid="2">
                                            <p:graphicEl>
                                              <a:chart seriesIdx="1" categoryIdx="10" bldStep="ptInSeries"/>
                                            </p:graphicEl>
                                          </p:spTgt>
                                        </p:tgtEl>
                                      </p:cBhvr>
                                    </p:animEffect>
                                  </p:childTnLst>
                                </p:cTn>
                              </p:par>
                            </p:childTnLst>
                          </p:cTn>
                        </p:par>
                        <p:par>
                          <p:cTn id="48" fill="hold">
                            <p:stCondLst>
                              <p:cond delay="4300"/>
                            </p:stCondLst>
                            <p:childTnLst>
                              <p:par>
                                <p:cTn id="49" presetID="22" presetClass="entr" presetSubtype="8" fill="hold" grpId="0" nodeType="afterEffect">
                                  <p:stCondLst>
                                    <p:cond delay="0"/>
                                  </p:stCondLst>
                                  <p:childTnLst>
                                    <p:set>
                                      <p:cBhvr>
                                        <p:cTn id="50" dur="1" fill="hold">
                                          <p:stCondLst>
                                            <p:cond delay="0"/>
                                          </p:stCondLst>
                                        </p:cTn>
                                        <p:tgtEl>
                                          <p:spTgt spid="2">
                                            <p:graphicEl>
                                              <a:chart seriesIdx="1" categoryIdx="11" bldStep="ptInSeries"/>
                                            </p:graphicEl>
                                          </p:spTgt>
                                        </p:tgtEl>
                                        <p:attrNameLst>
                                          <p:attrName>style.visibility</p:attrName>
                                        </p:attrNameLst>
                                      </p:cBhvr>
                                      <p:to>
                                        <p:strVal val="visible"/>
                                      </p:to>
                                    </p:set>
                                    <p:animEffect transition="in" filter="wipe(left)">
                                      <p:cBhvr>
                                        <p:cTn id="51" dur="300"/>
                                        <p:tgtEl>
                                          <p:spTgt spid="2">
                                            <p:graphicEl>
                                              <a:chart seriesIdx="1" categoryIdx="11" bldStep="ptInSeries"/>
                                            </p:graphicEl>
                                          </p:spTgt>
                                        </p:tgtEl>
                                      </p:cBhvr>
                                    </p:animEffect>
                                  </p:childTnLst>
                                </p:cTn>
                              </p:par>
                            </p:childTnLst>
                          </p:cTn>
                        </p:par>
                        <p:par>
                          <p:cTn id="52" fill="hold">
                            <p:stCondLst>
                              <p:cond delay="4600"/>
                            </p:stCondLst>
                            <p:childTnLst>
                              <p:par>
                                <p:cTn id="53" presetID="22" presetClass="entr" presetSubtype="8" fill="hold" grpId="0" nodeType="afterEffect">
                                  <p:stCondLst>
                                    <p:cond delay="0"/>
                                  </p:stCondLst>
                                  <p:childTnLst>
                                    <p:set>
                                      <p:cBhvr>
                                        <p:cTn id="54" dur="1" fill="hold">
                                          <p:stCondLst>
                                            <p:cond delay="0"/>
                                          </p:stCondLst>
                                        </p:cTn>
                                        <p:tgtEl>
                                          <p:spTgt spid="2">
                                            <p:graphicEl>
                                              <a:chart seriesIdx="1" categoryIdx="12" bldStep="ptInSeries"/>
                                            </p:graphicEl>
                                          </p:spTgt>
                                        </p:tgtEl>
                                        <p:attrNameLst>
                                          <p:attrName>style.visibility</p:attrName>
                                        </p:attrNameLst>
                                      </p:cBhvr>
                                      <p:to>
                                        <p:strVal val="visible"/>
                                      </p:to>
                                    </p:set>
                                    <p:animEffect transition="in" filter="wipe(left)">
                                      <p:cBhvr>
                                        <p:cTn id="55" dur="300"/>
                                        <p:tgtEl>
                                          <p:spTgt spid="2">
                                            <p:graphicEl>
                                              <a:chart seriesIdx="1" categoryIdx="12" bldStep="ptInSeries"/>
                                            </p:graphicEl>
                                          </p:spTgt>
                                        </p:tgtEl>
                                      </p:cBhvr>
                                    </p:animEffect>
                                  </p:childTnLst>
                                </p:cTn>
                              </p:par>
                            </p:childTnLst>
                          </p:cTn>
                        </p:par>
                        <p:par>
                          <p:cTn id="56" fill="hold">
                            <p:stCondLst>
                              <p:cond delay="4900"/>
                            </p:stCondLst>
                            <p:childTnLst>
                              <p:par>
                                <p:cTn id="57" presetID="22" presetClass="entr" presetSubtype="8" fill="hold" grpId="0" nodeType="afterEffect">
                                  <p:stCondLst>
                                    <p:cond delay="0"/>
                                  </p:stCondLst>
                                  <p:childTnLst>
                                    <p:set>
                                      <p:cBhvr>
                                        <p:cTn id="58" dur="1" fill="hold">
                                          <p:stCondLst>
                                            <p:cond delay="0"/>
                                          </p:stCondLst>
                                        </p:cTn>
                                        <p:tgtEl>
                                          <p:spTgt spid="2">
                                            <p:graphicEl>
                                              <a:chart seriesIdx="1" categoryIdx="13" bldStep="ptInSeries"/>
                                            </p:graphicEl>
                                          </p:spTgt>
                                        </p:tgtEl>
                                        <p:attrNameLst>
                                          <p:attrName>style.visibility</p:attrName>
                                        </p:attrNameLst>
                                      </p:cBhvr>
                                      <p:to>
                                        <p:strVal val="visible"/>
                                      </p:to>
                                    </p:set>
                                    <p:animEffect transition="in" filter="wipe(left)">
                                      <p:cBhvr>
                                        <p:cTn id="59" dur="300"/>
                                        <p:tgtEl>
                                          <p:spTgt spid="2">
                                            <p:graphicEl>
                                              <a:chart seriesIdx="1" categoryIdx="13" bldStep="ptInSeries"/>
                                            </p:graphicEl>
                                          </p:spTgt>
                                        </p:tgtEl>
                                      </p:cBhvr>
                                    </p:animEffect>
                                  </p:childTnLst>
                                </p:cTn>
                              </p:par>
                            </p:childTnLst>
                          </p:cTn>
                        </p:par>
                        <p:par>
                          <p:cTn id="60" fill="hold">
                            <p:stCondLst>
                              <p:cond delay="5200"/>
                            </p:stCondLst>
                            <p:childTnLst>
                              <p:par>
                                <p:cTn id="61" presetID="22" presetClass="entr" presetSubtype="8" fill="hold" grpId="0" nodeType="afterEffect">
                                  <p:stCondLst>
                                    <p:cond delay="0"/>
                                  </p:stCondLst>
                                  <p:childTnLst>
                                    <p:set>
                                      <p:cBhvr>
                                        <p:cTn id="62" dur="1" fill="hold">
                                          <p:stCondLst>
                                            <p:cond delay="0"/>
                                          </p:stCondLst>
                                        </p:cTn>
                                        <p:tgtEl>
                                          <p:spTgt spid="2">
                                            <p:graphicEl>
                                              <a:chart seriesIdx="1" categoryIdx="14" bldStep="ptInSeries"/>
                                            </p:graphicEl>
                                          </p:spTgt>
                                        </p:tgtEl>
                                        <p:attrNameLst>
                                          <p:attrName>style.visibility</p:attrName>
                                        </p:attrNameLst>
                                      </p:cBhvr>
                                      <p:to>
                                        <p:strVal val="visible"/>
                                      </p:to>
                                    </p:set>
                                    <p:animEffect transition="in" filter="wipe(left)">
                                      <p:cBhvr>
                                        <p:cTn id="63" dur="300"/>
                                        <p:tgtEl>
                                          <p:spTgt spid="2">
                                            <p:graphicEl>
                                              <a:chart seriesIdx="1" categoryIdx="14" bldStep="ptInSeries"/>
                                            </p:graphicEl>
                                          </p:spTgt>
                                        </p:tgtEl>
                                      </p:cBhvr>
                                    </p:animEffect>
                                  </p:childTnLst>
                                </p:cTn>
                              </p:par>
                            </p:childTnLst>
                          </p:cTn>
                        </p:par>
                        <p:par>
                          <p:cTn id="64" fill="hold">
                            <p:stCondLst>
                              <p:cond delay="5500"/>
                            </p:stCondLst>
                            <p:childTnLst>
                              <p:par>
                                <p:cTn id="65" presetID="22" presetClass="entr" presetSubtype="8" fill="hold" grpId="0" nodeType="afterEffect">
                                  <p:stCondLst>
                                    <p:cond delay="0"/>
                                  </p:stCondLst>
                                  <p:childTnLst>
                                    <p:set>
                                      <p:cBhvr>
                                        <p:cTn id="66" dur="1" fill="hold">
                                          <p:stCondLst>
                                            <p:cond delay="0"/>
                                          </p:stCondLst>
                                        </p:cTn>
                                        <p:tgtEl>
                                          <p:spTgt spid="2">
                                            <p:graphicEl>
                                              <a:chart seriesIdx="1" categoryIdx="15" bldStep="ptInSeries"/>
                                            </p:graphicEl>
                                          </p:spTgt>
                                        </p:tgtEl>
                                        <p:attrNameLst>
                                          <p:attrName>style.visibility</p:attrName>
                                        </p:attrNameLst>
                                      </p:cBhvr>
                                      <p:to>
                                        <p:strVal val="visible"/>
                                      </p:to>
                                    </p:set>
                                    <p:animEffect transition="in" filter="wipe(left)">
                                      <p:cBhvr>
                                        <p:cTn id="67" dur="300"/>
                                        <p:tgtEl>
                                          <p:spTgt spid="2">
                                            <p:graphicEl>
                                              <a:chart seriesIdx="1" categoryIdx="15" bldStep="ptInSeries"/>
                                            </p:graphicEl>
                                          </p:spTgt>
                                        </p:tgtEl>
                                      </p:cBhvr>
                                    </p:animEffect>
                                  </p:childTnLst>
                                </p:cTn>
                              </p:par>
                            </p:childTnLst>
                          </p:cTn>
                        </p:par>
                        <p:par>
                          <p:cTn id="68" fill="hold">
                            <p:stCondLst>
                              <p:cond delay="5800"/>
                            </p:stCondLst>
                            <p:childTnLst>
                              <p:par>
                                <p:cTn id="69" presetID="22" presetClass="entr" presetSubtype="8" fill="hold" grpId="0" nodeType="afterEffect">
                                  <p:stCondLst>
                                    <p:cond delay="0"/>
                                  </p:stCondLst>
                                  <p:childTnLst>
                                    <p:set>
                                      <p:cBhvr>
                                        <p:cTn id="70" dur="1" fill="hold">
                                          <p:stCondLst>
                                            <p:cond delay="0"/>
                                          </p:stCondLst>
                                        </p:cTn>
                                        <p:tgtEl>
                                          <p:spTgt spid="2">
                                            <p:graphicEl>
                                              <a:chart seriesIdx="1" categoryIdx="16" bldStep="ptInSeries"/>
                                            </p:graphicEl>
                                          </p:spTgt>
                                        </p:tgtEl>
                                        <p:attrNameLst>
                                          <p:attrName>style.visibility</p:attrName>
                                        </p:attrNameLst>
                                      </p:cBhvr>
                                      <p:to>
                                        <p:strVal val="visible"/>
                                      </p:to>
                                    </p:set>
                                    <p:animEffect transition="in" filter="wipe(left)">
                                      <p:cBhvr>
                                        <p:cTn id="71" dur="300"/>
                                        <p:tgtEl>
                                          <p:spTgt spid="2">
                                            <p:graphicEl>
                                              <a:chart seriesIdx="1" categoryIdx="16" bldStep="ptInSeries"/>
                                            </p:graphicEl>
                                          </p:spTgt>
                                        </p:tgtEl>
                                      </p:cBhvr>
                                    </p:animEffect>
                                  </p:childTnLst>
                                </p:cTn>
                              </p:par>
                            </p:childTnLst>
                          </p:cTn>
                        </p:par>
                        <p:par>
                          <p:cTn id="72" fill="hold">
                            <p:stCondLst>
                              <p:cond delay="6100"/>
                            </p:stCondLst>
                            <p:childTnLst>
                              <p:par>
                                <p:cTn id="73" presetID="22" presetClass="entr" presetSubtype="8" fill="hold" grpId="0" nodeType="afterEffect">
                                  <p:stCondLst>
                                    <p:cond delay="0"/>
                                  </p:stCondLst>
                                  <p:childTnLst>
                                    <p:set>
                                      <p:cBhvr>
                                        <p:cTn id="74" dur="1" fill="hold">
                                          <p:stCondLst>
                                            <p:cond delay="0"/>
                                          </p:stCondLst>
                                        </p:cTn>
                                        <p:tgtEl>
                                          <p:spTgt spid="2">
                                            <p:graphicEl>
                                              <a:chart seriesIdx="1" categoryIdx="17" bldStep="ptInSeries"/>
                                            </p:graphicEl>
                                          </p:spTgt>
                                        </p:tgtEl>
                                        <p:attrNameLst>
                                          <p:attrName>style.visibility</p:attrName>
                                        </p:attrNameLst>
                                      </p:cBhvr>
                                      <p:to>
                                        <p:strVal val="visible"/>
                                      </p:to>
                                    </p:set>
                                    <p:animEffect transition="in" filter="wipe(left)">
                                      <p:cBhvr>
                                        <p:cTn id="75" dur="300"/>
                                        <p:tgtEl>
                                          <p:spTgt spid="2">
                                            <p:graphicEl>
                                              <a:chart seriesIdx="1" categoryIdx="17" bldStep="ptInSeries"/>
                                            </p:graphicEl>
                                          </p:spTgt>
                                        </p:tgtEl>
                                      </p:cBhvr>
                                    </p:animEffect>
                                  </p:childTnLst>
                                </p:cTn>
                              </p:par>
                            </p:childTnLst>
                          </p:cTn>
                        </p:par>
                        <p:par>
                          <p:cTn id="76" fill="hold">
                            <p:stCondLst>
                              <p:cond delay="6400"/>
                            </p:stCondLst>
                            <p:childTnLst>
                              <p:par>
                                <p:cTn id="77" presetID="22" presetClass="entr" presetSubtype="8" fill="hold" grpId="0" nodeType="afterEffect">
                                  <p:stCondLst>
                                    <p:cond delay="0"/>
                                  </p:stCondLst>
                                  <p:childTnLst>
                                    <p:set>
                                      <p:cBhvr>
                                        <p:cTn id="78" dur="1" fill="hold">
                                          <p:stCondLst>
                                            <p:cond delay="0"/>
                                          </p:stCondLst>
                                        </p:cTn>
                                        <p:tgtEl>
                                          <p:spTgt spid="2">
                                            <p:graphicEl>
                                              <a:chart seriesIdx="1" categoryIdx="18" bldStep="ptInSeries"/>
                                            </p:graphicEl>
                                          </p:spTgt>
                                        </p:tgtEl>
                                        <p:attrNameLst>
                                          <p:attrName>style.visibility</p:attrName>
                                        </p:attrNameLst>
                                      </p:cBhvr>
                                      <p:to>
                                        <p:strVal val="visible"/>
                                      </p:to>
                                    </p:set>
                                    <p:animEffect transition="in" filter="wipe(left)">
                                      <p:cBhvr>
                                        <p:cTn id="79" dur="300"/>
                                        <p:tgtEl>
                                          <p:spTgt spid="2">
                                            <p:graphicEl>
                                              <a:chart seriesIdx="1" categoryIdx="18" bldStep="ptInSeries"/>
                                            </p:graphicEl>
                                          </p:spTgt>
                                        </p:tgtEl>
                                      </p:cBhvr>
                                    </p:animEffect>
                                  </p:childTnLst>
                                </p:cTn>
                              </p:par>
                            </p:childTnLst>
                          </p:cTn>
                        </p:par>
                        <p:par>
                          <p:cTn id="80" fill="hold">
                            <p:stCondLst>
                              <p:cond delay="6700"/>
                            </p:stCondLst>
                            <p:childTnLst>
                              <p:par>
                                <p:cTn id="81" presetID="22" presetClass="entr" presetSubtype="8" fill="hold" grpId="0" nodeType="afterEffect">
                                  <p:stCondLst>
                                    <p:cond delay="0"/>
                                  </p:stCondLst>
                                  <p:childTnLst>
                                    <p:set>
                                      <p:cBhvr>
                                        <p:cTn id="82" dur="1" fill="hold">
                                          <p:stCondLst>
                                            <p:cond delay="0"/>
                                          </p:stCondLst>
                                        </p:cTn>
                                        <p:tgtEl>
                                          <p:spTgt spid="2">
                                            <p:graphicEl>
                                              <a:chart seriesIdx="1" categoryIdx="19" bldStep="ptInSeries"/>
                                            </p:graphicEl>
                                          </p:spTgt>
                                        </p:tgtEl>
                                        <p:attrNameLst>
                                          <p:attrName>style.visibility</p:attrName>
                                        </p:attrNameLst>
                                      </p:cBhvr>
                                      <p:to>
                                        <p:strVal val="visible"/>
                                      </p:to>
                                    </p:set>
                                    <p:animEffect transition="in" filter="wipe(left)">
                                      <p:cBhvr>
                                        <p:cTn id="83" dur="300"/>
                                        <p:tgtEl>
                                          <p:spTgt spid="2">
                                            <p:graphicEl>
                                              <a:chart seriesIdx="1" categoryIdx="19" bldStep="ptInSeries"/>
                                            </p:graphicEl>
                                          </p:spTgt>
                                        </p:tgtEl>
                                      </p:cBhvr>
                                    </p:animEffect>
                                  </p:childTnLst>
                                </p:cTn>
                              </p:par>
                            </p:childTnLst>
                          </p:cTn>
                        </p:par>
                        <p:par>
                          <p:cTn id="84" fill="hold">
                            <p:stCondLst>
                              <p:cond delay="7000"/>
                            </p:stCondLst>
                            <p:childTnLst>
                              <p:par>
                                <p:cTn id="85" presetID="22" presetClass="entr" presetSubtype="8" fill="hold" grpId="0" nodeType="afterEffect">
                                  <p:stCondLst>
                                    <p:cond delay="0"/>
                                  </p:stCondLst>
                                  <p:childTnLst>
                                    <p:set>
                                      <p:cBhvr>
                                        <p:cTn id="86" dur="1" fill="hold">
                                          <p:stCondLst>
                                            <p:cond delay="0"/>
                                          </p:stCondLst>
                                        </p:cTn>
                                        <p:tgtEl>
                                          <p:spTgt spid="2">
                                            <p:graphicEl>
                                              <a:chart seriesIdx="1" categoryIdx="20" bldStep="ptInSeries"/>
                                            </p:graphicEl>
                                          </p:spTgt>
                                        </p:tgtEl>
                                        <p:attrNameLst>
                                          <p:attrName>style.visibility</p:attrName>
                                        </p:attrNameLst>
                                      </p:cBhvr>
                                      <p:to>
                                        <p:strVal val="visible"/>
                                      </p:to>
                                    </p:set>
                                    <p:animEffect transition="in" filter="wipe(left)">
                                      <p:cBhvr>
                                        <p:cTn id="87" dur="300"/>
                                        <p:tgtEl>
                                          <p:spTgt spid="2">
                                            <p:graphicEl>
                                              <a:chart seriesIdx="1" categoryIdx="20" bldStep="ptInSeries"/>
                                            </p:graphicEl>
                                          </p:spTgt>
                                        </p:tgtEl>
                                      </p:cBhvr>
                                    </p:animEffect>
                                  </p:childTnLst>
                                </p:cTn>
                              </p:par>
                            </p:childTnLst>
                          </p:cTn>
                        </p:par>
                        <p:par>
                          <p:cTn id="88" fill="hold">
                            <p:stCondLst>
                              <p:cond delay="7300"/>
                            </p:stCondLst>
                            <p:childTnLst>
                              <p:par>
                                <p:cTn id="89" presetID="22" presetClass="entr" presetSubtype="8" fill="hold" grpId="0" nodeType="afterEffect">
                                  <p:stCondLst>
                                    <p:cond delay="0"/>
                                  </p:stCondLst>
                                  <p:childTnLst>
                                    <p:set>
                                      <p:cBhvr>
                                        <p:cTn id="90" dur="1" fill="hold">
                                          <p:stCondLst>
                                            <p:cond delay="0"/>
                                          </p:stCondLst>
                                        </p:cTn>
                                        <p:tgtEl>
                                          <p:spTgt spid="2">
                                            <p:graphicEl>
                                              <a:chart seriesIdx="1" categoryIdx="21" bldStep="ptInSeries"/>
                                            </p:graphicEl>
                                          </p:spTgt>
                                        </p:tgtEl>
                                        <p:attrNameLst>
                                          <p:attrName>style.visibility</p:attrName>
                                        </p:attrNameLst>
                                      </p:cBhvr>
                                      <p:to>
                                        <p:strVal val="visible"/>
                                      </p:to>
                                    </p:set>
                                    <p:animEffect transition="in" filter="wipe(left)">
                                      <p:cBhvr>
                                        <p:cTn id="91" dur="300"/>
                                        <p:tgtEl>
                                          <p:spTgt spid="2">
                                            <p:graphicEl>
                                              <a:chart seriesIdx="1" categoryIdx="21" bldStep="ptInSeries"/>
                                            </p:graphicEl>
                                          </p:spTgt>
                                        </p:tgtEl>
                                      </p:cBhvr>
                                    </p:animEffect>
                                  </p:childTnLst>
                                </p:cTn>
                              </p:par>
                            </p:childTnLst>
                          </p:cTn>
                        </p:par>
                        <p:par>
                          <p:cTn id="92" fill="hold">
                            <p:stCondLst>
                              <p:cond delay="7600"/>
                            </p:stCondLst>
                            <p:childTnLst>
                              <p:par>
                                <p:cTn id="93" presetID="22" presetClass="entr" presetSubtype="8" fill="hold" grpId="0" nodeType="afterEffect">
                                  <p:stCondLst>
                                    <p:cond delay="0"/>
                                  </p:stCondLst>
                                  <p:childTnLst>
                                    <p:set>
                                      <p:cBhvr>
                                        <p:cTn id="94" dur="1" fill="hold">
                                          <p:stCondLst>
                                            <p:cond delay="0"/>
                                          </p:stCondLst>
                                        </p:cTn>
                                        <p:tgtEl>
                                          <p:spTgt spid="2">
                                            <p:graphicEl>
                                              <a:chart seriesIdx="1" categoryIdx="22" bldStep="ptInSeries"/>
                                            </p:graphicEl>
                                          </p:spTgt>
                                        </p:tgtEl>
                                        <p:attrNameLst>
                                          <p:attrName>style.visibility</p:attrName>
                                        </p:attrNameLst>
                                      </p:cBhvr>
                                      <p:to>
                                        <p:strVal val="visible"/>
                                      </p:to>
                                    </p:set>
                                    <p:animEffect transition="in" filter="wipe(left)">
                                      <p:cBhvr>
                                        <p:cTn id="95" dur="300"/>
                                        <p:tgtEl>
                                          <p:spTgt spid="2">
                                            <p:graphicEl>
                                              <a:chart seriesIdx="1" categoryIdx="22" bldStep="ptInSeries"/>
                                            </p:graphicEl>
                                          </p:spTgt>
                                        </p:tgtEl>
                                      </p:cBhvr>
                                    </p:animEffect>
                                  </p:childTnLst>
                                </p:cTn>
                              </p:par>
                            </p:childTnLst>
                          </p:cTn>
                        </p:par>
                        <p:par>
                          <p:cTn id="96" fill="hold">
                            <p:stCondLst>
                              <p:cond delay="7900"/>
                            </p:stCondLst>
                            <p:childTnLst>
                              <p:par>
                                <p:cTn id="97" presetID="22" presetClass="entr" presetSubtype="8" fill="hold" grpId="0" nodeType="afterEffect">
                                  <p:stCondLst>
                                    <p:cond delay="0"/>
                                  </p:stCondLst>
                                  <p:childTnLst>
                                    <p:set>
                                      <p:cBhvr>
                                        <p:cTn id="98" dur="1" fill="hold">
                                          <p:stCondLst>
                                            <p:cond delay="0"/>
                                          </p:stCondLst>
                                        </p:cTn>
                                        <p:tgtEl>
                                          <p:spTgt spid="2">
                                            <p:graphicEl>
                                              <a:chart seriesIdx="1" categoryIdx="23" bldStep="ptInSeries"/>
                                            </p:graphicEl>
                                          </p:spTgt>
                                        </p:tgtEl>
                                        <p:attrNameLst>
                                          <p:attrName>style.visibility</p:attrName>
                                        </p:attrNameLst>
                                      </p:cBhvr>
                                      <p:to>
                                        <p:strVal val="visible"/>
                                      </p:to>
                                    </p:set>
                                    <p:animEffect transition="in" filter="wipe(left)">
                                      <p:cBhvr>
                                        <p:cTn id="99" dur="300"/>
                                        <p:tgtEl>
                                          <p:spTgt spid="2">
                                            <p:graphicEl>
                                              <a:chart seriesIdx="1" categoryIdx="23" bldStep="ptInSeries"/>
                                            </p:graphicEl>
                                          </p:spTgt>
                                        </p:tgtEl>
                                      </p:cBhvr>
                                    </p:animEffect>
                                  </p:childTnLst>
                                </p:cTn>
                              </p:par>
                            </p:childTnLst>
                          </p:cTn>
                        </p:par>
                        <p:par>
                          <p:cTn id="100" fill="hold">
                            <p:stCondLst>
                              <p:cond delay="8200"/>
                            </p:stCondLst>
                            <p:childTnLst>
                              <p:par>
                                <p:cTn id="101" presetID="22" presetClass="entr" presetSubtype="8" fill="hold" grpId="0" nodeType="afterEffect">
                                  <p:stCondLst>
                                    <p:cond delay="0"/>
                                  </p:stCondLst>
                                  <p:childTnLst>
                                    <p:set>
                                      <p:cBhvr>
                                        <p:cTn id="102" dur="1" fill="hold">
                                          <p:stCondLst>
                                            <p:cond delay="0"/>
                                          </p:stCondLst>
                                        </p:cTn>
                                        <p:tgtEl>
                                          <p:spTgt spid="2">
                                            <p:graphicEl>
                                              <a:chart seriesIdx="1" categoryIdx="24" bldStep="ptInSeries"/>
                                            </p:graphicEl>
                                          </p:spTgt>
                                        </p:tgtEl>
                                        <p:attrNameLst>
                                          <p:attrName>style.visibility</p:attrName>
                                        </p:attrNameLst>
                                      </p:cBhvr>
                                      <p:to>
                                        <p:strVal val="visible"/>
                                      </p:to>
                                    </p:set>
                                    <p:animEffect transition="in" filter="wipe(left)">
                                      <p:cBhvr>
                                        <p:cTn id="103" dur="300"/>
                                        <p:tgtEl>
                                          <p:spTgt spid="2">
                                            <p:graphicEl>
                                              <a:chart seriesIdx="1" categoryIdx="24" bldStep="ptInSeries"/>
                                            </p:graphicEl>
                                          </p:spTgt>
                                        </p:tgtEl>
                                      </p:cBhvr>
                                    </p:animEffect>
                                  </p:childTnLst>
                                </p:cTn>
                              </p:par>
                            </p:childTnLst>
                          </p:cTn>
                        </p:par>
                        <p:par>
                          <p:cTn id="104" fill="hold">
                            <p:stCondLst>
                              <p:cond delay="8500"/>
                            </p:stCondLst>
                            <p:childTnLst>
                              <p:par>
                                <p:cTn id="105" presetID="22" presetClass="entr" presetSubtype="8" fill="hold" nodeType="afterEffect">
                                  <p:stCondLst>
                                    <p:cond delay="500"/>
                                  </p:stCondLst>
                                  <p:childTnLst>
                                    <p:set>
                                      <p:cBhvr>
                                        <p:cTn id="106" dur="1" fill="hold">
                                          <p:stCondLst>
                                            <p:cond delay="0"/>
                                          </p:stCondLst>
                                        </p:cTn>
                                        <p:tgtEl>
                                          <p:spTgt spid="12"/>
                                        </p:tgtEl>
                                        <p:attrNameLst>
                                          <p:attrName>style.visibility</p:attrName>
                                        </p:attrNameLst>
                                      </p:cBhvr>
                                      <p:to>
                                        <p:strVal val="visible"/>
                                      </p:to>
                                    </p:set>
                                    <p:animEffect transition="in" filter="wipe(left)">
                                      <p:cBhvr>
                                        <p:cTn id="107" dur="500"/>
                                        <p:tgtEl>
                                          <p:spTgt spid="12"/>
                                        </p:tgtEl>
                                      </p:cBhvr>
                                    </p:animEffect>
                                  </p:childTnLst>
                                </p:cTn>
                              </p:par>
                            </p:childTnLst>
                          </p:cTn>
                        </p:par>
                        <p:par>
                          <p:cTn id="108" fill="hold">
                            <p:stCondLst>
                              <p:cond delay="9500"/>
                            </p:stCondLst>
                            <p:childTnLst>
                              <p:par>
                                <p:cTn id="109" presetID="10" presetClass="entr" presetSubtype="0" fill="hold" grpId="0" nodeType="afterEffect">
                                  <p:stCondLst>
                                    <p:cond delay="2000"/>
                                  </p:st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El"/>
        </p:bldSub>
      </p:bldGraphic>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BD4B2-5B74-5B5D-9AE9-F2F8148D298B}"/>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000DAA64-0376-5D09-CF3D-742EFA9FC34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1" y="0"/>
            <a:ext cx="24384000" cy="13778561"/>
          </a:xfrm>
          <a:prstGeom prst="rect">
            <a:avLst/>
          </a:prstGeom>
        </p:spPr>
      </p:pic>
      <p:sp>
        <p:nvSpPr>
          <p:cNvPr id="30" name="Rectangle 29">
            <a:extLst>
              <a:ext uri="{FF2B5EF4-FFF2-40B4-BE49-F238E27FC236}">
                <a16:creationId xmlns:a16="http://schemas.microsoft.com/office/drawing/2014/main" id="{C73CE69E-C0F0-8F94-B005-DC37EB7385F1}"/>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E442C5C-7C67-94A7-4633-8089DDE94E2E}"/>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41E065CE-9E0D-3CFD-3D7B-571498EF2CA8}"/>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05BA7522-EEB0-F4CA-6DBD-B69171801ED0}"/>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2ED0A91A-B1FC-1435-44FC-2661F7943A0C}"/>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CBDE1F59-5375-5220-5191-B95A7936B855}"/>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C3A774C0-6D78-C8E8-3072-7D1A989C34D6}"/>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853F9916-E322-92EC-FCB9-67FF83B608D3}"/>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pic>
        <p:nvPicPr>
          <p:cNvPr id="3074" name="Picture 2" descr="Flag of China - Wikipedia">
            <a:extLst>
              <a:ext uri="{FF2B5EF4-FFF2-40B4-BE49-F238E27FC236}">
                <a16:creationId xmlns:a16="http://schemas.microsoft.com/office/drawing/2014/main" id="{39CCFEA4-31C2-15FB-CB78-1778F2F03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771" y="1163768"/>
            <a:ext cx="1619250" cy="977616"/>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9B33AB17-939D-A528-7C25-822EBBC313EC}"/>
              </a:ext>
            </a:extLst>
          </p:cNvPr>
          <p:cNvSpPr/>
          <p:nvPr/>
        </p:nvSpPr>
        <p:spPr>
          <a:xfrm>
            <a:off x="1208791" y="2280075"/>
            <a:ext cx="21788791" cy="7826452"/>
          </a:xfrm>
          <a:prstGeom prst="roundRect">
            <a:avLst>
              <a:gd name="adj" fmla="val 1218"/>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aphicFrame>
        <p:nvGraphicFramePr>
          <p:cNvPr id="5" name="Chart 4">
            <a:extLst>
              <a:ext uri="{FF2B5EF4-FFF2-40B4-BE49-F238E27FC236}">
                <a16:creationId xmlns:a16="http://schemas.microsoft.com/office/drawing/2014/main" id="{AA4F30B4-4A07-134E-A915-E653FF9A1B99}"/>
              </a:ext>
            </a:extLst>
          </p:cNvPr>
          <p:cNvGraphicFramePr>
            <a:graphicFrameLocks/>
          </p:cNvGraphicFramePr>
          <p:nvPr>
            <p:extLst>
              <p:ext uri="{D42A27DB-BD31-4B8C-83A1-F6EECF244321}">
                <p14:modId xmlns:p14="http://schemas.microsoft.com/office/powerpoint/2010/main" val="3613278416"/>
              </p:ext>
            </p:extLst>
          </p:nvPr>
        </p:nvGraphicFramePr>
        <p:xfrm>
          <a:off x="1455284" y="2700337"/>
          <a:ext cx="21228845" cy="6754747"/>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4A3E7665-8B15-8873-E7A2-96FAFD1FA2C7}"/>
              </a:ext>
            </a:extLst>
          </p:cNvPr>
          <p:cNvSpPr txBox="1"/>
          <p:nvPr/>
        </p:nvSpPr>
        <p:spPr>
          <a:xfrm>
            <a:off x="3395424" y="1292038"/>
            <a:ext cx="381802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chemeClr val="bg1"/>
                </a:solidFill>
                <a:latin typeface="Avenir Next Medium" panose="020B0503020202020204" pitchFamily="34" charset="0"/>
              </a:rPr>
              <a:t>Share</a:t>
            </a:r>
            <a:r>
              <a:rPr lang="en-US" sz="1800" b="0" i="0" baseline="0">
                <a:solidFill>
                  <a:schemeClr val="bg1"/>
                </a:solidFill>
                <a:latin typeface="Avenir Next Medium" panose="020B0503020202020204" pitchFamily="34" charset="0"/>
              </a:rPr>
              <a:t> in Global  Walnut Exports</a:t>
            </a:r>
          </a:p>
          <a:p>
            <a:pPr>
              <a:spcBef>
                <a:spcPts val="0"/>
              </a:spcBef>
            </a:pPr>
            <a:r>
              <a:rPr kumimoji="0" lang="en-US" sz="1800" u="none" strike="noStrike" cap="none" spc="0" normalizeH="0">
                <a:ln>
                  <a:noFill/>
                </a:ln>
                <a:solidFill>
                  <a:srgbClr val="FFC002"/>
                </a:solidFill>
                <a:effectLst/>
                <a:uFillTx/>
                <a:latin typeface="Avenir Next Medium" panose="020B0503020202020204" pitchFamily="34" charset="0"/>
                <a:ea typeface="Graphik Light"/>
                <a:cs typeface="Graphik Light"/>
                <a:sym typeface="Graphik Light"/>
              </a:rPr>
              <a:t>Chile</a:t>
            </a:r>
            <a:endParaRPr kumimoji="0" lang="en-US" sz="1800" b="0" i="0" u="none" strike="noStrike" cap="none" spc="0" normalizeH="0" baseline="0">
              <a:ln>
                <a:noFill/>
              </a:ln>
              <a:solidFill>
                <a:srgbClr val="FFC002"/>
              </a:solidFill>
              <a:effectLst/>
              <a:uFillTx/>
              <a:latin typeface="Graphik Light"/>
              <a:ea typeface="Graphik Light"/>
              <a:cs typeface="Graphik Light"/>
              <a:sym typeface="Graphik Light"/>
            </a:endParaRPr>
          </a:p>
        </p:txBody>
      </p:sp>
      <p:pic>
        <p:nvPicPr>
          <p:cNvPr id="9" name="Picture 2" descr="Flag of the United States of America | History, Meaning, Facts, &amp; Design |  Britannica">
            <a:extLst>
              <a:ext uri="{FF2B5EF4-FFF2-40B4-BE49-F238E27FC236}">
                <a16:creationId xmlns:a16="http://schemas.microsoft.com/office/drawing/2014/main" id="{C9F14698-83EC-AF5E-ADCE-CCEC4E56B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1631" y="1160996"/>
            <a:ext cx="1648837" cy="989302"/>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6146" name="Picture 2" descr="Flag of Chile">
            <a:extLst>
              <a:ext uri="{FF2B5EF4-FFF2-40B4-BE49-F238E27FC236}">
                <a16:creationId xmlns:a16="http://schemas.microsoft.com/office/drawing/2014/main" id="{25AF25DB-9CD4-8C61-7607-EF70DC26BF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2084" y="1169444"/>
            <a:ext cx="1619250" cy="97194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DE2A0D5-20AD-3767-1938-049B458045E4}"/>
              </a:ext>
            </a:extLst>
          </p:cNvPr>
          <p:cNvCxnSpPr>
            <a:cxnSpLocks/>
          </p:cNvCxnSpPr>
          <p:nvPr/>
        </p:nvCxnSpPr>
        <p:spPr>
          <a:xfrm>
            <a:off x="2478261" y="7375395"/>
            <a:ext cx="20144972" cy="0"/>
          </a:xfrm>
          <a:prstGeom prst="line">
            <a:avLst/>
          </a:prstGeom>
          <a:noFill/>
          <a:ln w="381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279960F4-C79C-9B33-CB59-E65B3C8AD1E6}"/>
              </a:ext>
            </a:extLst>
          </p:cNvPr>
          <p:cNvSpPr txBox="1"/>
          <p:nvPr/>
        </p:nvSpPr>
        <p:spPr>
          <a:xfrm>
            <a:off x="13565359" y="11143538"/>
            <a:ext cx="629431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rgbClr val="FFC000"/>
                </a:solidFill>
                <a:latin typeface="Avenir Next Medium" panose="020B0503020202020204" pitchFamily="34" charset="0"/>
              </a:rPr>
              <a:t>KEY POINT:</a:t>
            </a:r>
          </a:p>
          <a:p>
            <a:pPr>
              <a:spcBef>
                <a:spcPts val="0"/>
              </a:spcBef>
            </a:pPr>
            <a:r>
              <a:rPr lang="en-US" sz="1800" b="0" i="0">
                <a:solidFill>
                  <a:schemeClr val="bg1"/>
                </a:solidFill>
                <a:latin typeface="Avenir Next Medium" panose="020B0503020202020204" pitchFamily="34" charset="0"/>
              </a:rPr>
              <a:t>Chilean Share in Global Walnut Exports is steady</a:t>
            </a:r>
            <a:endParaRPr kumimoji="0" lang="en-US" sz="1800" b="0" i="0" u="none" strike="noStrike" cap="none" spc="0" normalizeH="0" baseline="0">
              <a:ln>
                <a:noFill/>
              </a:ln>
              <a:solidFill>
                <a:schemeClr val="bg1"/>
              </a:solidFill>
              <a:effectLst/>
              <a:uFillTx/>
              <a:latin typeface="Graphik Light"/>
              <a:ea typeface="Graphik Light"/>
              <a:cs typeface="Graphik Light"/>
              <a:sym typeface="Graphik Light"/>
            </a:endParaRPr>
          </a:p>
        </p:txBody>
      </p:sp>
      <p:graphicFrame>
        <p:nvGraphicFramePr>
          <p:cNvPr id="18" name="Chart 17">
            <a:extLst>
              <a:ext uri="{FF2B5EF4-FFF2-40B4-BE49-F238E27FC236}">
                <a16:creationId xmlns:a16="http://schemas.microsoft.com/office/drawing/2014/main" id="{93D5786C-0301-4802-BCE8-B3F5A2AC6C3A}"/>
              </a:ext>
            </a:extLst>
          </p:cNvPr>
          <p:cNvGraphicFramePr>
            <a:graphicFrameLocks/>
          </p:cNvGraphicFramePr>
          <p:nvPr>
            <p:extLst>
              <p:ext uri="{D42A27DB-BD31-4B8C-83A1-F6EECF244321}">
                <p14:modId xmlns:p14="http://schemas.microsoft.com/office/powerpoint/2010/main" val="3994095433"/>
              </p:ext>
            </p:extLst>
          </p:nvPr>
        </p:nvGraphicFramePr>
        <p:xfrm>
          <a:off x="1327539" y="2395691"/>
          <a:ext cx="21356590" cy="759813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8689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5">
                                            <p:graphicEl>
                                              <a:chart seriesIdx="2" categoryIdx="0" bldStep="ptInSeries"/>
                                            </p:graphicEl>
                                          </p:spTgt>
                                        </p:tgtEl>
                                        <p:attrNameLst>
                                          <p:attrName>style.visibility</p:attrName>
                                        </p:attrNameLst>
                                      </p:cBhvr>
                                      <p:to>
                                        <p:strVal val="visible"/>
                                      </p:to>
                                    </p:set>
                                    <p:animEffect transition="in" filter="wipe(down)">
                                      <p:cBhvr>
                                        <p:cTn id="7" dur="300"/>
                                        <p:tgtEl>
                                          <p:spTgt spid="5">
                                            <p:graphicEl>
                                              <a:chart seriesIdx="2" categoryIdx="0" bldStep="ptInSeries"/>
                                            </p:graphicEl>
                                          </p:spTgt>
                                        </p:tgtEl>
                                      </p:cBhvr>
                                    </p:animEffect>
                                  </p:childTnLst>
                                </p:cTn>
                              </p:par>
                            </p:childTnLst>
                          </p:cTn>
                        </p:par>
                        <p:par>
                          <p:cTn id="8" fill="hold">
                            <p:stCondLst>
                              <p:cond delay="1300"/>
                            </p:stCondLst>
                            <p:childTnLst>
                              <p:par>
                                <p:cTn id="9" presetID="22" presetClass="entr" presetSubtype="4" fill="hold" grpId="0" nodeType="afterEffect">
                                  <p:stCondLst>
                                    <p:cond delay="0"/>
                                  </p:stCondLst>
                                  <p:childTnLst>
                                    <p:set>
                                      <p:cBhvr>
                                        <p:cTn id="10" dur="1" fill="hold">
                                          <p:stCondLst>
                                            <p:cond delay="0"/>
                                          </p:stCondLst>
                                        </p:cTn>
                                        <p:tgtEl>
                                          <p:spTgt spid="5">
                                            <p:graphicEl>
                                              <a:chart seriesIdx="2" categoryIdx="1" bldStep="ptInSeries"/>
                                            </p:graphicEl>
                                          </p:spTgt>
                                        </p:tgtEl>
                                        <p:attrNameLst>
                                          <p:attrName>style.visibility</p:attrName>
                                        </p:attrNameLst>
                                      </p:cBhvr>
                                      <p:to>
                                        <p:strVal val="visible"/>
                                      </p:to>
                                    </p:set>
                                    <p:animEffect transition="in" filter="wipe(down)">
                                      <p:cBhvr>
                                        <p:cTn id="11" dur="300"/>
                                        <p:tgtEl>
                                          <p:spTgt spid="5">
                                            <p:graphicEl>
                                              <a:chart seriesIdx="2" categoryIdx="1" bldStep="ptInSeries"/>
                                            </p:graphicEl>
                                          </p:spTgt>
                                        </p:tgtEl>
                                      </p:cBhvr>
                                    </p:animEffect>
                                  </p:childTnLst>
                                </p:cTn>
                              </p:par>
                            </p:childTnLst>
                          </p:cTn>
                        </p:par>
                        <p:par>
                          <p:cTn id="12" fill="hold">
                            <p:stCondLst>
                              <p:cond delay="1600"/>
                            </p:stCondLst>
                            <p:childTnLst>
                              <p:par>
                                <p:cTn id="13" presetID="22" presetClass="entr" presetSubtype="4" fill="hold" grpId="0" nodeType="afterEffect">
                                  <p:stCondLst>
                                    <p:cond delay="0"/>
                                  </p:stCondLst>
                                  <p:childTnLst>
                                    <p:set>
                                      <p:cBhvr>
                                        <p:cTn id="14" dur="1" fill="hold">
                                          <p:stCondLst>
                                            <p:cond delay="0"/>
                                          </p:stCondLst>
                                        </p:cTn>
                                        <p:tgtEl>
                                          <p:spTgt spid="5">
                                            <p:graphicEl>
                                              <a:chart seriesIdx="2" categoryIdx="2" bldStep="ptInSeries"/>
                                            </p:graphicEl>
                                          </p:spTgt>
                                        </p:tgtEl>
                                        <p:attrNameLst>
                                          <p:attrName>style.visibility</p:attrName>
                                        </p:attrNameLst>
                                      </p:cBhvr>
                                      <p:to>
                                        <p:strVal val="visible"/>
                                      </p:to>
                                    </p:set>
                                    <p:animEffect transition="in" filter="wipe(down)">
                                      <p:cBhvr>
                                        <p:cTn id="15" dur="300"/>
                                        <p:tgtEl>
                                          <p:spTgt spid="5">
                                            <p:graphicEl>
                                              <a:chart seriesIdx="2" categoryIdx="2" bldStep="ptInSeries"/>
                                            </p:graphicEl>
                                          </p:spTgt>
                                        </p:tgtEl>
                                      </p:cBhvr>
                                    </p:animEffect>
                                  </p:childTnLst>
                                </p:cTn>
                              </p:par>
                            </p:childTnLst>
                          </p:cTn>
                        </p:par>
                        <p:par>
                          <p:cTn id="16" fill="hold">
                            <p:stCondLst>
                              <p:cond delay="1900"/>
                            </p:stCondLst>
                            <p:childTnLst>
                              <p:par>
                                <p:cTn id="17" presetID="22" presetClass="entr" presetSubtype="4" fill="hold" grpId="0" nodeType="afterEffect">
                                  <p:stCondLst>
                                    <p:cond delay="0"/>
                                  </p:stCondLst>
                                  <p:childTnLst>
                                    <p:set>
                                      <p:cBhvr>
                                        <p:cTn id="18" dur="1" fill="hold">
                                          <p:stCondLst>
                                            <p:cond delay="0"/>
                                          </p:stCondLst>
                                        </p:cTn>
                                        <p:tgtEl>
                                          <p:spTgt spid="5">
                                            <p:graphicEl>
                                              <a:chart seriesIdx="2" categoryIdx="3" bldStep="ptInSeries"/>
                                            </p:graphicEl>
                                          </p:spTgt>
                                        </p:tgtEl>
                                        <p:attrNameLst>
                                          <p:attrName>style.visibility</p:attrName>
                                        </p:attrNameLst>
                                      </p:cBhvr>
                                      <p:to>
                                        <p:strVal val="visible"/>
                                      </p:to>
                                    </p:set>
                                    <p:animEffect transition="in" filter="wipe(down)">
                                      <p:cBhvr>
                                        <p:cTn id="19" dur="300"/>
                                        <p:tgtEl>
                                          <p:spTgt spid="5">
                                            <p:graphicEl>
                                              <a:chart seriesIdx="2" categoryIdx="3" bldStep="ptInSeries"/>
                                            </p:graphicEl>
                                          </p:spTgt>
                                        </p:tgtEl>
                                      </p:cBhvr>
                                    </p:animEffect>
                                  </p:childTnLst>
                                </p:cTn>
                              </p:par>
                            </p:childTnLst>
                          </p:cTn>
                        </p:par>
                        <p:par>
                          <p:cTn id="20" fill="hold">
                            <p:stCondLst>
                              <p:cond delay="2200"/>
                            </p:stCondLst>
                            <p:childTnLst>
                              <p:par>
                                <p:cTn id="21" presetID="22" presetClass="entr" presetSubtype="4" fill="hold" grpId="0" nodeType="afterEffect">
                                  <p:stCondLst>
                                    <p:cond delay="0"/>
                                  </p:stCondLst>
                                  <p:childTnLst>
                                    <p:set>
                                      <p:cBhvr>
                                        <p:cTn id="22" dur="1" fill="hold">
                                          <p:stCondLst>
                                            <p:cond delay="0"/>
                                          </p:stCondLst>
                                        </p:cTn>
                                        <p:tgtEl>
                                          <p:spTgt spid="5">
                                            <p:graphicEl>
                                              <a:chart seriesIdx="2" categoryIdx="4" bldStep="ptInSeries"/>
                                            </p:graphicEl>
                                          </p:spTgt>
                                        </p:tgtEl>
                                        <p:attrNameLst>
                                          <p:attrName>style.visibility</p:attrName>
                                        </p:attrNameLst>
                                      </p:cBhvr>
                                      <p:to>
                                        <p:strVal val="visible"/>
                                      </p:to>
                                    </p:set>
                                    <p:animEffect transition="in" filter="wipe(down)">
                                      <p:cBhvr>
                                        <p:cTn id="23" dur="300"/>
                                        <p:tgtEl>
                                          <p:spTgt spid="5">
                                            <p:graphicEl>
                                              <a:chart seriesIdx="2" categoryIdx="4" bldStep="ptInSeries"/>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5">
                                            <p:graphicEl>
                                              <a:chart seriesIdx="2" categoryIdx="5" bldStep="ptInSeries"/>
                                            </p:graphicEl>
                                          </p:spTgt>
                                        </p:tgtEl>
                                        <p:attrNameLst>
                                          <p:attrName>style.visibility</p:attrName>
                                        </p:attrNameLst>
                                      </p:cBhvr>
                                      <p:to>
                                        <p:strVal val="visible"/>
                                      </p:to>
                                    </p:set>
                                    <p:animEffect transition="in" filter="wipe(down)">
                                      <p:cBhvr>
                                        <p:cTn id="27" dur="300"/>
                                        <p:tgtEl>
                                          <p:spTgt spid="5">
                                            <p:graphicEl>
                                              <a:chart seriesIdx="2" categoryIdx="5" bldStep="ptInSeries"/>
                                            </p:graphicEl>
                                          </p:spTgt>
                                        </p:tgtEl>
                                      </p:cBhvr>
                                    </p:animEffect>
                                  </p:childTnLst>
                                </p:cTn>
                              </p:par>
                            </p:childTnLst>
                          </p:cTn>
                        </p:par>
                        <p:par>
                          <p:cTn id="28" fill="hold">
                            <p:stCondLst>
                              <p:cond delay="2800"/>
                            </p:stCondLst>
                            <p:childTnLst>
                              <p:par>
                                <p:cTn id="29" presetID="22" presetClass="entr" presetSubtype="4" fill="hold" grpId="0" nodeType="afterEffect">
                                  <p:stCondLst>
                                    <p:cond delay="0"/>
                                  </p:stCondLst>
                                  <p:childTnLst>
                                    <p:set>
                                      <p:cBhvr>
                                        <p:cTn id="30" dur="1" fill="hold">
                                          <p:stCondLst>
                                            <p:cond delay="0"/>
                                          </p:stCondLst>
                                        </p:cTn>
                                        <p:tgtEl>
                                          <p:spTgt spid="5">
                                            <p:graphicEl>
                                              <a:chart seriesIdx="2" categoryIdx="6" bldStep="ptInSeries"/>
                                            </p:graphicEl>
                                          </p:spTgt>
                                        </p:tgtEl>
                                        <p:attrNameLst>
                                          <p:attrName>style.visibility</p:attrName>
                                        </p:attrNameLst>
                                      </p:cBhvr>
                                      <p:to>
                                        <p:strVal val="visible"/>
                                      </p:to>
                                    </p:set>
                                    <p:animEffect transition="in" filter="wipe(down)">
                                      <p:cBhvr>
                                        <p:cTn id="31" dur="300"/>
                                        <p:tgtEl>
                                          <p:spTgt spid="5">
                                            <p:graphicEl>
                                              <a:chart seriesIdx="2" categoryIdx="6" bldStep="ptInSeries"/>
                                            </p:graphicEl>
                                          </p:spTgt>
                                        </p:tgtEl>
                                      </p:cBhvr>
                                    </p:animEffect>
                                  </p:childTnLst>
                                </p:cTn>
                              </p:par>
                            </p:childTnLst>
                          </p:cTn>
                        </p:par>
                        <p:par>
                          <p:cTn id="32" fill="hold">
                            <p:stCondLst>
                              <p:cond delay="3100"/>
                            </p:stCondLst>
                            <p:childTnLst>
                              <p:par>
                                <p:cTn id="33" presetID="22" presetClass="entr" presetSubtype="4" fill="hold" grpId="0" nodeType="afterEffect">
                                  <p:stCondLst>
                                    <p:cond delay="0"/>
                                  </p:stCondLst>
                                  <p:childTnLst>
                                    <p:set>
                                      <p:cBhvr>
                                        <p:cTn id="34" dur="1" fill="hold">
                                          <p:stCondLst>
                                            <p:cond delay="0"/>
                                          </p:stCondLst>
                                        </p:cTn>
                                        <p:tgtEl>
                                          <p:spTgt spid="5">
                                            <p:graphicEl>
                                              <a:chart seriesIdx="2" categoryIdx="7" bldStep="ptInSeries"/>
                                            </p:graphicEl>
                                          </p:spTgt>
                                        </p:tgtEl>
                                        <p:attrNameLst>
                                          <p:attrName>style.visibility</p:attrName>
                                        </p:attrNameLst>
                                      </p:cBhvr>
                                      <p:to>
                                        <p:strVal val="visible"/>
                                      </p:to>
                                    </p:set>
                                    <p:animEffect transition="in" filter="wipe(down)">
                                      <p:cBhvr>
                                        <p:cTn id="35" dur="300"/>
                                        <p:tgtEl>
                                          <p:spTgt spid="5">
                                            <p:graphicEl>
                                              <a:chart seriesIdx="2" categoryIdx="7" bldStep="ptInSeries"/>
                                            </p:graphicEl>
                                          </p:spTgt>
                                        </p:tgtEl>
                                      </p:cBhvr>
                                    </p:animEffect>
                                  </p:childTnLst>
                                </p:cTn>
                              </p:par>
                            </p:childTnLst>
                          </p:cTn>
                        </p:par>
                        <p:par>
                          <p:cTn id="36" fill="hold">
                            <p:stCondLst>
                              <p:cond delay="3400"/>
                            </p:stCondLst>
                            <p:childTnLst>
                              <p:par>
                                <p:cTn id="37" presetID="22" presetClass="entr" presetSubtype="4" fill="hold" grpId="0" nodeType="afterEffect">
                                  <p:stCondLst>
                                    <p:cond delay="0"/>
                                  </p:stCondLst>
                                  <p:childTnLst>
                                    <p:set>
                                      <p:cBhvr>
                                        <p:cTn id="38" dur="1" fill="hold">
                                          <p:stCondLst>
                                            <p:cond delay="0"/>
                                          </p:stCondLst>
                                        </p:cTn>
                                        <p:tgtEl>
                                          <p:spTgt spid="5">
                                            <p:graphicEl>
                                              <a:chart seriesIdx="2" categoryIdx="8" bldStep="ptInSeries"/>
                                            </p:graphicEl>
                                          </p:spTgt>
                                        </p:tgtEl>
                                        <p:attrNameLst>
                                          <p:attrName>style.visibility</p:attrName>
                                        </p:attrNameLst>
                                      </p:cBhvr>
                                      <p:to>
                                        <p:strVal val="visible"/>
                                      </p:to>
                                    </p:set>
                                    <p:animEffect transition="in" filter="wipe(down)">
                                      <p:cBhvr>
                                        <p:cTn id="39" dur="300"/>
                                        <p:tgtEl>
                                          <p:spTgt spid="5">
                                            <p:graphicEl>
                                              <a:chart seriesIdx="2" categoryIdx="8" bldStep="ptInSeries"/>
                                            </p:graphicEl>
                                          </p:spTgt>
                                        </p:tgtEl>
                                      </p:cBhvr>
                                    </p:animEffect>
                                  </p:childTnLst>
                                </p:cTn>
                              </p:par>
                            </p:childTnLst>
                          </p:cTn>
                        </p:par>
                        <p:par>
                          <p:cTn id="40" fill="hold">
                            <p:stCondLst>
                              <p:cond delay="3700"/>
                            </p:stCondLst>
                            <p:childTnLst>
                              <p:par>
                                <p:cTn id="41" presetID="22" presetClass="entr" presetSubtype="4" fill="hold" grpId="0" nodeType="afterEffect">
                                  <p:stCondLst>
                                    <p:cond delay="0"/>
                                  </p:stCondLst>
                                  <p:childTnLst>
                                    <p:set>
                                      <p:cBhvr>
                                        <p:cTn id="42" dur="1" fill="hold">
                                          <p:stCondLst>
                                            <p:cond delay="0"/>
                                          </p:stCondLst>
                                        </p:cTn>
                                        <p:tgtEl>
                                          <p:spTgt spid="5">
                                            <p:graphicEl>
                                              <a:chart seriesIdx="2" categoryIdx="9" bldStep="ptInSeries"/>
                                            </p:graphicEl>
                                          </p:spTgt>
                                        </p:tgtEl>
                                        <p:attrNameLst>
                                          <p:attrName>style.visibility</p:attrName>
                                        </p:attrNameLst>
                                      </p:cBhvr>
                                      <p:to>
                                        <p:strVal val="visible"/>
                                      </p:to>
                                    </p:set>
                                    <p:animEffect transition="in" filter="wipe(down)">
                                      <p:cBhvr>
                                        <p:cTn id="43" dur="300"/>
                                        <p:tgtEl>
                                          <p:spTgt spid="5">
                                            <p:graphicEl>
                                              <a:chart seriesIdx="2" categoryIdx="9" bldStep="ptInSeries"/>
                                            </p:graphicEl>
                                          </p:spTgt>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5">
                                            <p:graphicEl>
                                              <a:chart seriesIdx="2" categoryIdx="10" bldStep="ptInSeries"/>
                                            </p:graphicEl>
                                          </p:spTgt>
                                        </p:tgtEl>
                                        <p:attrNameLst>
                                          <p:attrName>style.visibility</p:attrName>
                                        </p:attrNameLst>
                                      </p:cBhvr>
                                      <p:to>
                                        <p:strVal val="visible"/>
                                      </p:to>
                                    </p:set>
                                    <p:animEffect transition="in" filter="wipe(down)">
                                      <p:cBhvr>
                                        <p:cTn id="47" dur="300"/>
                                        <p:tgtEl>
                                          <p:spTgt spid="5">
                                            <p:graphicEl>
                                              <a:chart seriesIdx="2" categoryIdx="10" bldStep="ptInSeries"/>
                                            </p:graphicEl>
                                          </p:spTgt>
                                        </p:tgtEl>
                                      </p:cBhvr>
                                    </p:animEffect>
                                  </p:childTnLst>
                                </p:cTn>
                              </p:par>
                            </p:childTnLst>
                          </p:cTn>
                        </p:par>
                        <p:par>
                          <p:cTn id="48" fill="hold">
                            <p:stCondLst>
                              <p:cond delay="4300"/>
                            </p:stCondLst>
                            <p:childTnLst>
                              <p:par>
                                <p:cTn id="49" presetID="22" presetClass="entr" presetSubtype="4" fill="hold" grpId="0" nodeType="afterEffect">
                                  <p:stCondLst>
                                    <p:cond delay="0"/>
                                  </p:stCondLst>
                                  <p:childTnLst>
                                    <p:set>
                                      <p:cBhvr>
                                        <p:cTn id="50" dur="1" fill="hold">
                                          <p:stCondLst>
                                            <p:cond delay="0"/>
                                          </p:stCondLst>
                                        </p:cTn>
                                        <p:tgtEl>
                                          <p:spTgt spid="5">
                                            <p:graphicEl>
                                              <a:chart seriesIdx="2" categoryIdx="11" bldStep="ptInSeries"/>
                                            </p:graphicEl>
                                          </p:spTgt>
                                        </p:tgtEl>
                                        <p:attrNameLst>
                                          <p:attrName>style.visibility</p:attrName>
                                        </p:attrNameLst>
                                      </p:cBhvr>
                                      <p:to>
                                        <p:strVal val="visible"/>
                                      </p:to>
                                    </p:set>
                                    <p:animEffect transition="in" filter="wipe(down)">
                                      <p:cBhvr>
                                        <p:cTn id="51" dur="300"/>
                                        <p:tgtEl>
                                          <p:spTgt spid="5">
                                            <p:graphicEl>
                                              <a:chart seriesIdx="2" categoryIdx="11" bldStep="ptInSeries"/>
                                            </p:graphicEl>
                                          </p:spTgt>
                                        </p:tgtEl>
                                      </p:cBhvr>
                                    </p:animEffect>
                                  </p:childTnLst>
                                </p:cTn>
                              </p:par>
                            </p:childTnLst>
                          </p:cTn>
                        </p:par>
                        <p:par>
                          <p:cTn id="52" fill="hold">
                            <p:stCondLst>
                              <p:cond delay="4600"/>
                            </p:stCondLst>
                            <p:childTnLst>
                              <p:par>
                                <p:cTn id="53" presetID="22" presetClass="entr" presetSubtype="4" fill="hold" grpId="0" nodeType="afterEffect">
                                  <p:stCondLst>
                                    <p:cond delay="0"/>
                                  </p:stCondLst>
                                  <p:childTnLst>
                                    <p:set>
                                      <p:cBhvr>
                                        <p:cTn id="54" dur="1" fill="hold">
                                          <p:stCondLst>
                                            <p:cond delay="0"/>
                                          </p:stCondLst>
                                        </p:cTn>
                                        <p:tgtEl>
                                          <p:spTgt spid="5">
                                            <p:graphicEl>
                                              <a:chart seriesIdx="2" categoryIdx="12" bldStep="ptInSeries"/>
                                            </p:graphicEl>
                                          </p:spTgt>
                                        </p:tgtEl>
                                        <p:attrNameLst>
                                          <p:attrName>style.visibility</p:attrName>
                                        </p:attrNameLst>
                                      </p:cBhvr>
                                      <p:to>
                                        <p:strVal val="visible"/>
                                      </p:to>
                                    </p:set>
                                    <p:animEffect transition="in" filter="wipe(down)">
                                      <p:cBhvr>
                                        <p:cTn id="55" dur="300"/>
                                        <p:tgtEl>
                                          <p:spTgt spid="5">
                                            <p:graphicEl>
                                              <a:chart seriesIdx="2" categoryIdx="12" bldStep="ptInSeries"/>
                                            </p:graphicEl>
                                          </p:spTgt>
                                        </p:tgtEl>
                                      </p:cBhvr>
                                    </p:animEffect>
                                  </p:childTnLst>
                                </p:cTn>
                              </p:par>
                            </p:childTnLst>
                          </p:cTn>
                        </p:par>
                        <p:par>
                          <p:cTn id="56" fill="hold">
                            <p:stCondLst>
                              <p:cond delay="4900"/>
                            </p:stCondLst>
                            <p:childTnLst>
                              <p:par>
                                <p:cTn id="57" presetID="22" presetClass="entr" presetSubtype="4" fill="hold" grpId="0" nodeType="afterEffect">
                                  <p:stCondLst>
                                    <p:cond delay="0"/>
                                  </p:stCondLst>
                                  <p:childTnLst>
                                    <p:set>
                                      <p:cBhvr>
                                        <p:cTn id="58" dur="1" fill="hold">
                                          <p:stCondLst>
                                            <p:cond delay="0"/>
                                          </p:stCondLst>
                                        </p:cTn>
                                        <p:tgtEl>
                                          <p:spTgt spid="5">
                                            <p:graphicEl>
                                              <a:chart seriesIdx="2" categoryIdx="13" bldStep="ptInSeries"/>
                                            </p:graphicEl>
                                          </p:spTgt>
                                        </p:tgtEl>
                                        <p:attrNameLst>
                                          <p:attrName>style.visibility</p:attrName>
                                        </p:attrNameLst>
                                      </p:cBhvr>
                                      <p:to>
                                        <p:strVal val="visible"/>
                                      </p:to>
                                    </p:set>
                                    <p:animEffect transition="in" filter="wipe(down)">
                                      <p:cBhvr>
                                        <p:cTn id="59" dur="300"/>
                                        <p:tgtEl>
                                          <p:spTgt spid="5">
                                            <p:graphicEl>
                                              <a:chart seriesIdx="2" categoryIdx="13" bldStep="ptInSeries"/>
                                            </p:graphicEl>
                                          </p:spTgt>
                                        </p:tgtEl>
                                      </p:cBhvr>
                                    </p:animEffect>
                                  </p:childTnLst>
                                </p:cTn>
                              </p:par>
                            </p:childTnLst>
                          </p:cTn>
                        </p:par>
                        <p:par>
                          <p:cTn id="60" fill="hold">
                            <p:stCondLst>
                              <p:cond delay="5200"/>
                            </p:stCondLst>
                            <p:childTnLst>
                              <p:par>
                                <p:cTn id="61" presetID="22" presetClass="entr" presetSubtype="4" fill="hold" grpId="0" nodeType="afterEffect">
                                  <p:stCondLst>
                                    <p:cond delay="0"/>
                                  </p:stCondLst>
                                  <p:childTnLst>
                                    <p:set>
                                      <p:cBhvr>
                                        <p:cTn id="62" dur="1" fill="hold">
                                          <p:stCondLst>
                                            <p:cond delay="0"/>
                                          </p:stCondLst>
                                        </p:cTn>
                                        <p:tgtEl>
                                          <p:spTgt spid="5">
                                            <p:graphicEl>
                                              <a:chart seriesIdx="2" categoryIdx="14" bldStep="ptInSeries"/>
                                            </p:graphicEl>
                                          </p:spTgt>
                                        </p:tgtEl>
                                        <p:attrNameLst>
                                          <p:attrName>style.visibility</p:attrName>
                                        </p:attrNameLst>
                                      </p:cBhvr>
                                      <p:to>
                                        <p:strVal val="visible"/>
                                      </p:to>
                                    </p:set>
                                    <p:animEffect transition="in" filter="wipe(down)">
                                      <p:cBhvr>
                                        <p:cTn id="63" dur="300"/>
                                        <p:tgtEl>
                                          <p:spTgt spid="5">
                                            <p:graphicEl>
                                              <a:chart seriesIdx="2" categoryIdx="14" bldStep="ptInSeries"/>
                                            </p:graphicEl>
                                          </p:spTgt>
                                        </p:tgtEl>
                                      </p:cBhvr>
                                    </p:animEffect>
                                  </p:childTnLst>
                                </p:cTn>
                              </p:par>
                            </p:childTnLst>
                          </p:cTn>
                        </p:par>
                        <p:par>
                          <p:cTn id="64" fill="hold">
                            <p:stCondLst>
                              <p:cond delay="5500"/>
                            </p:stCondLst>
                            <p:childTnLst>
                              <p:par>
                                <p:cTn id="65" presetID="22" presetClass="entr" presetSubtype="4" fill="hold" grpId="0" nodeType="afterEffect">
                                  <p:stCondLst>
                                    <p:cond delay="0"/>
                                  </p:stCondLst>
                                  <p:childTnLst>
                                    <p:set>
                                      <p:cBhvr>
                                        <p:cTn id="66" dur="1" fill="hold">
                                          <p:stCondLst>
                                            <p:cond delay="0"/>
                                          </p:stCondLst>
                                        </p:cTn>
                                        <p:tgtEl>
                                          <p:spTgt spid="5">
                                            <p:graphicEl>
                                              <a:chart seriesIdx="2" categoryIdx="15" bldStep="ptInSeries"/>
                                            </p:graphicEl>
                                          </p:spTgt>
                                        </p:tgtEl>
                                        <p:attrNameLst>
                                          <p:attrName>style.visibility</p:attrName>
                                        </p:attrNameLst>
                                      </p:cBhvr>
                                      <p:to>
                                        <p:strVal val="visible"/>
                                      </p:to>
                                    </p:set>
                                    <p:animEffect transition="in" filter="wipe(down)">
                                      <p:cBhvr>
                                        <p:cTn id="67" dur="300"/>
                                        <p:tgtEl>
                                          <p:spTgt spid="5">
                                            <p:graphicEl>
                                              <a:chart seriesIdx="2" categoryIdx="15" bldStep="ptInSeries"/>
                                            </p:graphicEl>
                                          </p:spTgt>
                                        </p:tgtEl>
                                      </p:cBhvr>
                                    </p:animEffect>
                                  </p:childTnLst>
                                </p:cTn>
                              </p:par>
                            </p:childTnLst>
                          </p:cTn>
                        </p:par>
                        <p:par>
                          <p:cTn id="68" fill="hold">
                            <p:stCondLst>
                              <p:cond delay="5800"/>
                            </p:stCondLst>
                            <p:childTnLst>
                              <p:par>
                                <p:cTn id="69" presetID="22" presetClass="entr" presetSubtype="4" fill="hold" grpId="0" nodeType="afterEffect">
                                  <p:stCondLst>
                                    <p:cond delay="0"/>
                                  </p:stCondLst>
                                  <p:childTnLst>
                                    <p:set>
                                      <p:cBhvr>
                                        <p:cTn id="70" dur="1" fill="hold">
                                          <p:stCondLst>
                                            <p:cond delay="0"/>
                                          </p:stCondLst>
                                        </p:cTn>
                                        <p:tgtEl>
                                          <p:spTgt spid="5">
                                            <p:graphicEl>
                                              <a:chart seriesIdx="2" categoryIdx="16" bldStep="ptInSeries"/>
                                            </p:graphicEl>
                                          </p:spTgt>
                                        </p:tgtEl>
                                        <p:attrNameLst>
                                          <p:attrName>style.visibility</p:attrName>
                                        </p:attrNameLst>
                                      </p:cBhvr>
                                      <p:to>
                                        <p:strVal val="visible"/>
                                      </p:to>
                                    </p:set>
                                    <p:animEffect transition="in" filter="wipe(down)">
                                      <p:cBhvr>
                                        <p:cTn id="71" dur="300"/>
                                        <p:tgtEl>
                                          <p:spTgt spid="5">
                                            <p:graphicEl>
                                              <a:chart seriesIdx="2" categoryIdx="16" bldStep="ptInSeries"/>
                                            </p:graphicEl>
                                          </p:spTgt>
                                        </p:tgtEl>
                                      </p:cBhvr>
                                    </p:animEffect>
                                  </p:childTnLst>
                                </p:cTn>
                              </p:par>
                            </p:childTnLst>
                          </p:cTn>
                        </p:par>
                        <p:par>
                          <p:cTn id="72" fill="hold">
                            <p:stCondLst>
                              <p:cond delay="6100"/>
                            </p:stCondLst>
                            <p:childTnLst>
                              <p:par>
                                <p:cTn id="73" presetID="22" presetClass="entr" presetSubtype="4" fill="hold" grpId="0" nodeType="afterEffect">
                                  <p:stCondLst>
                                    <p:cond delay="0"/>
                                  </p:stCondLst>
                                  <p:childTnLst>
                                    <p:set>
                                      <p:cBhvr>
                                        <p:cTn id="74" dur="1" fill="hold">
                                          <p:stCondLst>
                                            <p:cond delay="0"/>
                                          </p:stCondLst>
                                        </p:cTn>
                                        <p:tgtEl>
                                          <p:spTgt spid="5">
                                            <p:graphicEl>
                                              <a:chart seriesIdx="2" categoryIdx="17" bldStep="ptInSeries"/>
                                            </p:graphicEl>
                                          </p:spTgt>
                                        </p:tgtEl>
                                        <p:attrNameLst>
                                          <p:attrName>style.visibility</p:attrName>
                                        </p:attrNameLst>
                                      </p:cBhvr>
                                      <p:to>
                                        <p:strVal val="visible"/>
                                      </p:to>
                                    </p:set>
                                    <p:animEffect transition="in" filter="wipe(down)">
                                      <p:cBhvr>
                                        <p:cTn id="75" dur="300"/>
                                        <p:tgtEl>
                                          <p:spTgt spid="5">
                                            <p:graphicEl>
                                              <a:chart seriesIdx="2" categoryIdx="17" bldStep="ptInSeries"/>
                                            </p:graphicEl>
                                          </p:spTgt>
                                        </p:tgtEl>
                                      </p:cBhvr>
                                    </p:animEffect>
                                  </p:childTnLst>
                                </p:cTn>
                              </p:par>
                            </p:childTnLst>
                          </p:cTn>
                        </p:par>
                        <p:par>
                          <p:cTn id="76" fill="hold">
                            <p:stCondLst>
                              <p:cond delay="6400"/>
                            </p:stCondLst>
                            <p:childTnLst>
                              <p:par>
                                <p:cTn id="77" presetID="22" presetClass="entr" presetSubtype="4" fill="hold" grpId="0" nodeType="afterEffect">
                                  <p:stCondLst>
                                    <p:cond delay="0"/>
                                  </p:stCondLst>
                                  <p:childTnLst>
                                    <p:set>
                                      <p:cBhvr>
                                        <p:cTn id="78" dur="1" fill="hold">
                                          <p:stCondLst>
                                            <p:cond delay="0"/>
                                          </p:stCondLst>
                                        </p:cTn>
                                        <p:tgtEl>
                                          <p:spTgt spid="5">
                                            <p:graphicEl>
                                              <a:chart seriesIdx="2" categoryIdx="18" bldStep="ptInSeries"/>
                                            </p:graphicEl>
                                          </p:spTgt>
                                        </p:tgtEl>
                                        <p:attrNameLst>
                                          <p:attrName>style.visibility</p:attrName>
                                        </p:attrNameLst>
                                      </p:cBhvr>
                                      <p:to>
                                        <p:strVal val="visible"/>
                                      </p:to>
                                    </p:set>
                                    <p:animEffect transition="in" filter="wipe(down)">
                                      <p:cBhvr>
                                        <p:cTn id="79" dur="300"/>
                                        <p:tgtEl>
                                          <p:spTgt spid="5">
                                            <p:graphicEl>
                                              <a:chart seriesIdx="2" categoryIdx="18" bldStep="ptInSeries"/>
                                            </p:graphicEl>
                                          </p:spTgt>
                                        </p:tgtEl>
                                      </p:cBhvr>
                                    </p:animEffect>
                                  </p:childTnLst>
                                </p:cTn>
                              </p:par>
                            </p:childTnLst>
                          </p:cTn>
                        </p:par>
                        <p:par>
                          <p:cTn id="80" fill="hold">
                            <p:stCondLst>
                              <p:cond delay="6700"/>
                            </p:stCondLst>
                            <p:childTnLst>
                              <p:par>
                                <p:cTn id="81" presetID="22" presetClass="entr" presetSubtype="4" fill="hold" grpId="0" nodeType="afterEffect">
                                  <p:stCondLst>
                                    <p:cond delay="0"/>
                                  </p:stCondLst>
                                  <p:childTnLst>
                                    <p:set>
                                      <p:cBhvr>
                                        <p:cTn id="82" dur="1" fill="hold">
                                          <p:stCondLst>
                                            <p:cond delay="0"/>
                                          </p:stCondLst>
                                        </p:cTn>
                                        <p:tgtEl>
                                          <p:spTgt spid="5">
                                            <p:graphicEl>
                                              <a:chart seriesIdx="2" categoryIdx="19" bldStep="ptInSeries"/>
                                            </p:graphicEl>
                                          </p:spTgt>
                                        </p:tgtEl>
                                        <p:attrNameLst>
                                          <p:attrName>style.visibility</p:attrName>
                                        </p:attrNameLst>
                                      </p:cBhvr>
                                      <p:to>
                                        <p:strVal val="visible"/>
                                      </p:to>
                                    </p:set>
                                    <p:animEffect transition="in" filter="wipe(down)">
                                      <p:cBhvr>
                                        <p:cTn id="83" dur="300"/>
                                        <p:tgtEl>
                                          <p:spTgt spid="5">
                                            <p:graphicEl>
                                              <a:chart seriesIdx="2" categoryIdx="19" bldStep="ptInSeries"/>
                                            </p:graphicEl>
                                          </p:spTgt>
                                        </p:tgtEl>
                                      </p:cBhvr>
                                    </p:animEffect>
                                  </p:childTnLst>
                                </p:cTn>
                              </p:par>
                            </p:childTnLst>
                          </p:cTn>
                        </p:par>
                        <p:par>
                          <p:cTn id="84" fill="hold">
                            <p:stCondLst>
                              <p:cond delay="7000"/>
                            </p:stCondLst>
                            <p:childTnLst>
                              <p:par>
                                <p:cTn id="85" presetID="22" presetClass="entr" presetSubtype="4" fill="hold" grpId="0" nodeType="afterEffect">
                                  <p:stCondLst>
                                    <p:cond delay="0"/>
                                  </p:stCondLst>
                                  <p:childTnLst>
                                    <p:set>
                                      <p:cBhvr>
                                        <p:cTn id="86" dur="1" fill="hold">
                                          <p:stCondLst>
                                            <p:cond delay="0"/>
                                          </p:stCondLst>
                                        </p:cTn>
                                        <p:tgtEl>
                                          <p:spTgt spid="5">
                                            <p:graphicEl>
                                              <a:chart seriesIdx="2" categoryIdx="20" bldStep="ptInSeries"/>
                                            </p:graphicEl>
                                          </p:spTgt>
                                        </p:tgtEl>
                                        <p:attrNameLst>
                                          <p:attrName>style.visibility</p:attrName>
                                        </p:attrNameLst>
                                      </p:cBhvr>
                                      <p:to>
                                        <p:strVal val="visible"/>
                                      </p:to>
                                    </p:set>
                                    <p:animEffect transition="in" filter="wipe(down)">
                                      <p:cBhvr>
                                        <p:cTn id="87" dur="300"/>
                                        <p:tgtEl>
                                          <p:spTgt spid="5">
                                            <p:graphicEl>
                                              <a:chart seriesIdx="2" categoryIdx="20" bldStep="ptInSeries"/>
                                            </p:graphicEl>
                                          </p:spTgt>
                                        </p:tgtEl>
                                      </p:cBhvr>
                                    </p:animEffect>
                                  </p:childTnLst>
                                </p:cTn>
                              </p:par>
                            </p:childTnLst>
                          </p:cTn>
                        </p:par>
                        <p:par>
                          <p:cTn id="88" fill="hold">
                            <p:stCondLst>
                              <p:cond delay="7300"/>
                            </p:stCondLst>
                            <p:childTnLst>
                              <p:par>
                                <p:cTn id="89" presetID="22" presetClass="entr" presetSubtype="4" fill="hold" grpId="0" nodeType="afterEffect">
                                  <p:stCondLst>
                                    <p:cond delay="0"/>
                                  </p:stCondLst>
                                  <p:childTnLst>
                                    <p:set>
                                      <p:cBhvr>
                                        <p:cTn id="90" dur="1" fill="hold">
                                          <p:stCondLst>
                                            <p:cond delay="0"/>
                                          </p:stCondLst>
                                        </p:cTn>
                                        <p:tgtEl>
                                          <p:spTgt spid="5">
                                            <p:graphicEl>
                                              <a:chart seriesIdx="2" categoryIdx="21" bldStep="ptInSeries"/>
                                            </p:graphicEl>
                                          </p:spTgt>
                                        </p:tgtEl>
                                        <p:attrNameLst>
                                          <p:attrName>style.visibility</p:attrName>
                                        </p:attrNameLst>
                                      </p:cBhvr>
                                      <p:to>
                                        <p:strVal val="visible"/>
                                      </p:to>
                                    </p:set>
                                    <p:animEffect transition="in" filter="wipe(down)">
                                      <p:cBhvr>
                                        <p:cTn id="91" dur="300"/>
                                        <p:tgtEl>
                                          <p:spTgt spid="5">
                                            <p:graphicEl>
                                              <a:chart seriesIdx="2" categoryIdx="21" bldStep="ptInSeries"/>
                                            </p:graphicEl>
                                          </p:spTgt>
                                        </p:tgtEl>
                                      </p:cBhvr>
                                    </p:animEffect>
                                  </p:childTnLst>
                                </p:cTn>
                              </p:par>
                            </p:childTnLst>
                          </p:cTn>
                        </p:par>
                        <p:par>
                          <p:cTn id="92" fill="hold">
                            <p:stCondLst>
                              <p:cond delay="7600"/>
                            </p:stCondLst>
                            <p:childTnLst>
                              <p:par>
                                <p:cTn id="93" presetID="22" presetClass="entr" presetSubtype="4" fill="hold" grpId="0" nodeType="afterEffect">
                                  <p:stCondLst>
                                    <p:cond delay="0"/>
                                  </p:stCondLst>
                                  <p:childTnLst>
                                    <p:set>
                                      <p:cBhvr>
                                        <p:cTn id="94" dur="1" fill="hold">
                                          <p:stCondLst>
                                            <p:cond delay="0"/>
                                          </p:stCondLst>
                                        </p:cTn>
                                        <p:tgtEl>
                                          <p:spTgt spid="5">
                                            <p:graphicEl>
                                              <a:chart seriesIdx="2" categoryIdx="22" bldStep="ptInSeries"/>
                                            </p:graphicEl>
                                          </p:spTgt>
                                        </p:tgtEl>
                                        <p:attrNameLst>
                                          <p:attrName>style.visibility</p:attrName>
                                        </p:attrNameLst>
                                      </p:cBhvr>
                                      <p:to>
                                        <p:strVal val="visible"/>
                                      </p:to>
                                    </p:set>
                                    <p:animEffect transition="in" filter="wipe(down)">
                                      <p:cBhvr>
                                        <p:cTn id="95" dur="300"/>
                                        <p:tgtEl>
                                          <p:spTgt spid="5">
                                            <p:graphicEl>
                                              <a:chart seriesIdx="2" categoryIdx="22" bldStep="ptInSeries"/>
                                            </p:graphicEl>
                                          </p:spTgt>
                                        </p:tgtEl>
                                      </p:cBhvr>
                                    </p:animEffect>
                                  </p:childTnLst>
                                </p:cTn>
                              </p:par>
                            </p:childTnLst>
                          </p:cTn>
                        </p:par>
                        <p:par>
                          <p:cTn id="96" fill="hold">
                            <p:stCondLst>
                              <p:cond delay="7900"/>
                            </p:stCondLst>
                            <p:childTnLst>
                              <p:par>
                                <p:cTn id="97" presetID="22" presetClass="entr" presetSubtype="4" fill="hold" grpId="0" nodeType="afterEffect">
                                  <p:stCondLst>
                                    <p:cond delay="0"/>
                                  </p:stCondLst>
                                  <p:childTnLst>
                                    <p:set>
                                      <p:cBhvr>
                                        <p:cTn id="98" dur="1" fill="hold">
                                          <p:stCondLst>
                                            <p:cond delay="0"/>
                                          </p:stCondLst>
                                        </p:cTn>
                                        <p:tgtEl>
                                          <p:spTgt spid="5">
                                            <p:graphicEl>
                                              <a:chart seriesIdx="2" categoryIdx="23" bldStep="ptInSeries"/>
                                            </p:graphicEl>
                                          </p:spTgt>
                                        </p:tgtEl>
                                        <p:attrNameLst>
                                          <p:attrName>style.visibility</p:attrName>
                                        </p:attrNameLst>
                                      </p:cBhvr>
                                      <p:to>
                                        <p:strVal val="visible"/>
                                      </p:to>
                                    </p:set>
                                    <p:animEffect transition="in" filter="wipe(down)">
                                      <p:cBhvr>
                                        <p:cTn id="99" dur="300"/>
                                        <p:tgtEl>
                                          <p:spTgt spid="5">
                                            <p:graphicEl>
                                              <a:chart seriesIdx="2" categoryIdx="23" bldStep="ptInSeries"/>
                                            </p:graphicEl>
                                          </p:spTgt>
                                        </p:tgtEl>
                                      </p:cBhvr>
                                    </p:animEffect>
                                  </p:childTnLst>
                                </p:cTn>
                              </p:par>
                            </p:childTnLst>
                          </p:cTn>
                        </p:par>
                        <p:par>
                          <p:cTn id="100" fill="hold">
                            <p:stCondLst>
                              <p:cond delay="8200"/>
                            </p:stCondLst>
                            <p:childTnLst>
                              <p:par>
                                <p:cTn id="101" presetID="22" presetClass="entr" presetSubtype="4" fill="hold" grpId="0" nodeType="afterEffect">
                                  <p:stCondLst>
                                    <p:cond delay="0"/>
                                  </p:stCondLst>
                                  <p:childTnLst>
                                    <p:set>
                                      <p:cBhvr>
                                        <p:cTn id="102" dur="1" fill="hold">
                                          <p:stCondLst>
                                            <p:cond delay="0"/>
                                          </p:stCondLst>
                                        </p:cTn>
                                        <p:tgtEl>
                                          <p:spTgt spid="5">
                                            <p:graphicEl>
                                              <a:chart seriesIdx="2" categoryIdx="24" bldStep="ptInSeries"/>
                                            </p:graphicEl>
                                          </p:spTgt>
                                        </p:tgtEl>
                                        <p:attrNameLst>
                                          <p:attrName>style.visibility</p:attrName>
                                        </p:attrNameLst>
                                      </p:cBhvr>
                                      <p:to>
                                        <p:strVal val="visible"/>
                                      </p:to>
                                    </p:set>
                                    <p:animEffect transition="in" filter="wipe(down)">
                                      <p:cBhvr>
                                        <p:cTn id="103" dur="300"/>
                                        <p:tgtEl>
                                          <p:spTgt spid="5">
                                            <p:graphicEl>
                                              <a:chart seriesIdx="2" categoryIdx="24" bldStep="ptInSeries"/>
                                            </p:graphicEl>
                                          </p:spTgt>
                                        </p:tgtEl>
                                      </p:cBhvr>
                                    </p:animEffect>
                                  </p:childTnLst>
                                </p:cTn>
                              </p:par>
                            </p:childTnLst>
                          </p:cTn>
                        </p:par>
                        <p:par>
                          <p:cTn id="104" fill="hold">
                            <p:stCondLst>
                              <p:cond delay="8500"/>
                            </p:stCondLst>
                            <p:childTnLst>
                              <p:par>
                                <p:cTn id="105" presetID="22" presetClass="entr" presetSubtype="8" fill="hold" nodeType="afterEffect">
                                  <p:stCondLst>
                                    <p:cond delay="500"/>
                                  </p:stCondLst>
                                  <p:childTnLst>
                                    <p:set>
                                      <p:cBhvr>
                                        <p:cTn id="106" dur="1" fill="hold">
                                          <p:stCondLst>
                                            <p:cond delay="0"/>
                                          </p:stCondLst>
                                        </p:cTn>
                                        <p:tgtEl>
                                          <p:spTgt spid="6"/>
                                        </p:tgtEl>
                                        <p:attrNameLst>
                                          <p:attrName>style.visibility</p:attrName>
                                        </p:attrNameLst>
                                      </p:cBhvr>
                                      <p:to>
                                        <p:strVal val="visible"/>
                                      </p:to>
                                    </p:set>
                                    <p:animEffect transition="in" filter="wipe(left)">
                                      <p:cBhvr>
                                        <p:cTn id="107" dur="500"/>
                                        <p:tgtEl>
                                          <p:spTgt spid="6"/>
                                        </p:tgtEl>
                                      </p:cBhvr>
                                    </p:animEffect>
                                  </p:childTnLst>
                                </p:cTn>
                              </p:par>
                            </p:childTnLst>
                          </p:cTn>
                        </p:par>
                        <p:par>
                          <p:cTn id="108" fill="hold">
                            <p:stCondLst>
                              <p:cond delay="9500"/>
                            </p:stCondLst>
                            <p:childTnLst>
                              <p:par>
                                <p:cTn id="109" presetID="10" presetClass="entr" presetSubtype="0" fill="hold" grpId="0" nodeType="afterEffect">
                                  <p:stCondLst>
                                    <p:cond delay="200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El"/>
        </p:bldSub>
      </p:bldGraphic>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C0378-52F2-25D7-C534-72771C4F52B4}"/>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CA268740-4B64-436C-3C75-528B9FF9172A}"/>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1" y="0"/>
            <a:ext cx="24384000" cy="13778561"/>
          </a:xfrm>
          <a:prstGeom prst="rect">
            <a:avLst/>
          </a:prstGeom>
        </p:spPr>
      </p:pic>
      <p:sp>
        <p:nvSpPr>
          <p:cNvPr id="30" name="Rectangle 29">
            <a:extLst>
              <a:ext uri="{FF2B5EF4-FFF2-40B4-BE49-F238E27FC236}">
                <a16:creationId xmlns:a16="http://schemas.microsoft.com/office/drawing/2014/main" id="{CB87469D-739D-F918-B4A4-F3C5B94C14D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4574D448-555E-5596-74EB-1E2A8461112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D6E01D4D-8FA8-1116-2998-2F7B0F2EE557}"/>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AF3587C6-1C4F-5D88-D18C-9A754289053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0F166AB5-10BF-3001-13B6-94A39395518B}"/>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A91DA3E3-7C6B-5160-CE4F-51987B7F0191}"/>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E2B89662-363C-BE8C-245B-8A086F4A8A6F}"/>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E0591731-FA1D-245C-346B-8F188DB6AEBF}"/>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pic>
        <p:nvPicPr>
          <p:cNvPr id="3074" name="Picture 2" descr="Flag of China - Wikipedia">
            <a:extLst>
              <a:ext uri="{FF2B5EF4-FFF2-40B4-BE49-F238E27FC236}">
                <a16:creationId xmlns:a16="http://schemas.microsoft.com/office/drawing/2014/main" id="{DDB12961-5773-E9B5-A7FF-2265C0E6D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084" y="1163768"/>
            <a:ext cx="1619250" cy="977616"/>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1B385B-A4D5-6AC6-368A-699C16632EFE}"/>
              </a:ext>
            </a:extLst>
          </p:cNvPr>
          <p:cNvSpPr txBox="1"/>
          <p:nvPr/>
        </p:nvSpPr>
        <p:spPr>
          <a:xfrm>
            <a:off x="3395424" y="1292038"/>
            <a:ext cx="381802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chemeClr val="bg1"/>
                </a:solidFill>
                <a:latin typeface="Avenir Next Medium" panose="020B0503020202020204" pitchFamily="34" charset="0"/>
              </a:rPr>
              <a:t>Share</a:t>
            </a:r>
            <a:r>
              <a:rPr lang="en-US" sz="1800" b="0" i="0" baseline="0">
                <a:solidFill>
                  <a:schemeClr val="bg1"/>
                </a:solidFill>
                <a:latin typeface="Avenir Next Medium" panose="020B0503020202020204" pitchFamily="34" charset="0"/>
              </a:rPr>
              <a:t> in Global  Walnut Exports</a:t>
            </a:r>
          </a:p>
          <a:p>
            <a:pPr>
              <a:spcBef>
                <a:spcPts val="0"/>
              </a:spcBef>
            </a:pPr>
            <a:r>
              <a:rPr kumimoji="0" lang="en-US" sz="1800" u="none" strike="noStrike" cap="none" spc="0" normalizeH="0">
                <a:ln>
                  <a:noFill/>
                </a:ln>
                <a:solidFill>
                  <a:srgbClr val="FFC002"/>
                </a:solidFill>
                <a:effectLst/>
                <a:uFillTx/>
                <a:latin typeface="Avenir Next Medium" panose="020B0503020202020204" pitchFamily="34" charset="0"/>
                <a:ea typeface="Graphik Light"/>
                <a:cs typeface="Graphik Light"/>
                <a:sym typeface="Graphik Light"/>
              </a:rPr>
              <a:t>China</a:t>
            </a:r>
            <a:endParaRPr kumimoji="0" lang="en-US" sz="1800" b="0" i="0" u="none" strike="noStrike" cap="none" spc="0" normalizeH="0" baseline="0">
              <a:ln>
                <a:noFill/>
              </a:ln>
              <a:solidFill>
                <a:srgbClr val="FFC002"/>
              </a:solidFill>
              <a:effectLst/>
              <a:uFillTx/>
              <a:latin typeface="Graphik Light"/>
              <a:ea typeface="Graphik Light"/>
              <a:cs typeface="Graphik Light"/>
              <a:sym typeface="Graphik Light"/>
            </a:endParaRPr>
          </a:p>
        </p:txBody>
      </p:sp>
      <p:pic>
        <p:nvPicPr>
          <p:cNvPr id="9" name="Picture 2" descr="Flag of the United States of America | History, Meaning, Facts, &amp; Design |  Britannica">
            <a:extLst>
              <a:ext uri="{FF2B5EF4-FFF2-40B4-BE49-F238E27FC236}">
                <a16:creationId xmlns:a16="http://schemas.microsoft.com/office/drawing/2014/main" id="{C979183F-900F-6D52-7BE3-A28E85ADB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1631" y="1160996"/>
            <a:ext cx="1648837" cy="989302"/>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23" name="Picture 2" descr="Flag of Chile">
            <a:extLst>
              <a:ext uri="{FF2B5EF4-FFF2-40B4-BE49-F238E27FC236}">
                <a16:creationId xmlns:a16="http://schemas.microsoft.com/office/drawing/2014/main" id="{F1B5F10D-7EE1-8722-CFAF-B71E5B8A14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8771" y="1169444"/>
            <a:ext cx="1619250" cy="97194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D2AD194-8F5A-D38C-7807-4EB10F718C2D}"/>
              </a:ext>
            </a:extLst>
          </p:cNvPr>
          <p:cNvSpPr txBox="1"/>
          <p:nvPr/>
        </p:nvSpPr>
        <p:spPr>
          <a:xfrm>
            <a:off x="13565359" y="11143538"/>
            <a:ext cx="629431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b="0" i="0">
                <a:solidFill>
                  <a:srgbClr val="FFC000"/>
                </a:solidFill>
                <a:latin typeface="Avenir Next Medium" panose="020B0503020202020204" pitchFamily="34" charset="0"/>
              </a:rPr>
              <a:t>KEY POINT:</a:t>
            </a:r>
          </a:p>
          <a:p>
            <a:pPr>
              <a:spcBef>
                <a:spcPts val="0"/>
              </a:spcBef>
            </a:pPr>
            <a:r>
              <a:rPr lang="en-US" sz="1800" b="0" i="0">
                <a:solidFill>
                  <a:schemeClr val="bg1"/>
                </a:solidFill>
                <a:latin typeface="Avenir Next Medium" panose="020B0503020202020204" pitchFamily="34" charset="0"/>
              </a:rPr>
              <a:t>Chinese Share in Global Walnut Exports increasing steadily</a:t>
            </a:r>
            <a:endParaRPr kumimoji="0" lang="en-US" sz="1800" b="0" i="0" u="none" strike="noStrike" cap="none" spc="0" normalizeH="0" baseline="0">
              <a:ln>
                <a:noFill/>
              </a:ln>
              <a:solidFill>
                <a:schemeClr val="bg1"/>
              </a:solidFill>
              <a:effectLst/>
              <a:uFillTx/>
              <a:latin typeface="Graphik Light"/>
              <a:ea typeface="Graphik Light"/>
              <a:cs typeface="Graphik Light"/>
              <a:sym typeface="Graphik Light"/>
            </a:endParaRPr>
          </a:p>
        </p:txBody>
      </p:sp>
      <p:sp>
        <p:nvSpPr>
          <p:cNvPr id="3" name="Rounded Rectangle 2">
            <a:extLst>
              <a:ext uri="{FF2B5EF4-FFF2-40B4-BE49-F238E27FC236}">
                <a16:creationId xmlns:a16="http://schemas.microsoft.com/office/drawing/2014/main" id="{FA5C9AAF-8893-8BB3-A7AE-02D034DB921B}"/>
              </a:ext>
            </a:extLst>
          </p:cNvPr>
          <p:cNvSpPr/>
          <p:nvPr/>
        </p:nvSpPr>
        <p:spPr>
          <a:xfrm>
            <a:off x="1208791" y="2280075"/>
            <a:ext cx="21788791" cy="7826452"/>
          </a:xfrm>
          <a:prstGeom prst="roundRect">
            <a:avLst>
              <a:gd name="adj" fmla="val 1218"/>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5" name="Picture 2" descr="Output image">
            <a:extLst>
              <a:ext uri="{FF2B5EF4-FFF2-40B4-BE49-F238E27FC236}">
                <a16:creationId xmlns:a16="http://schemas.microsoft.com/office/drawing/2014/main" id="{53EE6750-F05F-05CD-2E1C-DC827161E5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3465" y="2757393"/>
            <a:ext cx="12193857" cy="712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814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4FAB8-46A7-5CA6-F3D1-B7D2F2706021}"/>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012A4AF-9DA2-250E-6A0F-630CA70F112F}"/>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C7049D6-BF3B-EA1D-17D5-A1E021E6547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8" name="If orchard is set up well it will eliminate many later problems">
            <a:extLst>
              <a:ext uri="{FF2B5EF4-FFF2-40B4-BE49-F238E27FC236}">
                <a16:creationId xmlns:a16="http://schemas.microsoft.com/office/drawing/2014/main" id="{C9D97100-8A94-4541-96E8-434F50FDF0A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21" name="If orchard is set up well it will eliminate many later problems">
            <a:extLst>
              <a:ext uri="{FF2B5EF4-FFF2-40B4-BE49-F238E27FC236}">
                <a16:creationId xmlns:a16="http://schemas.microsoft.com/office/drawing/2014/main" id="{0D99FD17-7335-85FD-4A38-44677529E193}"/>
              </a:ext>
            </a:extLst>
          </p:cNvPr>
          <p:cNvSpPr txBox="1">
            <a:spLocks/>
          </p:cNvSpPr>
          <p:nvPr/>
        </p:nvSpPr>
        <p:spPr>
          <a:xfrm>
            <a:off x="3952358" y="5251647"/>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sz="2800">
                <a:solidFill>
                  <a:srgbClr val="FFC002"/>
                </a:solidFill>
                <a:latin typeface="Avenir Next Medium" panose="020B0503020202020204" pitchFamily="34" charset="0"/>
              </a:rPr>
              <a:t>DISCLAIMER</a:t>
            </a:r>
            <a:r>
              <a:rPr lang="en-US" i="1">
                <a:solidFill>
                  <a:srgbClr val="FFC002"/>
                </a:solidFill>
                <a:latin typeface="Avenir Next Medium" panose="020B0503020202020204" pitchFamily="34" charset="0"/>
              </a:rPr>
              <a:t>:</a:t>
            </a:r>
          </a:p>
        </p:txBody>
      </p:sp>
      <p:sp>
        <p:nvSpPr>
          <p:cNvPr id="4" name="TextBox 3">
            <a:extLst>
              <a:ext uri="{FF2B5EF4-FFF2-40B4-BE49-F238E27FC236}">
                <a16:creationId xmlns:a16="http://schemas.microsoft.com/office/drawing/2014/main" id="{44586874-FC2F-3A03-D603-3C29CFBCD2F9}"/>
              </a:ext>
            </a:extLst>
          </p:cNvPr>
          <p:cNvSpPr txBox="1"/>
          <p:nvPr/>
        </p:nvSpPr>
        <p:spPr>
          <a:xfrm>
            <a:off x="4413096" y="6059342"/>
            <a:ext cx="15756009"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2400" u="none" strike="noStrike">
                <a:solidFill>
                  <a:schemeClr val="bg1"/>
                </a:solidFill>
                <a:effectLst/>
                <a:latin typeface="Avenir Next Medium" panose="020B0503020202020204" pitchFamily="34" charset="0"/>
              </a:rPr>
              <a:t>The project „Promoting Green Deal Readiness in the Eastern Partnership Countries” (PROGRESS) is funded by the International Climate Initiative (IKI) of the German Federal Government and is implemented by the Deutsche Gesellschaft für Internationale Zusammenarbeit (GIZ) GmbH, as the lead agency, in partnership with the Organisation for Economic Co-operation and Development (OECD), the Regional Environmental Centre for the Caucasus (RECC), the European Business Association (EBA) Moldova and the Institute for Economics and Forecasting of the National Academy of Sciences of Ukraine (IEF).</a:t>
            </a:r>
            <a:endParaRPr lang="en-US" sz="24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193681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DC60E-23F2-36F7-C234-8B387920C1EA}"/>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B6DFCBDA-62F4-7446-931B-A1A165789BD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BA2477B-7B31-F3BC-E8CE-36C16E2C4569}"/>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25FD2E0D-2DC9-A041-CC03-C77B22167CE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8969EA58-C2D1-49E3-32CB-71D2C63DC86A}"/>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70818228-BFBD-7536-BDBC-FFF9C51E489D}"/>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38D17600-3BD0-BEBF-2791-BB6B89C3E5A5}"/>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12E18AE7-3751-C017-0B1B-7B41314362A4}"/>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pic>
        <p:nvPicPr>
          <p:cNvPr id="40" name="Graphic 39">
            <a:extLst>
              <a:ext uri="{FF2B5EF4-FFF2-40B4-BE49-F238E27FC236}">
                <a16:creationId xmlns:a16="http://schemas.microsoft.com/office/drawing/2014/main" id="{422599C5-7184-F167-FBBB-4FAE036325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5C8BB047-E6DA-7890-4A81-9B4E24049C63}"/>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37AB2D58-EABB-D7D2-37B1-0187745116EA}"/>
              </a:ext>
            </a:extLst>
          </p:cNvPr>
          <p:cNvSpPr txBox="1"/>
          <p:nvPr/>
        </p:nvSpPr>
        <p:spPr>
          <a:xfrm>
            <a:off x="11653237" y="9271784"/>
            <a:ext cx="4289484" cy="584775"/>
          </a:xfrm>
          <a:prstGeom prst="rect">
            <a:avLst/>
          </a:prstGeom>
          <a:noFill/>
          <a:effectLst>
            <a:softEdge rad="65707"/>
          </a:effectLst>
        </p:spPr>
        <p:txBody>
          <a:bodyPr wrap="square" rtlCol="0">
            <a:spAutoFit/>
          </a:bodyPr>
          <a:lstStyle/>
          <a:p>
            <a:pPr algn="ctr"/>
            <a:r>
              <a:rPr lang="en-US" sz="3200" dirty="0">
                <a:solidFill>
                  <a:schemeClr val="bg1"/>
                </a:solidFill>
                <a:latin typeface="Avenir Next Medium" panose="020B0503020202020204" pitchFamily="34" charset="0"/>
              </a:rPr>
              <a:t>Thank you</a:t>
            </a:r>
            <a:endParaRPr lang="en-US" sz="2400" dirty="0">
              <a:solidFill>
                <a:schemeClr val="bg1"/>
              </a:solidFill>
              <a:latin typeface="Avenir Next Medium" panose="020B0503020202020204" pitchFamily="34" charset="0"/>
            </a:endParaRPr>
          </a:p>
        </p:txBody>
      </p:sp>
      <p:sp>
        <p:nvSpPr>
          <p:cNvPr id="9" name="Presenter Title">
            <a:extLst>
              <a:ext uri="{FF2B5EF4-FFF2-40B4-BE49-F238E27FC236}">
                <a16:creationId xmlns:a16="http://schemas.microsoft.com/office/drawing/2014/main" id="{E1B95019-CE48-32C0-E6F0-9E093DF754DA}"/>
              </a:ext>
            </a:extLst>
          </p:cNvPr>
          <p:cNvSpPr txBox="1"/>
          <p:nvPr/>
        </p:nvSpPr>
        <p:spPr>
          <a:xfrm>
            <a:off x="17472181" y="8529830"/>
            <a:ext cx="4402755"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Managing Director</a:t>
            </a:r>
            <a:endParaRPr lang="en-US" sz="1800" i="1" dirty="0">
              <a:solidFill>
                <a:schemeClr val="bg1"/>
              </a:solidFill>
              <a:latin typeface="Avenir Next" panose="020B0503020202020204" pitchFamily="34" charset="0"/>
            </a:endParaRPr>
          </a:p>
        </p:txBody>
      </p:sp>
      <p:sp>
        <p:nvSpPr>
          <p:cNvPr id="10" name="Presenter">
            <a:extLst>
              <a:ext uri="{FF2B5EF4-FFF2-40B4-BE49-F238E27FC236}">
                <a16:creationId xmlns:a16="http://schemas.microsoft.com/office/drawing/2014/main" id="{7BB68EB8-2A54-469A-3ADC-DA321934A313}"/>
              </a:ext>
            </a:extLst>
          </p:cNvPr>
          <p:cNvSpPr txBox="1"/>
          <p:nvPr/>
        </p:nvSpPr>
        <p:spPr>
          <a:xfrm>
            <a:off x="17457192" y="8018806"/>
            <a:ext cx="4289484" cy="522922"/>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MURAT BADEM</a:t>
            </a:r>
            <a:endParaRPr lang="en-US" sz="20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242389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2C22-E2AE-5136-1E87-52946C0AB26F}"/>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D61CCE44-2FD4-AAD4-F936-F506028188AD}"/>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38EB1D9-6E4C-297F-D79C-735520220A8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49" name="Picture 48" descr="A logo with blue red and yellow colors&#10;&#10;AI-generated content may be incorrect.">
            <a:extLst>
              <a:ext uri="{FF2B5EF4-FFF2-40B4-BE49-F238E27FC236}">
                <a16:creationId xmlns:a16="http://schemas.microsoft.com/office/drawing/2014/main" id="{9868505F-84DD-CDD7-CAA7-88C23C7055C0}"/>
              </a:ext>
            </a:extLst>
          </p:cNvPr>
          <p:cNvPicPr>
            <a:picLocks noChangeAspect="1"/>
          </p:cNvPicPr>
          <p:nvPr/>
        </p:nvPicPr>
        <p:blipFill>
          <a:blip r:embed="rId4">
            <a:extLst>
              <a:ext uri="{28A0092B-C50C-407E-A947-70E740481C1C}">
                <a14:useLocalDpi xmlns:a14="http://schemas.microsoft.com/office/drawing/2010/main" val="0"/>
              </a:ext>
            </a:extLst>
          </a:blip>
          <a:srcRect l="8742" t="12556" r="12063" b="12719"/>
          <a:stretch/>
        </p:blipFill>
        <p:spPr>
          <a:xfrm>
            <a:off x="8208315" y="6577949"/>
            <a:ext cx="2750018" cy="1440000"/>
          </a:xfrm>
          <a:prstGeom prst="rect">
            <a:avLst/>
          </a:prstGeom>
          <a:solidFill>
            <a:srgbClr val="FFFFFF"/>
          </a:solidFill>
        </p:spPr>
      </p:pic>
      <p:pic>
        <p:nvPicPr>
          <p:cNvPr id="51" name="Picture 50" descr="A green and blue logo&#10;&#10;AI-generated content may be incorrect.">
            <a:extLst>
              <a:ext uri="{FF2B5EF4-FFF2-40B4-BE49-F238E27FC236}">
                <a16:creationId xmlns:a16="http://schemas.microsoft.com/office/drawing/2014/main" id="{3ECBF2A0-9DC5-36C7-FF33-6CBE96E42AF3}"/>
              </a:ext>
            </a:extLst>
          </p:cNvPr>
          <p:cNvPicPr>
            <a:picLocks noChangeAspect="1"/>
          </p:cNvPicPr>
          <p:nvPr/>
        </p:nvPicPr>
        <p:blipFill>
          <a:blip r:embed="rId5">
            <a:extLst>
              <a:ext uri="{28A0092B-C50C-407E-A947-70E740481C1C}">
                <a14:useLocalDpi xmlns:a14="http://schemas.microsoft.com/office/drawing/2010/main" val="0"/>
              </a:ext>
            </a:extLst>
          </a:blip>
          <a:srcRect l="9057" t="5180" r="10538" b="4012"/>
          <a:stretch/>
        </p:blipFill>
        <p:spPr>
          <a:xfrm>
            <a:off x="16211967" y="6577949"/>
            <a:ext cx="1912568" cy="1440000"/>
          </a:xfrm>
          <a:prstGeom prst="rect">
            <a:avLst/>
          </a:prstGeom>
          <a:solidFill>
            <a:srgbClr val="FFFFFF"/>
          </a:solidFill>
        </p:spPr>
      </p:pic>
      <p:pic>
        <p:nvPicPr>
          <p:cNvPr id="53" name="Picture 52" descr="A logo for a company&#10;&#10;AI-generated content may be incorrect.">
            <a:extLst>
              <a:ext uri="{FF2B5EF4-FFF2-40B4-BE49-F238E27FC236}">
                <a16:creationId xmlns:a16="http://schemas.microsoft.com/office/drawing/2014/main" id="{EC8882B4-46A1-0D90-0B16-8B9F69E85BEF}"/>
              </a:ext>
            </a:extLst>
          </p:cNvPr>
          <p:cNvPicPr>
            <a:picLocks noChangeAspect="1"/>
          </p:cNvPicPr>
          <p:nvPr/>
        </p:nvPicPr>
        <p:blipFill>
          <a:blip r:embed="rId6">
            <a:extLst>
              <a:ext uri="{28A0092B-C50C-407E-A947-70E740481C1C}">
                <a14:useLocalDpi xmlns:a14="http://schemas.microsoft.com/office/drawing/2010/main" val="0"/>
              </a:ext>
            </a:extLst>
          </a:blip>
          <a:srcRect l="6442"/>
          <a:stretch/>
        </p:blipFill>
        <p:spPr>
          <a:xfrm>
            <a:off x="11606033" y="6577949"/>
            <a:ext cx="3958234" cy="1440000"/>
          </a:xfrm>
          <a:prstGeom prst="rect">
            <a:avLst/>
          </a:prstGeom>
        </p:spPr>
      </p:pic>
      <p:pic>
        <p:nvPicPr>
          <p:cNvPr id="55" name="Picture 54" descr="A logo with a graphic and text&#10;&#10;AI-generated content may be incorrect.">
            <a:extLst>
              <a:ext uri="{FF2B5EF4-FFF2-40B4-BE49-F238E27FC236}">
                <a16:creationId xmlns:a16="http://schemas.microsoft.com/office/drawing/2014/main" id="{D3434A83-A830-1B81-4257-11756BD9D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2235" y="6577949"/>
            <a:ext cx="1595396" cy="1440000"/>
          </a:xfrm>
          <a:prstGeom prst="rect">
            <a:avLst/>
          </a:prstGeom>
        </p:spPr>
      </p:pic>
      <p:pic>
        <p:nvPicPr>
          <p:cNvPr id="57" name="Picture 56" descr="A close-up of a sign&#10;&#10;AI-generated content may be incorrect.">
            <a:extLst>
              <a:ext uri="{FF2B5EF4-FFF2-40B4-BE49-F238E27FC236}">
                <a16:creationId xmlns:a16="http://schemas.microsoft.com/office/drawing/2014/main" id="{1C96CBFC-3177-73BE-5E30-A956AD8E853B}"/>
              </a:ext>
            </a:extLst>
          </p:cNvPr>
          <p:cNvPicPr>
            <a:picLocks noChangeAspect="1"/>
          </p:cNvPicPr>
          <p:nvPr/>
        </p:nvPicPr>
        <p:blipFill>
          <a:blip r:embed="rId8">
            <a:extLst>
              <a:ext uri="{28A0092B-C50C-407E-A947-70E740481C1C}">
                <a14:useLocalDpi xmlns:a14="http://schemas.microsoft.com/office/drawing/2010/main" val="0"/>
              </a:ext>
            </a:extLst>
          </a:blip>
          <a:srcRect l="8166" r="5220"/>
          <a:stretch/>
        </p:blipFill>
        <p:spPr>
          <a:xfrm>
            <a:off x="3035745" y="6557252"/>
            <a:ext cx="4524870" cy="1440000"/>
          </a:xfrm>
          <a:prstGeom prst="rect">
            <a:avLst/>
          </a:prstGeom>
        </p:spPr>
      </p:pic>
      <p:sp>
        <p:nvSpPr>
          <p:cNvPr id="3" name="If orchard is set up well it will eliminate many later problems">
            <a:extLst>
              <a:ext uri="{FF2B5EF4-FFF2-40B4-BE49-F238E27FC236}">
                <a16:creationId xmlns:a16="http://schemas.microsoft.com/office/drawing/2014/main" id="{D49A9CDA-204B-5433-8CCC-1D3F6D29118E}"/>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4" name="Picture 3" descr="A document with black text&#10;&#10;AI-generated content may be incorrect.">
            <a:extLst>
              <a:ext uri="{FF2B5EF4-FFF2-40B4-BE49-F238E27FC236}">
                <a16:creationId xmlns:a16="http://schemas.microsoft.com/office/drawing/2014/main" id="{CD963A9F-3D27-059D-41B6-C8E2CAA8AC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0269" y="8467999"/>
            <a:ext cx="3064090" cy="1714500"/>
          </a:xfrm>
          <a:prstGeom prst="rect">
            <a:avLst/>
          </a:prstGeom>
        </p:spPr>
      </p:pic>
      <p:pic>
        <p:nvPicPr>
          <p:cNvPr id="8" name="Picture 7" descr="A logo with a circle and text&#10;&#10;AI-generated content may be incorrect.">
            <a:extLst>
              <a:ext uri="{FF2B5EF4-FFF2-40B4-BE49-F238E27FC236}">
                <a16:creationId xmlns:a16="http://schemas.microsoft.com/office/drawing/2014/main" id="{7EDFDDE8-ED98-C555-01B1-853A1889D6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2850" y="8467999"/>
            <a:ext cx="6324600" cy="1714500"/>
          </a:xfrm>
          <a:prstGeom prst="rect">
            <a:avLst/>
          </a:prstGeom>
        </p:spPr>
      </p:pic>
    </p:spTree>
    <p:extLst>
      <p:ext uri="{BB962C8B-B14F-4D97-AF65-F5344CB8AC3E}">
        <p14:creationId xmlns:p14="http://schemas.microsoft.com/office/powerpoint/2010/main" val="1452942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300"/>
                                        <p:tgtEl>
                                          <p:spTgt spid="57"/>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300"/>
                                        <p:tgtEl>
                                          <p:spTgt spid="49"/>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300"/>
                                        <p:tgtEl>
                                          <p:spTgt spid="53"/>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300"/>
                                        <p:tgtEl>
                                          <p:spTgt spid="51"/>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3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2634-5634-B38B-AE4B-66B7ED18795E}"/>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52EC8B8-0F9E-26B0-83B3-C807C5E8512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A20287E-5D85-6AFF-233D-B857F552FD0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820BF16-EE4B-A788-5114-28B577E5AEE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EC80387-020A-5200-7AEB-322E0F9DC2E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3F744FF7-0CF0-1CA8-067D-F42326897FF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5565DCD6-3073-33EB-E2ED-934AE904858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sp>
        <p:nvSpPr>
          <p:cNvPr id="3" name="If orchard is set up well it will eliminate many later problems">
            <a:extLst>
              <a:ext uri="{FF2B5EF4-FFF2-40B4-BE49-F238E27FC236}">
                <a16:creationId xmlns:a16="http://schemas.microsoft.com/office/drawing/2014/main" id="{F3D6ABEA-E81E-01D2-8F33-722D3A59AF60}"/>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EF0BFF71-CCAA-AF35-9D63-885188035363}"/>
              </a:ext>
            </a:extLst>
          </p:cNvPr>
          <p:cNvCxnSpPr>
            <a:cxnSpLocks/>
          </p:cNvCxnSpPr>
          <p:nvPr/>
        </p:nvCxnSpPr>
        <p:spPr>
          <a:xfrm flipH="1">
            <a:off x="5796485" y="2930202"/>
            <a:ext cx="2184" cy="442805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3D8C7D8F-D0EC-B343-AF7F-3C042B8ACB2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21B12A90-4EB6-BB57-610C-D340A35C839C}"/>
              </a:ext>
            </a:extLst>
          </p:cNvPr>
          <p:cNvSpPr txBox="1"/>
          <p:nvPr/>
        </p:nvSpPr>
        <p:spPr>
          <a:xfrm>
            <a:off x="1845652" y="4397482"/>
            <a:ext cx="3810566" cy="584775"/>
          </a:xfrm>
          <a:prstGeom prst="rect">
            <a:avLst/>
          </a:prstGeom>
          <a:noFill/>
          <a:effectLst>
            <a:softEdge rad="65707"/>
          </a:effectLst>
        </p:spPr>
        <p:txBody>
          <a:bodyPr wrap="square" rtlCol="0">
            <a:spAutoFit/>
          </a:bodyPr>
          <a:lstStyle/>
          <a:p>
            <a:r>
              <a:rPr lang="en-US" sz="3200" spc="240" dirty="0">
                <a:solidFill>
                  <a:schemeClr val="bg1"/>
                </a:solidFill>
                <a:latin typeface="Avenir Next Medium" panose="020B0503020202020204" pitchFamily="34" charset="0"/>
              </a:rPr>
              <a:t>MURAT BADEM</a:t>
            </a:r>
            <a:endParaRPr lang="en-US" sz="2400" spc="240" dirty="0">
              <a:solidFill>
                <a:schemeClr val="bg1"/>
              </a:solidFill>
              <a:latin typeface="Avenir Next Medium" panose="020B0503020202020204" pitchFamily="34" charset="0"/>
            </a:endParaRPr>
          </a:p>
        </p:txBody>
      </p:sp>
      <p:sp>
        <p:nvSpPr>
          <p:cNvPr id="5" name="Presenter">
            <a:extLst>
              <a:ext uri="{FF2B5EF4-FFF2-40B4-BE49-F238E27FC236}">
                <a16:creationId xmlns:a16="http://schemas.microsoft.com/office/drawing/2014/main" id="{07DD7636-D2F9-C33D-7FB1-0EEA866FA40D}"/>
              </a:ext>
            </a:extLst>
          </p:cNvPr>
          <p:cNvSpPr txBox="1"/>
          <p:nvPr/>
        </p:nvSpPr>
        <p:spPr>
          <a:xfrm>
            <a:off x="1926499" y="4861820"/>
            <a:ext cx="3171316" cy="371255"/>
          </a:xfrm>
          <a:prstGeom prst="rect">
            <a:avLst/>
          </a:prstGeom>
          <a:noFill/>
          <a:effectLst>
            <a:softEdge rad="65707"/>
          </a:effectLst>
        </p:spPr>
        <p:txBody>
          <a:bodyPr wrap="square" rtlCol="0">
            <a:spAutoFit/>
          </a:bodyPr>
          <a:lstStyle/>
          <a:p>
            <a:pPr>
              <a:lnSpc>
                <a:spcPts val="2080"/>
              </a:lnSpc>
              <a:spcBef>
                <a:spcPts val="0"/>
              </a:spcBef>
            </a:pPr>
            <a:r>
              <a:rPr lang="en-US" sz="2000" i="1" dirty="0">
                <a:solidFill>
                  <a:schemeClr val="bg1">
                    <a:lumMod val="95000"/>
                  </a:schemeClr>
                </a:solidFill>
                <a:latin typeface="Avenir Next" panose="020B0503020202020204" pitchFamily="34" charset="0"/>
              </a:rPr>
              <a:t>Managing Director</a:t>
            </a:r>
            <a:endParaRPr lang="en-US" sz="2000" i="1" spc="120" dirty="0">
              <a:solidFill>
                <a:schemeClr val="bg1">
                  <a:lumMod val="95000"/>
                </a:schemeClr>
              </a:solidFill>
              <a:latin typeface="Avenir Next" panose="020B0503020202020204" pitchFamily="34" charset="0"/>
            </a:endParaRPr>
          </a:p>
        </p:txBody>
      </p:sp>
      <p:sp>
        <p:nvSpPr>
          <p:cNvPr id="6" name="Presenter">
            <a:extLst>
              <a:ext uri="{FF2B5EF4-FFF2-40B4-BE49-F238E27FC236}">
                <a16:creationId xmlns:a16="http://schemas.microsoft.com/office/drawing/2014/main" id="{5906C124-B901-2AF6-BC5E-E1FC30B0DC6A}"/>
              </a:ext>
            </a:extLst>
          </p:cNvPr>
          <p:cNvSpPr txBox="1"/>
          <p:nvPr/>
        </p:nvSpPr>
        <p:spPr>
          <a:xfrm>
            <a:off x="1926499" y="5238249"/>
            <a:ext cx="3551149" cy="400110"/>
          </a:xfrm>
          <a:prstGeom prst="rect">
            <a:avLst/>
          </a:prstGeom>
          <a:noFill/>
          <a:effectLst>
            <a:softEdge rad="65707"/>
          </a:effectLst>
        </p:spPr>
        <p:txBody>
          <a:bodyPr wrap="square" rtlCol="0">
            <a:spAutoFit/>
          </a:bodyPr>
          <a:lstStyle/>
          <a:p>
            <a:r>
              <a:rPr lang="en-US" sz="2000" dirty="0">
                <a:solidFill>
                  <a:schemeClr val="bg1"/>
                </a:solidFill>
                <a:latin typeface="Avenir Next Medium" panose="020B0503020202020204" pitchFamily="34" charset="0"/>
              </a:rPr>
              <a:t>Nisão</a:t>
            </a:r>
            <a:endParaRPr lang="en-US" sz="2000" spc="120" dirty="0">
              <a:solidFill>
                <a:schemeClr val="bg1"/>
              </a:solidFill>
              <a:latin typeface="Avenir Next Medium" panose="020B0503020202020204" pitchFamily="34" charset="0"/>
            </a:endParaRPr>
          </a:p>
        </p:txBody>
      </p:sp>
      <p:sp>
        <p:nvSpPr>
          <p:cNvPr id="8" name="TextBox 7">
            <a:extLst>
              <a:ext uri="{FF2B5EF4-FFF2-40B4-BE49-F238E27FC236}">
                <a16:creationId xmlns:a16="http://schemas.microsoft.com/office/drawing/2014/main" id="{84C366CD-466C-CB92-D2E5-0C66DE3E6F7A}"/>
              </a:ext>
            </a:extLst>
          </p:cNvPr>
          <p:cNvSpPr txBox="1"/>
          <p:nvPr/>
        </p:nvSpPr>
        <p:spPr>
          <a:xfrm>
            <a:off x="6303918" y="2996403"/>
            <a:ext cx="10165202" cy="42498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a:solidFill>
                  <a:schemeClr val="bg1"/>
                </a:solidFill>
                <a:effectLst/>
                <a:latin typeface="Avenir Next" panose="020B0503020202020204" pitchFamily="34" charset="0"/>
              </a:rPr>
              <a:t>Born in 1971,  Istanbul, TURKEY</a:t>
            </a:r>
          </a:p>
          <a:p>
            <a:pPr>
              <a:spcBef>
                <a:spcPts val="0"/>
              </a:spcBef>
            </a:pPr>
            <a:r>
              <a:rPr lang="en-US" sz="1800">
                <a:solidFill>
                  <a:schemeClr val="bg1"/>
                </a:solidFill>
                <a:effectLst/>
                <a:latin typeface="Avenir Next" panose="020B0503020202020204" pitchFamily="34" charset="0"/>
              </a:rPr>
              <a:t>Residence : Lisbon, PORTUGAL</a:t>
            </a:r>
          </a:p>
          <a:p>
            <a:pPr>
              <a:spcBef>
                <a:spcPts val="0"/>
              </a:spcBef>
            </a:pPr>
            <a:endParaRPr lang="en-US" sz="1200">
              <a:solidFill>
                <a:schemeClr val="bg1"/>
              </a:solidFill>
              <a:effectLst/>
              <a:latin typeface="Avenir Next" panose="020B0503020202020204" pitchFamily="34" charset="0"/>
            </a:endParaRPr>
          </a:p>
          <a:p>
            <a:pPr>
              <a:spcBef>
                <a:spcPts val="0"/>
              </a:spcBef>
            </a:pPr>
            <a:r>
              <a:rPr lang="en-US" sz="1800">
                <a:solidFill>
                  <a:schemeClr val="bg1"/>
                </a:solidFill>
                <a:latin typeface="Avenir Next" panose="020B0503020202020204" pitchFamily="34" charset="0"/>
              </a:rPr>
              <a:t>Masters in Business Administration – Financial Management, Pace University, New York, NY</a:t>
            </a:r>
            <a:endParaRPr lang="en-US" sz="1600">
              <a:solidFill>
                <a:schemeClr val="bg1"/>
              </a:solidFill>
              <a:latin typeface="Avenir Next" panose="020B0503020202020204" pitchFamily="34" charset="0"/>
            </a:endParaRPr>
          </a:p>
          <a:p>
            <a:pPr>
              <a:spcBef>
                <a:spcPts val="0"/>
              </a:spcBef>
            </a:pPr>
            <a:endParaRPr lang="en-US" sz="1600">
              <a:solidFill>
                <a:schemeClr val="bg1"/>
              </a:solidFill>
              <a:latin typeface="Avenir Next" panose="020B0503020202020204" pitchFamily="34" charset="0"/>
            </a:endParaRPr>
          </a:p>
          <a:p>
            <a:pPr>
              <a:lnSpc>
                <a:spcPts val="2460"/>
              </a:lnSpc>
              <a:spcBef>
                <a:spcPts val="0"/>
              </a:spcBef>
            </a:pPr>
            <a:r>
              <a:rPr lang="en-US" sz="1800">
                <a:solidFill>
                  <a:schemeClr val="bg1"/>
                </a:solidFill>
                <a:latin typeface="Avenir Next" panose="020B0503020202020204" pitchFamily="34" charset="0"/>
              </a:rPr>
              <a:t>2</a:t>
            </a:r>
            <a:r>
              <a:rPr lang="en-US" sz="1800">
                <a:solidFill>
                  <a:schemeClr val="bg1"/>
                </a:solidFill>
                <a:effectLst/>
                <a:latin typeface="Avenir Next" panose="020B0503020202020204" pitchFamily="34" charset="0"/>
              </a:rPr>
              <a:t>0 years experience in the walnut industry, as a grower, processor, with international brands </a:t>
            </a:r>
          </a:p>
          <a:p>
            <a:pPr>
              <a:lnSpc>
                <a:spcPts val="2460"/>
              </a:lnSpc>
              <a:spcBef>
                <a:spcPts val="0"/>
              </a:spcBef>
            </a:pPr>
            <a:r>
              <a:rPr lang="en-US" sz="1800">
                <a:solidFill>
                  <a:schemeClr val="bg1"/>
                </a:solidFill>
                <a:effectLst/>
                <a:latin typeface="Avenir Next" panose="020B0503020202020204" pitchFamily="34" charset="0"/>
              </a:rPr>
              <a:t>Owned and operated the largest Commercial Walnut Nursery in Europe, </a:t>
            </a:r>
          </a:p>
          <a:p>
            <a:pPr>
              <a:lnSpc>
                <a:spcPts val="2460"/>
              </a:lnSpc>
              <a:spcBef>
                <a:spcPts val="0"/>
              </a:spcBef>
            </a:pPr>
            <a:endParaRPr kumimoji="0" lang="en-US" sz="1800" u="none" strike="noStrike" cap="none" spc="0" normalizeH="0" baseline="0">
              <a:ln>
                <a:noFill/>
              </a:ln>
              <a:solidFill>
                <a:schemeClr val="bg1"/>
              </a:solidFill>
              <a:uFillTx/>
              <a:latin typeface="Avenir Next" panose="020B0503020202020204" pitchFamily="34" charset="0"/>
              <a:sym typeface="Graphik Light"/>
            </a:endParaRPr>
          </a:p>
          <a:p>
            <a:pPr>
              <a:lnSpc>
                <a:spcPts val="2460"/>
              </a:lnSpc>
              <a:spcBef>
                <a:spcPts val="0"/>
              </a:spcBef>
            </a:pPr>
            <a:r>
              <a:rPr kumimoji="0" lang="en-US" sz="1800" u="none" strike="noStrike" cap="none" spc="0" normalizeH="0" baseline="0">
                <a:ln>
                  <a:noFill/>
                </a:ln>
                <a:solidFill>
                  <a:schemeClr val="bg1"/>
                </a:solidFill>
                <a:uFillTx/>
                <a:latin typeface="Avenir Next" panose="020B0503020202020204" pitchFamily="34" charset="0"/>
                <a:sym typeface="Graphik Light"/>
              </a:rPr>
              <a:t>Areas</a:t>
            </a:r>
            <a:r>
              <a:rPr kumimoji="0" lang="en-US" sz="1800" u="none" strike="noStrike" cap="none" spc="0" normalizeH="0">
                <a:ln>
                  <a:noFill/>
                </a:ln>
                <a:solidFill>
                  <a:schemeClr val="bg1"/>
                </a:solidFill>
                <a:uFillTx/>
                <a:latin typeface="Avenir Next" panose="020B0503020202020204" pitchFamily="34" charset="0"/>
                <a:sym typeface="Graphik Light"/>
              </a:rPr>
              <a:t> of expertise :    </a:t>
            </a:r>
          </a:p>
          <a:p>
            <a:pPr>
              <a:lnSpc>
                <a:spcPts val="2460"/>
              </a:lnSpc>
              <a:spcBef>
                <a:spcPts val="0"/>
              </a:spcBef>
              <a:tabLst>
                <a:tab pos="1143000" algn="l"/>
              </a:tabLst>
            </a:pPr>
            <a:r>
              <a:rPr lang="en-US" sz="1800">
                <a:solidFill>
                  <a:schemeClr val="bg1"/>
                </a:solidFill>
                <a:latin typeface="Avenir Next" panose="020B0503020202020204" pitchFamily="34" charset="0"/>
              </a:rPr>
              <a:t>	Strategic Business Plans for Agricultural Projects,</a:t>
            </a:r>
          </a:p>
          <a:p>
            <a:pPr>
              <a:lnSpc>
                <a:spcPts val="2460"/>
              </a:lnSpc>
              <a:spcBef>
                <a:spcPts val="0"/>
              </a:spcBef>
              <a:tabLst>
                <a:tab pos="1143000" algn="l"/>
              </a:tabLst>
            </a:pPr>
            <a:r>
              <a:rPr lang="en-US" sz="1800">
                <a:solidFill>
                  <a:schemeClr val="bg1"/>
                </a:solidFill>
                <a:latin typeface="Avenir Next" panose="020B0503020202020204" pitchFamily="34" charset="0"/>
              </a:rPr>
              <a:t>	Orchard Design and Establisment,</a:t>
            </a:r>
          </a:p>
          <a:p>
            <a:pPr>
              <a:lnSpc>
                <a:spcPts val="2460"/>
              </a:lnSpc>
              <a:spcBef>
                <a:spcPts val="0"/>
              </a:spcBef>
              <a:tabLst>
                <a:tab pos="1143000" algn="l"/>
              </a:tabLst>
            </a:pPr>
            <a:r>
              <a:rPr lang="en-US" sz="1800">
                <a:solidFill>
                  <a:schemeClr val="bg1"/>
                </a:solidFill>
                <a:latin typeface="Avenir Next" panose="020B0503020202020204" pitchFamily="34" charset="0"/>
              </a:rPr>
              <a:t>	Harvest and Processing Technologies,</a:t>
            </a:r>
          </a:p>
          <a:p>
            <a:pPr>
              <a:lnSpc>
                <a:spcPts val="2460"/>
              </a:lnSpc>
              <a:spcBef>
                <a:spcPts val="0"/>
              </a:spcBef>
              <a:tabLst>
                <a:tab pos="1143000" algn="l"/>
              </a:tabLst>
            </a:pPr>
            <a:r>
              <a:rPr lang="en-US" sz="1800">
                <a:solidFill>
                  <a:schemeClr val="bg1"/>
                </a:solidFill>
                <a:latin typeface="Avenir Next" panose="020B0503020202020204" pitchFamily="34" charset="0"/>
              </a:rPr>
              <a:t>	Improving Quality and Operational Efficiency in Walnut Production</a:t>
            </a:r>
          </a:p>
          <a:p>
            <a:pPr>
              <a:lnSpc>
                <a:spcPts val="2460"/>
              </a:lnSpc>
              <a:spcBef>
                <a:spcPts val="0"/>
              </a:spcBef>
              <a:tabLst>
                <a:tab pos="1143000" algn="l"/>
              </a:tabLst>
            </a:pPr>
            <a:r>
              <a:rPr lang="en-US" sz="1800">
                <a:solidFill>
                  <a:schemeClr val="bg1"/>
                </a:solidFill>
                <a:latin typeface="Avenir Next" panose="020B0503020202020204" pitchFamily="34" charset="0"/>
              </a:rPr>
              <a:t>	International Marketing and establishing brands</a:t>
            </a:r>
          </a:p>
        </p:txBody>
      </p:sp>
      <p:sp>
        <p:nvSpPr>
          <p:cNvPr id="19" name="Presenter">
            <a:extLst>
              <a:ext uri="{FF2B5EF4-FFF2-40B4-BE49-F238E27FC236}">
                <a16:creationId xmlns:a16="http://schemas.microsoft.com/office/drawing/2014/main" id="{97A48A1A-C6C7-4DBC-40D1-2FAA0C443CBF}"/>
              </a:ext>
            </a:extLst>
          </p:cNvPr>
          <p:cNvSpPr txBox="1"/>
          <p:nvPr/>
        </p:nvSpPr>
        <p:spPr>
          <a:xfrm>
            <a:off x="2609343" y="5238249"/>
            <a:ext cx="1963003" cy="400110"/>
          </a:xfrm>
          <a:prstGeom prst="rect">
            <a:avLst/>
          </a:prstGeom>
          <a:noFill/>
          <a:effectLst>
            <a:softEdge rad="65707"/>
          </a:effectLst>
        </p:spPr>
        <p:txBody>
          <a:bodyPr wrap="square" rtlCol="0">
            <a:spAutoFit/>
          </a:bodyPr>
          <a:lstStyle/>
          <a:p>
            <a:r>
              <a:rPr lang="en-US" sz="2000" dirty="0">
                <a:solidFill>
                  <a:srgbClr val="FFC002"/>
                </a:solidFill>
                <a:latin typeface="Avenir Next Medium" panose="020B0503020202020204" pitchFamily="34" charset="0"/>
              </a:rPr>
              <a:t> </a:t>
            </a:r>
            <a:r>
              <a:rPr lang="en-US" sz="2000" i="1" dirty="0">
                <a:solidFill>
                  <a:srgbClr val="FFC002"/>
                </a:solidFill>
                <a:latin typeface="Avenir Next Medium" panose="020B0503020202020204" pitchFamily="34" charset="0"/>
              </a:rPr>
              <a:t>NutVision</a:t>
            </a:r>
            <a:endParaRPr lang="en-US" sz="2000" i="1" spc="120" dirty="0">
              <a:solidFill>
                <a:srgbClr val="FFC002"/>
              </a:solidFill>
              <a:latin typeface="Avenir Next Medium" panose="020B0503020202020204" pitchFamily="34" charset="0"/>
            </a:endParaRPr>
          </a:p>
        </p:txBody>
      </p:sp>
      <p:sp>
        <p:nvSpPr>
          <p:cNvPr id="4" name="TextBox 3">
            <a:extLst>
              <a:ext uri="{FF2B5EF4-FFF2-40B4-BE49-F238E27FC236}">
                <a16:creationId xmlns:a16="http://schemas.microsoft.com/office/drawing/2014/main" id="{ECF123BC-CEA7-EBE1-0817-C4C06CED9BC3}"/>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17" name="TextBox 16">
            <a:extLst>
              <a:ext uri="{FF2B5EF4-FFF2-40B4-BE49-F238E27FC236}">
                <a16:creationId xmlns:a16="http://schemas.microsoft.com/office/drawing/2014/main" id="{23B3FE66-6BF4-8BC5-A62C-3E2CD1DFD4C7}"/>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50433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91D36-51A4-439E-5577-7061FD487824}"/>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854BA1C7-8FE6-673F-8DF4-76DA2F77E494}"/>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4234" y="0"/>
            <a:ext cx="24384000" cy="13778561"/>
          </a:xfrm>
          <a:prstGeom prst="rect">
            <a:avLst/>
          </a:prstGeom>
        </p:spPr>
      </p:pic>
      <p:sp>
        <p:nvSpPr>
          <p:cNvPr id="30" name="Rectangle 29">
            <a:extLst>
              <a:ext uri="{FF2B5EF4-FFF2-40B4-BE49-F238E27FC236}">
                <a16:creationId xmlns:a16="http://schemas.microsoft.com/office/drawing/2014/main" id="{E0FE560F-9A79-53F0-D632-BDC8BA4E5E4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E536CC7-1204-B516-172F-F4A18E30037C}"/>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C69074A-C06B-DF07-A124-0C36F8E7735C}"/>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4709DF69-6267-C7BD-C061-5CD920559F7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A7DA02E2-80FB-EABB-81F9-59BD76F7B80A}"/>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C279EA49-8709-AC0A-5C92-301FFF790A8E}"/>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4855BBA4-909B-7656-147D-E148FAC2A40F}"/>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6846A051-42E0-D94D-E664-97839C636094}"/>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
        <p:nvSpPr>
          <p:cNvPr id="7" name="TextBox 6">
            <a:extLst>
              <a:ext uri="{FF2B5EF4-FFF2-40B4-BE49-F238E27FC236}">
                <a16:creationId xmlns:a16="http://schemas.microsoft.com/office/drawing/2014/main" id="{DE88E5F2-5F87-517A-A3F7-8157C8D7F5EB}"/>
              </a:ext>
            </a:extLst>
          </p:cNvPr>
          <p:cNvSpPr txBox="1"/>
          <p:nvPr/>
        </p:nvSpPr>
        <p:spPr>
          <a:xfrm>
            <a:off x="9256183" y="6437372"/>
            <a:ext cx="581063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a:spcBef>
                <a:spcPts val="0"/>
              </a:spcBef>
              <a:defRPr sz="1400" b="0" i="0" u="none" strike="noStrike" kern="1200" spc="0" baseline="0">
                <a:solidFill>
                  <a:srgbClr val="FFFFFF"/>
                </a:solidFill>
                <a:latin typeface="+mn-lt"/>
                <a:ea typeface="+mn-ea"/>
                <a:cs typeface="+mn-cs"/>
              </a:defRPr>
            </a:pPr>
            <a:r>
              <a:rPr lang="en-US" sz="2400">
                <a:solidFill>
                  <a:schemeClr val="bg1"/>
                </a:solidFill>
                <a:latin typeface="Avenir Next" panose="020B0503020202020204" pitchFamily="34" charset="0"/>
              </a:rPr>
              <a:t>Key Trends in Global</a:t>
            </a:r>
            <a:r>
              <a:rPr lang="en-US" sz="2400" baseline="0">
                <a:solidFill>
                  <a:schemeClr val="bg1"/>
                </a:solidFill>
                <a:latin typeface="Avenir Next" panose="020B0503020202020204" pitchFamily="34" charset="0"/>
              </a:rPr>
              <a:t> Walnut Markets 2000 - 2024</a:t>
            </a:r>
          </a:p>
        </p:txBody>
      </p:sp>
    </p:spTree>
    <p:extLst>
      <p:ext uri="{BB962C8B-B14F-4D97-AF65-F5344CB8AC3E}">
        <p14:creationId xmlns:p14="http://schemas.microsoft.com/office/powerpoint/2010/main" val="1122909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CB3A2-899B-753F-BEF2-5B3E97C2F715}"/>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65AC4DB3-08FB-C7A5-F657-0FC306924109}"/>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19050" y="0"/>
            <a:ext cx="24384000" cy="13778561"/>
          </a:xfrm>
          <a:prstGeom prst="rect">
            <a:avLst/>
          </a:prstGeom>
        </p:spPr>
      </p:pic>
      <p:sp>
        <p:nvSpPr>
          <p:cNvPr id="30" name="Rectangle 29">
            <a:extLst>
              <a:ext uri="{FF2B5EF4-FFF2-40B4-BE49-F238E27FC236}">
                <a16:creationId xmlns:a16="http://schemas.microsoft.com/office/drawing/2014/main" id="{C32F286E-6F58-3F9C-B9AE-2373E526EEE1}"/>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3A1951D-9AC8-7315-F3F6-06811EFFB48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4D3CD92-BC87-2AC2-04A6-FFADE29912E9}"/>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A90898A2-B135-AF45-69F2-E70D408146B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C6382C70-B234-3776-802B-6ED0E8413B1E}"/>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D64D36C4-9119-1273-7F8D-083985A7A2EC}"/>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1A19D5EC-02F1-FE61-B6B5-C9AF75D77DAA}"/>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0E11D155-6D92-801B-8F52-1C6E29CF4659}"/>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
        <p:nvSpPr>
          <p:cNvPr id="2" name="TextBox 1">
            <a:extLst>
              <a:ext uri="{FF2B5EF4-FFF2-40B4-BE49-F238E27FC236}">
                <a16:creationId xmlns:a16="http://schemas.microsoft.com/office/drawing/2014/main" id="{71203450-B165-1E6E-E1A1-52EB49B12ADC}"/>
              </a:ext>
            </a:extLst>
          </p:cNvPr>
          <p:cNvSpPr txBox="1"/>
          <p:nvPr/>
        </p:nvSpPr>
        <p:spPr>
          <a:xfrm>
            <a:off x="3843685" y="3015785"/>
            <a:ext cx="19136608" cy="69070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355600" rtl="0" fontAlgn="auto" latinLnBrk="0" hangingPunct="0">
              <a:lnSpc>
                <a:spcPct val="100000"/>
              </a:lnSpc>
              <a:spcBef>
                <a:spcPts val="470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Harvested are in CA and </a:t>
            </a:r>
            <a:r>
              <a:rPr kumimoji="0" lang="en-US" sz="2400" u="none" strike="noStrike" cap="none" spc="0" normalizeH="0" baseline="0">
                <a:ln>
                  <a:noFill/>
                </a:ln>
                <a:solidFill>
                  <a:schemeClr val="bg1"/>
                </a:solidFill>
                <a:effectLst/>
                <a:uFillTx/>
                <a:latin typeface="Avenir Next" panose="020B0503020202020204" pitchFamily="34" charset="0"/>
                <a:sym typeface="Graphik Light"/>
              </a:rPr>
              <a:t>production increased significantly due to investments made by funds</a:t>
            </a:r>
          </a:p>
          <a:p>
            <a:pPr marL="342900" marR="0" indent="-342900" algn="l" defTabSz="355600" rtl="0" fontAlgn="auto" latinLnBrk="0" hangingPunct="0">
              <a:lnSpc>
                <a:spcPct val="100000"/>
              </a:lnSpc>
              <a:spcBef>
                <a:spcPts val="470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Prices have dropped significantly,</a:t>
            </a:r>
          </a:p>
          <a:p>
            <a:pPr marL="342900" marR="0" indent="-342900" algn="l" defTabSz="355600" rtl="0" fontAlgn="auto" latinLnBrk="0" hangingPunct="0">
              <a:lnSpc>
                <a:spcPct val="100000"/>
              </a:lnSpc>
              <a:spcBef>
                <a:spcPts val="470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Clear move to marketing Kernels, from in-shell</a:t>
            </a:r>
          </a:p>
          <a:p>
            <a:pPr marL="342900" marR="0" indent="-342900" algn="l" defTabSz="355600" rtl="0" fontAlgn="auto" latinLnBrk="0" hangingPunct="0">
              <a:lnSpc>
                <a:spcPct val="100000"/>
              </a:lnSpc>
              <a:spcBef>
                <a:spcPts val="470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CA orchards began to be abondoned or removed, due to unsustainable prices and changes in water use regulations,</a:t>
            </a:r>
          </a:p>
          <a:p>
            <a:pPr marL="342900" marR="0" indent="-342900" algn="l" defTabSz="355600" rtl="0" fontAlgn="auto" latinLnBrk="0" hangingPunct="0">
              <a:lnSpc>
                <a:spcPct val="100000"/>
              </a:lnSpc>
              <a:spcBef>
                <a:spcPts val="470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Chinese production has increased over its consumptions.  China becoming a major exporter,</a:t>
            </a:r>
          </a:p>
          <a:p>
            <a:pPr marL="342900" marR="0" indent="-342900" algn="l" defTabSz="355600" rtl="0" fontAlgn="auto" latinLnBrk="0" hangingPunct="0">
              <a:lnSpc>
                <a:spcPct val="100000"/>
              </a:lnSpc>
              <a:spcBef>
                <a:spcPts val="470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Local/Regional Production gaining importance, due to food security concerns and COVID</a:t>
            </a:r>
          </a:p>
          <a:p>
            <a:pPr marL="342900" marR="0" indent="-342900" algn="l" defTabSz="355600" rtl="0" fontAlgn="auto" latinLnBrk="0" hangingPunct="0">
              <a:lnSpc>
                <a:spcPct val="100000"/>
              </a:lnSpc>
              <a:spcBef>
                <a:spcPts val="4700"/>
              </a:spcBef>
              <a:spcAft>
                <a:spcPts val="0"/>
              </a:spcAft>
              <a:buClrTx/>
              <a:buSzTx/>
              <a:buFont typeface="Arial" panose="020B0604020202020204" pitchFamily="34" charset="0"/>
              <a:buChar char="•"/>
              <a:tabLst/>
            </a:pPr>
            <a:r>
              <a:rPr lang="en-US" sz="2400">
                <a:solidFill>
                  <a:schemeClr val="bg1"/>
                </a:solidFill>
                <a:latin typeface="Avenir Next" panose="020B0503020202020204" pitchFamily="34" charset="0"/>
              </a:rPr>
              <a:t>Ukraine, the sleeping giant in Europe</a:t>
            </a:r>
          </a:p>
        </p:txBody>
      </p:sp>
      <p:sp>
        <p:nvSpPr>
          <p:cNvPr id="4" name="TextBox 3">
            <a:extLst>
              <a:ext uri="{FF2B5EF4-FFF2-40B4-BE49-F238E27FC236}">
                <a16:creationId xmlns:a16="http://schemas.microsoft.com/office/drawing/2014/main" id="{52163555-08A3-C2A4-847E-92ACC184A136}"/>
              </a:ext>
            </a:extLst>
          </p:cNvPr>
          <p:cNvSpPr txBox="1"/>
          <p:nvPr/>
        </p:nvSpPr>
        <p:spPr>
          <a:xfrm>
            <a:off x="2065674" y="2320811"/>
            <a:ext cx="581063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a:spcBef>
                <a:spcPts val="0"/>
              </a:spcBef>
              <a:defRPr sz="1400" b="0" i="0" u="none" strike="noStrike" kern="1200" spc="0" baseline="0">
                <a:solidFill>
                  <a:srgbClr val="FFFFFF"/>
                </a:solidFill>
                <a:latin typeface="+mn-lt"/>
                <a:ea typeface="+mn-ea"/>
                <a:cs typeface="+mn-cs"/>
              </a:defRPr>
            </a:pPr>
            <a:r>
              <a:rPr lang="en-US" sz="2400">
                <a:solidFill>
                  <a:schemeClr val="bg1"/>
                </a:solidFill>
                <a:latin typeface="Avenir Next" panose="020B0503020202020204" pitchFamily="34" charset="0"/>
              </a:rPr>
              <a:t>Key Trends in Global</a:t>
            </a:r>
            <a:r>
              <a:rPr lang="en-US" sz="2400" baseline="0">
                <a:solidFill>
                  <a:schemeClr val="bg1"/>
                </a:solidFill>
                <a:latin typeface="Avenir Next" panose="020B0503020202020204" pitchFamily="34" charset="0"/>
              </a:rPr>
              <a:t> Walnut Markets 2000 - 2024</a:t>
            </a:r>
          </a:p>
        </p:txBody>
      </p:sp>
    </p:spTree>
    <p:extLst>
      <p:ext uri="{BB962C8B-B14F-4D97-AF65-F5344CB8AC3E}">
        <p14:creationId xmlns:p14="http://schemas.microsoft.com/office/powerpoint/2010/main" val="3731779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56123-9486-D447-E175-6EEA50F76418}"/>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249D3BCA-FDD1-7654-A1E9-EA7F144AEF3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26672" y="-11916"/>
            <a:ext cx="24384000" cy="13778561"/>
          </a:xfrm>
          <a:prstGeom prst="rect">
            <a:avLst/>
          </a:prstGeom>
        </p:spPr>
      </p:pic>
      <p:sp>
        <p:nvSpPr>
          <p:cNvPr id="30" name="Rectangle 29">
            <a:extLst>
              <a:ext uri="{FF2B5EF4-FFF2-40B4-BE49-F238E27FC236}">
                <a16:creationId xmlns:a16="http://schemas.microsoft.com/office/drawing/2014/main" id="{9D480D42-03FE-D7F1-C457-0355B22E5392}"/>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69893FC1-32CF-474E-D6DB-3261B988E60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5B818B1C-3D5E-CD28-2587-951BFDE41A59}"/>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4BFDE8DE-34ED-B716-4D32-3DE2FEADC66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73EE6B74-DFCF-AC24-1A16-85745A3EA6BB}"/>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3CB92BB9-146B-5831-DB34-C4AD9BD0AB54}"/>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48EEB5AA-7A5B-DB05-6F22-27886485B309}"/>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3FA6D33C-8E15-954B-14FE-90E0F074590F}"/>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
        <p:nvSpPr>
          <p:cNvPr id="5" name="TextBox 4">
            <a:extLst>
              <a:ext uri="{FF2B5EF4-FFF2-40B4-BE49-F238E27FC236}">
                <a16:creationId xmlns:a16="http://schemas.microsoft.com/office/drawing/2014/main" id="{C67C2FD4-DA0E-A144-4B61-651CF91C9D6A}"/>
              </a:ext>
            </a:extLst>
          </p:cNvPr>
          <p:cNvSpPr txBox="1"/>
          <p:nvPr/>
        </p:nvSpPr>
        <p:spPr>
          <a:xfrm>
            <a:off x="1060292" y="1170754"/>
            <a:ext cx="13802864" cy="523220"/>
          </a:xfrm>
          <a:prstGeom prst="rect">
            <a:avLst/>
          </a:prstGeom>
          <a:noFill/>
          <a:effectLst>
            <a:softEdge rad="65707"/>
          </a:effectLst>
        </p:spPr>
        <p:txBody>
          <a:bodyPr wrap="square" rtlCol="0">
            <a:spAutoFit/>
          </a:bodyPr>
          <a:lstStyle/>
          <a:p>
            <a:r>
              <a:rPr lang="en-US" sz="2800" dirty="0">
                <a:solidFill>
                  <a:schemeClr val="bg1"/>
                </a:solidFill>
                <a:latin typeface="Avenir Next" panose="020B0503020202020204" pitchFamily="34" charset="0"/>
              </a:rPr>
              <a:t>As US production increased, Average Walnut Prices Dropped Significantly</a:t>
            </a:r>
          </a:p>
        </p:txBody>
      </p:sp>
      <p:sp>
        <p:nvSpPr>
          <p:cNvPr id="6" name="TextBox 5">
            <a:extLst>
              <a:ext uri="{FF2B5EF4-FFF2-40B4-BE49-F238E27FC236}">
                <a16:creationId xmlns:a16="http://schemas.microsoft.com/office/drawing/2014/main" id="{04E00CDF-C69C-C09D-7CC0-8F71C9A4F439}"/>
              </a:ext>
            </a:extLst>
          </p:cNvPr>
          <p:cNvSpPr txBox="1"/>
          <p:nvPr/>
        </p:nvSpPr>
        <p:spPr>
          <a:xfrm>
            <a:off x="1036664" y="1648496"/>
            <a:ext cx="8145238"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Percentage of Kernel Sales within total production is increasing steadily</a:t>
            </a:r>
          </a:p>
        </p:txBody>
      </p:sp>
      <p:sp>
        <p:nvSpPr>
          <p:cNvPr id="7" name="TextBox 6">
            <a:extLst>
              <a:ext uri="{FF2B5EF4-FFF2-40B4-BE49-F238E27FC236}">
                <a16:creationId xmlns:a16="http://schemas.microsoft.com/office/drawing/2014/main" id="{D492FCE3-4482-E2EA-57F0-EBE9F0944C92}"/>
              </a:ext>
            </a:extLst>
          </p:cNvPr>
          <p:cNvSpPr txBox="1"/>
          <p:nvPr/>
        </p:nvSpPr>
        <p:spPr>
          <a:xfrm>
            <a:off x="7416645" y="14353264"/>
            <a:ext cx="8145238"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US Sales Distribution Comparison 2012 - 2023</a:t>
            </a:r>
          </a:p>
        </p:txBody>
      </p:sp>
      <p:graphicFrame>
        <p:nvGraphicFramePr>
          <p:cNvPr id="3" name="Chart 2">
            <a:extLst>
              <a:ext uri="{FF2B5EF4-FFF2-40B4-BE49-F238E27FC236}">
                <a16:creationId xmlns:a16="http://schemas.microsoft.com/office/drawing/2014/main" id="{08EC3A27-AF75-37B6-58B5-B7A7BD0D7F98}"/>
              </a:ext>
            </a:extLst>
          </p:cNvPr>
          <p:cNvGraphicFramePr>
            <a:graphicFrameLocks/>
          </p:cNvGraphicFramePr>
          <p:nvPr>
            <p:extLst>
              <p:ext uri="{D42A27DB-BD31-4B8C-83A1-F6EECF244321}">
                <p14:modId xmlns:p14="http://schemas.microsoft.com/office/powerpoint/2010/main" val="867133621"/>
              </p:ext>
            </p:extLst>
          </p:nvPr>
        </p:nvGraphicFramePr>
        <p:xfrm>
          <a:off x="1601107" y="2268677"/>
          <a:ext cx="20661085" cy="86517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3D90DE6C-9FC7-D233-5F1E-F39B35AE80AD}"/>
              </a:ext>
            </a:extLst>
          </p:cNvPr>
          <p:cNvGraphicFramePr>
            <a:graphicFrameLocks/>
          </p:cNvGraphicFramePr>
          <p:nvPr>
            <p:extLst>
              <p:ext uri="{D42A27DB-BD31-4B8C-83A1-F6EECF244321}">
                <p14:modId xmlns:p14="http://schemas.microsoft.com/office/powerpoint/2010/main" val="509341925"/>
              </p:ext>
            </p:extLst>
          </p:nvPr>
        </p:nvGraphicFramePr>
        <p:xfrm>
          <a:off x="2448345" y="4409029"/>
          <a:ext cx="19724913" cy="6313713"/>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FAC0365B-B282-8F8C-109D-C489256C06F5}"/>
              </a:ext>
            </a:extLst>
          </p:cNvPr>
          <p:cNvSpPr txBox="1"/>
          <p:nvPr/>
        </p:nvSpPr>
        <p:spPr>
          <a:xfrm>
            <a:off x="3023829" y="5948235"/>
            <a:ext cx="2753133" cy="646331"/>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1800" dirty="0">
                <a:solidFill>
                  <a:srgbClr val="FFFF00"/>
                </a:solidFill>
                <a:latin typeface="Avenir Next" panose="020B0503020202020204" pitchFamily="34" charset="0"/>
              </a:rPr>
              <a:t>US production, metric tons, in-shell basis</a:t>
            </a:r>
          </a:p>
        </p:txBody>
      </p:sp>
      <p:sp>
        <p:nvSpPr>
          <p:cNvPr id="12" name="TextBox 11">
            <a:extLst>
              <a:ext uri="{FF2B5EF4-FFF2-40B4-BE49-F238E27FC236}">
                <a16:creationId xmlns:a16="http://schemas.microsoft.com/office/drawing/2014/main" id="{3D2029F9-A372-ECA9-B708-F39E691118FC}"/>
              </a:ext>
            </a:extLst>
          </p:cNvPr>
          <p:cNvSpPr txBox="1"/>
          <p:nvPr/>
        </p:nvSpPr>
        <p:spPr>
          <a:xfrm>
            <a:off x="17875135" y="6858000"/>
            <a:ext cx="2757055" cy="707886"/>
          </a:xfrm>
          <a:prstGeom prst="rect">
            <a:avLst/>
          </a:prstGeom>
          <a:noFill/>
          <a:effectLst>
            <a:outerShdw blurRad="50800" dist="38100" dir="2700000" algn="tl" rotWithShape="0">
              <a:prstClr val="black">
                <a:alpha val="40000"/>
              </a:prstClr>
            </a:outerShdw>
            <a:softEdge rad="65707"/>
          </a:effectLst>
        </p:spPr>
        <p:txBody>
          <a:bodyPr wrap="square" rtlCol="0">
            <a:spAutoFit/>
          </a:bodyPr>
          <a:lstStyle/>
          <a:p>
            <a:r>
              <a:rPr lang="en-US" sz="2000" dirty="0">
                <a:solidFill>
                  <a:srgbClr val="FFC000"/>
                </a:solidFill>
                <a:latin typeface="Avenir Next" panose="020B0503020202020204" pitchFamily="34" charset="0"/>
              </a:rPr>
              <a:t>US FOB prices, in-shell USD/Kg basis</a:t>
            </a:r>
          </a:p>
        </p:txBody>
      </p:sp>
      <p:sp>
        <p:nvSpPr>
          <p:cNvPr id="2" name="Oval 1">
            <a:extLst>
              <a:ext uri="{FF2B5EF4-FFF2-40B4-BE49-F238E27FC236}">
                <a16:creationId xmlns:a16="http://schemas.microsoft.com/office/drawing/2014/main" id="{0E5C9E1E-AA18-9035-E936-3C4B0897D4A9}"/>
              </a:ext>
            </a:extLst>
          </p:cNvPr>
          <p:cNvSpPr/>
          <p:nvPr/>
        </p:nvSpPr>
        <p:spPr>
          <a:xfrm>
            <a:off x="3086175" y="7554503"/>
            <a:ext cx="311728" cy="307948"/>
          </a:xfrm>
          <a:prstGeom prst="ellips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4" name="Oval 3">
            <a:extLst>
              <a:ext uri="{FF2B5EF4-FFF2-40B4-BE49-F238E27FC236}">
                <a16:creationId xmlns:a16="http://schemas.microsoft.com/office/drawing/2014/main" id="{99F6907E-CF91-B389-290F-60D30024CFD4}"/>
              </a:ext>
            </a:extLst>
          </p:cNvPr>
          <p:cNvSpPr/>
          <p:nvPr/>
        </p:nvSpPr>
        <p:spPr>
          <a:xfrm>
            <a:off x="20513103" y="3363174"/>
            <a:ext cx="311728" cy="307948"/>
          </a:xfrm>
          <a:prstGeom prst="ellips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4" name="TextBox 13">
            <a:extLst>
              <a:ext uri="{FF2B5EF4-FFF2-40B4-BE49-F238E27FC236}">
                <a16:creationId xmlns:a16="http://schemas.microsoft.com/office/drawing/2014/main" id="{69CF10A8-074D-457F-FD65-EBCB202619E5}"/>
              </a:ext>
            </a:extLst>
          </p:cNvPr>
          <p:cNvSpPr txBox="1"/>
          <p:nvPr/>
        </p:nvSpPr>
        <p:spPr>
          <a:xfrm>
            <a:off x="-519545" y="9564218"/>
            <a:ext cx="102657" cy="132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cxnSp>
        <p:nvCxnSpPr>
          <p:cNvPr id="22" name="Straight Connector 21">
            <a:extLst>
              <a:ext uri="{FF2B5EF4-FFF2-40B4-BE49-F238E27FC236}">
                <a16:creationId xmlns:a16="http://schemas.microsoft.com/office/drawing/2014/main" id="{8D60D33F-ED70-2380-EA75-A9B8FCAD3C23}"/>
              </a:ext>
            </a:extLst>
          </p:cNvPr>
          <p:cNvCxnSpPr>
            <a:cxnSpLocks/>
          </p:cNvCxnSpPr>
          <p:nvPr/>
        </p:nvCxnSpPr>
        <p:spPr>
          <a:xfrm flipV="1">
            <a:off x="3023829" y="7554503"/>
            <a:ext cx="18713953" cy="1381679"/>
          </a:xfrm>
          <a:prstGeom prst="line">
            <a:avLst/>
          </a:prstGeom>
          <a:noFill/>
          <a:ln w="69850" cap="flat">
            <a:solidFill>
              <a:srgbClr val="00B0F0"/>
            </a:solidFill>
            <a:prstDash val="solid"/>
            <a:miter lim="400000"/>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93B4AA6E-C1D6-DF79-D4DE-66D951DF0B39}"/>
              </a:ext>
            </a:extLst>
          </p:cNvPr>
          <p:cNvSpPr txBox="1"/>
          <p:nvPr/>
        </p:nvSpPr>
        <p:spPr>
          <a:xfrm>
            <a:off x="20629812" y="7735319"/>
            <a:ext cx="2652365" cy="707886"/>
          </a:xfrm>
          <a:prstGeom prst="rect">
            <a:avLst/>
          </a:prstGeom>
          <a:solidFill>
            <a:schemeClr val="bg2">
              <a:lumMod val="25000"/>
            </a:schemeClr>
          </a:solidFill>
          <a:effectLst>
            <a:outerShdw blurRad="50800" dist="38100" dir="2700000" algn="tl" rotWithShape="0">
              <a:prstClr val="black">
                <a:alpha val="40000"/>
              </a:prstClr>
            </a:outerShdw>
            <a:softEdge rad="65707"/>
          </a:effectLst>
        </p:spPr>
        <p:txBody>
          <a:bodyPr wrap="square" rtlCol="0">
            <a:spAutoFit/>
          </a:bodyPr>
          <a:lstStyle/>
          <a:p>
            <a:r>
              <a:rPr lang="en-US" sz="2000" dirty="0">
                <a:solidFill>
                  <a:srgbClr val="00B0F0"/>
                </a:solidFill>
                <a:latin typeface="Avenir Next" panose="020B0503020202020204" pitchFamily="34" charset="0"/>
              </a:rPr>
              <a:t>Average Cost of Production USD/Kg</a:t>
            </a:r>
          </a:p>
        </p:txBody>
      </p:sp>
    </p:spTree>
    <p:extLst>
      <p:ext uri="{BB962C8B-B14F-4D97-AF65-F5344CB8AC3E}">
        <p14:creationId xmlns:p14="http://schemas.microsoft.com/office/powerpoint/2010/main" val="3949729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5000"/>
                                        <p:tgtEl>
                                          <p:spTgt spid="3">
                                            <p:graphicEl>
                                              <a:chart seriesIdx="0" categoryIdx="-4" bldStep="series"/>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
                                        <p:tgtEl>
                                          <p:spTgt spid="4"/>
                                        </p:tgtEl>
                                      </p:cBhvr>
                                    </p:animEffect>
                                  </p:childTnLst>
                                </p:cTn>
                              </p:par>
                            </p:childTnLst>
                          </p:cTn>
                        </p:par>
                        <p:par>
                          <p:cTn id="17" fill="hold">
                            <p:stCondLst>
                              <p:cond delay="5000"/>
                            </p:stCondLst>
                            <p:childTnLst>
                              <p:par>
                                <p:cTn id="18" presetID="22" presetClass="entr" presetSubtype="8" fill="hold" grpId="0" nodeType="afterEffect">
                                  <p:stCondLst>
                                    <p:cond delay="500"/>
                                  </p:stCondLst>
                                  <p:childTnLst>
                                    <p:set>
                                      <p:cBhvr>
                                        <p:cTn id="19" dur="1" fill="hold">
                                          <p:stCondLst>
                                            <p:cond delay="0"/>
                                          </p:stCondLst>
                                        </p:cTn>
                                        <p:tgtEl>
                                          <p:spTgt spid="8">
                                            <p:graphicEl>
                                              <a:chart seriesIdx="0" categoryIdx="0" bldStep="ptInSeries"/>
                                            </p:graphicEl>
                                          </p:spTgt>
                                        </p:tgtEl>
                                        <p:attrNameLst>
                                          <p:attrName>style.visibility</p:attrName>
                                        </p:attrNameLst>
                                      </p:cBhvr>
                                      <p:to>
                                        <p:strVal val="visible"/>
                                      </p:to>
                                    </p:set>
                                    <p:animEffect transition="in" filter="wipe(left)">
                                      <p:cBhvr>
                                        <p:cTn id="20" dur="200"/>
                                        <p:tgtEl>
                                          <p:spTgt spid="8">
                                            <p:graphicEl>
                                              <a:chart seriesIdx="0" categoryIdx="0" bldStep="ptInSeries"/>
                                            </p:graphicEl>
                                          </p:spTgt>
                                        </p:tgtEl>
                                      </p:cBhvr>
                                    </p:animEffect>
                                  </p:childTnLst>
                                </p:cTn>
                              </p:par>
                            </p:childTnLst>
                          </p:cTn>
                        </p:par>
                        <p:par>
                          <p:cTn id="21" fill="hold">
                            <p:stCondLst>
                              <p:cond delay="5700"/>
                            </p:stCondLst>
                            <p:childTnLst>
                              <p:par>
                                <p:cTn id="22" presetID="22" presetClass="entr" presetSubtype="8" fill="hold" grpId="0" nodeType="afterEffect">
                                  <p:stCondLst>
                                    <p:cond delay="500"/>
                                  </p:stCondLst>
                                  <p:childTnLst>
                                    <p:set>
                                      <p:cBhvr>
                                        <p:cTn id="23" dur="1" fill="hold">
                                          <p:stCondLst>
                                            <p:cond delay="0"/>
                                          </p:stCondLst>
                                        </p:cTn>
                                        <p:tgtEl>
                                          <p:spTgt spid="8">
                                            <p:graphicEl>
                                              <a:chart seriesIdx="0" categoryIdx="1" bldStep="ptInSeries"/>
                                            </p:graphicEl>
                                          </p:spTgt>
                                        </p:tgtEl>
                                        <p:attrNameLst>
                                          <p:attrName>style.visibility</p:attrName>
                                        </p:attrNameLst>
                                      </p:cBhvr>
                                      <p:to>
                                        <p:strVal val="visible"/>
                                      </p:to>
                                    </p:set>
                                    <p:animEffect transition="in" filter="wipe(left)">
                                      <p:cBhvr>
                                        <p:cTn id="24" dur="200"/>
                                        <p:tgtEl>
                                          <p:spTgt spid="8">
                                            <p:graphicEl>
                                              <a:chart seriesIdx="0" categoryIdx="1" bldStep="ptInSeries"/>
                                            </p:graphicEl>
                                          </p:spTgt>
                                        </p:tgtEl>
                                      </p:cBhvr>
                                    </p:animEffect>
                                  </p:childTnLst>
                                </p:cTn>
                              </p:par>
                            </p:childTnLst>
                          </p:cTn>
                        </p:par>
                        <p:par>
                          <p:cTn id="25" fill="hold">
                            <p:stCondLst>
                              <p:cond delay="6400"/>
                            </p:stCondLst>
                            <p:childTnLst>
                              <p:par>
                                <p:cTn id="26" presetID="22" presetClass="entr" presetSubtype="8" fill="hold" grpId="0" nodeType="afterEffect">
                                  <p:stCondLst>
                                    <p:cond delay="500"/>
                                  </p:stCondLst>
                                  <p:childTnLst>
                                    <p:set>
                                      <p:cBhvr>
                                        <p:cTn id="27" dur="1" fill="hold">
                                          <p:stCondLst>
                                            <p:cond delay="0"/>
                                          </p:stCondLst>
                                        </p:cTn>
                                        <p:tgtEl>
                                          <p:spTgt spid="8">
                                            <p:graphicEl>
                                              <a:chart seriesIdx="0" categoryIdx="2" bldStep="ptInSeries"/>
                                            </p:graphicEl>
                                          </p:spTgt>
                                        </p:tgtEl>
                                        <p:attrNameLst>
                                          <p:attrName>style.visibility</p:attrName>
                                        </p:attrNameLst>
                                      </p:cBhvr>
                                      <p:to>
                                        <p:strVal val="visible"/>
                                      </p:to>
                                    </p:set>
                                    <p:animEffect transition="in" filter="wipe(left)">
                                      <p:cBhvr>
                                        <p:cTn id="28" dur="200"/>
                                        <p:tgtEl>
                                          <p:spTgt spid="8">
                                            <p:graphicEl>
                                              <a:chart seriesIdx="0" categoryIdx="2" bldStep="ptInSeries"/>
                                            </p:graphicEl>
                                          </p:spTgt>
                                        </p:tgtEl>
                                      </p:cBhvr>
                                    </p:animEffect>
                                  </p:childTnLst>
                                </p:cTn>
                              </p:par>
                            </p:childTnLst>
                          </p:cTn>
                        </p:par>
                        <p:par>
                          <p:cTn id="29" fill="hold">
                            <p:stCondLst>
                              <p:cond delay="7100"/>
                            </p:stCondLst>
                            <p:childTnLst>
                              <p:par>
                                <p:cTn id="30" presetID="22" presetClass="entr" presetSubtype="8" fill="hold" grpId="0" nodeType="afterEffect">
                                  <p:stCondLst>
                                    <p:cond delay="500"/>
                                  </p:stCondLst>
                                  <p:childTnLst>
                                    <p:set>
                                      <p:cBhvr>
                                        <p:cTn id="31" dur="1" fill="hold">
                                          <p:stCondLst>
                                            <p:cond delay="0"/>
                                          </p:stCondLst>
                                        </p:cTn>
                                        <p:tgtEl>
                                          <p:spTgt spid="8">
                                            <p:graphicEl>
                                              <a:chart seriesIdx="0" categoryIdx="3" bldStep="ptInSeries"/>
                                            </p:graphicEl>
                                          </p:spTgt>
                                        </p:tgtEl>
                                        <p:attrNameLst>
                                          <p:attrName>style.visibility</p:attrName>
                                        </p:attrNameLst>
                                      </p:cBhvr>
                                      <p:to>
                                        <p:strVal val="visible"/>
                                      </p:to>
                                    </p:set>
                                    <p:animEffect transition="in" filter="wipe(left)">
                                      <p:cBhvr>
                                        <p:cTn id="32" dur="200"/>
                                        <p:tgtEl>
                                          <p:spTgt spid="8">
                                            <p:graphicEl>
                                              <a:chart seriesIdx="0" categoryIdx="3" bldStep="ptInSeries"/>
                                            </p:graphicEl>
                                          </p:spTgt>
                                        </p:tgtEl>
                                      </p:cBhvr>
                                    </p:animEffect>
                                  </p:childTnLst>
                                </p:cTn>
                              </p:par>
                            </p:childTnLst>
                          </p:cTn>
                        </p:par>
                        <p:par>
                          <p:cTn id="33" fill="hold">
                            <p:stCondLst>
                              <p:cond delay="7800"/>
                            </p:stCondLst>
                            <p:childTnLst>
                              <p:par>
                                <p:cTn id="34" presetID="22" presetClass="entr" presetSubtype="8" fill="hold" grpId="0" nodeType="afterEffect">
                                  <p:stCondLst>
                                    <p:cond delay="500"/>
                                  </p:stCondLst>
                                  <p:childTnLst>
                                    <p:set>
                                      <p:cBhvr>
                                        <p:cTn id="35" dur="1" fill="hold">
                                          <p:stCondLst>
                                            <p:cond delay="0"/>
                                          </p:stCondLst>
                                        </p:cTn>
                                        <p:tgtEl>
                                          <p:spTgt spid="8">
                                            <p:graphicEl>
                                              <a:chart seriesIdx="0" categoryIdx="4" bldStep="ptInSeries"/>
                                            </p:graphicEl>
                                          </p:spTgt>
                                        </p:tgtEl>
                                        <p:attrNameLst>
                                          <p:attrName>style.visibility</p:attrName>
                                        </p:attrNameLst>
                                      </p:cBhvr>
                                      <p:to>
                                        <p:strVal val="visible"/>
                                      </p:to>
                                    </p:set>
                                    <p:animEffect transition="in" filter="wipe(left)">
                                      <p:cBhvr>
                                        <p:cTn id="36" dur="200"/>
                                        <p:tgtEl>
                                          <p:spTgt spid="8">
                                            <p:graphicEl>
                                              <a:chart seriesIdx="0" categoryIdx="4" bldStep="ptInSeries"/>
                                            </p:graphicEl>
                                          </p:spTgt>
                                        </p:tgtEl>
                                      </p:cBhvr>
                                    </p:animEffect>
                                  </p:childTnLst>
                                </p:cTn>
                              </p:par>
                            </p:childTnLst>
                          </p:cTn>
                        </p:par>
                        <p:par>
                          <p:cTn id="37" fill="hold">
                            <p:stCondLst>
                              <p:cond delay="8500"/>
                            </p:stCondLst>
                            <p:childTnLst>
                              <p:par>
                                <p:cTn id="38" presetID="22" presetClass="entr" presetSubtype="8" fill="hold" grpId="0" nodeType="afterEffect">
                                  <p:stCondLst>
                                    <p:cond delay="500"/>
                                  </p:stCondLst>
                                  <p:childTnLst>
                                    <p:set>
                                      <p:cBhvr>
                                        <p:cTn id="39" dur="1" fill="hold">
                                          <p:stCondLst>
                                            <p:cond delay="0"/>
                                          </p:stCondLst>
                                        </p:cTn>
                                        <p:tgtEl>
                                          <p:spTgt spid="8">
                                            <p:graphicEl>
                                              <a:chart seriesIdx="0" categoryIdx="5" bldStep="ptInSeries"/>
                                            </p:graphicEl>
                                          </p:spTgt>
                                        </p:tgtEl>
                                        <p:attrNameLst>
                                          <p:attrName>style.visibility</p:attrName>
                                        </p:attrNameLst>
                                      </p:cBhvr>
                                      <p:to>
                                        <p:strVal val="visible"/>
                                      </p:to>
                                    </p:set>
                                    <p:animEffect transition="in" filter="wipe(left)">
                                      <p:cBhvr>
                                        <p:cTn id="40" dur="200"/>
                                        <p:tgtEl>
                                          <p:spTgt spid="8">
                                            <p:graphicEl>
                                              <a:chart seriesIdx="0" categoryIdx="5" bldStep="ptInSeries"/>
                                            </p:graphicEl>
                                          </p:spTgt>
                                        </p:tgtEl>
                                      </p:cBhvr>
                                    </p:animEffect>
                                  </p:childTnLst>
                                </p:cTn>
                              </p:par>
                            </p:childTnLst>
                          </p:cTn>
                        </p:par>
                        <p:par>
                          <p:cTn id="41" fill="hold">
                            <p:stCondLst>
                              <p:cond delay="9200"/>
                            </p:stCondLst>
                            <p:childTnLst>
                              <p:par>
                                <p:cTn id="42" presetID="22" presetClass="entr" presetSubtype="8" fill="hold" grpId="0" nodeType="afterEffect">
                                  <p:stCondLst>
                                    <p:cond delay="500"/>
                                  </p:stCondLst>
                                  <p:childTnLst>
                                    <p:set>
                                      <p:cBhvr>
                                        <p:cTn id="43" dur="1" fill="hold">
                                          <p:stCondLst>
                                            <p:cond delay="0"/>
                                          </p:stCondLst>
                                        </p:cTn>
                                        <p:tgtEl>
                                          <p:spTgt spid="8">
                                            <p:graphicEl>
                                              <a:chart seriesIdx="0" categoryIdx="6" bldStep="ptInSeries"/>
                                            </p:graphicEl>
                                          </p:spTgt>
                                        </p:tgtEl>
                                        <p:attrNameLst>
                                          <p:attrName>style.visibility</p:attrName>
                                        </p:attrNameLst>
                                      </p:cBhvr>
                                      <p:to>
                                        <p:strVal val="visible"/>
                                      </p:to>
                                    </p:set>
                                    <p:animEffect transition="in" filter="wipe(left)">
                                      <p:cBhvr>
                                        <p:cTn id="44" dur="200"/>
                                        <p:tgtEl>
                                          <p:spTgt spid="8">
                                            <p:graphicEl>
                                              <a:chart seriesIdx="0" categoryIdx="6" bldStep="ptInSeries"/>
                                            </p:graphicEl>
                                          </p:spTgt>
                                        </p:tgtEl>
                                      </p:cBhvr>
                                    </p:animEffect>
                                  </p:childTnLst>
                                </p:cTn>
                              </p:par>
                            </p:childTnLst>
                          </p:cTn>
                        </p:par>
                        <p:par>
                          <p:cTn id="45" fill="hold">
                            <p:stCondLst>
                              <p:cond delay="9900"/>
                            </p:stCondLst>
                            <p:childTnLst>
                              <p:par>
                                <p:cTn id="46" presetID="22" presetClass="entr" presetSubtype="8" fill="hold" grpId="0" nodeType="afterEffect">
                                  <p:stCondLst>
                                    <p:cond delay="500"/>
                                  </p:stCondLst>
                                  <p:childTnLst>
                                    <p:set>
                                      <p:cBhvr>
                                        <p:cTn id="47" dur="1" fill="hold">
                                          <p:stCondLst>
                                            <p:cond delay="0"/>
                                          </p:stCondLst>
                                        </p:cTn>
                                        <p:tgtEl>
                                          <p:spTgt spid="8">
                                            <p:graphicEl>
                                              <a:chart seriesIdx="0" categoryIdx="7" bldStep="ptInSeries"/>
                                            </p:graphicEl>
                                          </p:spTgt>
                                        </p:tgtEl>
                                        <p:attrNameLst>
                                          <p:attrName>style.visibility</p:attrName>
                                        </p:attrNameLst>
                                      </p:cBhvr>
                                      <p:to>
                                        <p:strVal val="visible"/>
                                      </p:to>
                                    </p:set>
                                    <p:animEffect transition="in" filter="wipe(left)">
                                      <p:cBhvr>
                                        <p:cTn id="48" dur="200"/>
                                        <p:tgtEl>
                                          <p:spTgt spid="8">
                                            <p:graphicEl>
                                              <a:chart seriesIdx="0" categoryIdx="7" bldStep="ptInSeries"/>
                                            </p:graphicEl>
                                          </p:spTgt>
                                        </p:tgtEl>
                                      </p:cBhvr>
                                    </p:animEffect>
                                  </p:childTnLst>
                                </p:cTn>
                              </p:par>
                            </p:childTnLst>
                          </p:cTn>
                        </p:par>
                        <p:par>
                          <p:cTn id="49" fill="hold">
                            <p:stCondLst>
                              <p:cond delay="10600"/>
                            </p:stCondLst>
                            <p:childTnLst>
                              <p:par>
                                <p:cTn id="50" presetID="22" presetClass="entr" presetSubtype="8" fill="hold" grpId="0" nodeType="afterEffect">
                                  <p:stCondLst>
                                    <p:cond delay="500"/>
                                  </p:stCondLst>
                                  <p:childTnLst>
                                    <p:set>
                                      <p:cBhvr>
                                        <p:cTn id="51" dur="1" fill="hold">
                                          <p:stCondLst>
                                            <p:cond delay="0"/>
                                          </p:stCondLst>
                                        </p:cTn>
                                        <p:tgtEl>
                                          <p:spTgt spid="8">
                                            <p:graphicEl>
                                              <a:chart seriesIdx="0" categoryIdx="8" bldStep="ptInSeries"/>
                                            </p:graphicEl>
                                          </p:spTgt>
                                        </p:tgtEl>
                                        <p:attrNameLst>
                                          <p:attrName>style.visibility</p:attrName>
                                        </p:attrNameLst>
                                      </p:cBhvr>
                                      <p:to>
                                        <p:strVal val="visible"/>
                                      </p:to>
                                    </p:set>
                                    <p:animEffect transition="in" filter="wipe(left)">
                                      <p:cBhvr>
                                        <p:cTn id="52" dur="200"/>
                                        <p:tgtEl>
                                          <p:spTgt spid="8">
                                            <p:graphicEl>
                                              <a:chart seriesIdx="0" categoryIdx="8" bldStep="ptInSeries"/>
                                            </p:graphicEl>
                                          </p:spTgt>
                                        </p:tgtEl>
                                      </p:cBhvr>
                                    </p:animEffect>
                                  </p:childTnLst>
                                </p:cTn>
                              </p:par>
                            </p:childTnLst>
                          </p:cTn>
                        </p:par>
                        <p:par>
                          <p:cTn id="53" fill="hold">
                            <p:stCondLst>
                              <p:cond delay="11300"/>
                            </p:stCondLst>
                            <p:childTnLst>
                              <p:par>
                                <p:cTn id="54" presetID="22" presetClass="entr" presetSubtype="8" fill="hold" grpId="0" nodeType="afterEffect">
                                  <p:stCondLst>
                                    <p:cond delay="500"/>
                                  </p:stCondLst>
                                  <p:childTnLst>
                                    <p:set>
                                      <p:cBhvr>
                                        <p:cTn id="55" dur="1" fill="hold">
                                          <p:stCondLst>
                                            <p:cond delay="0"/>
                                          </p:stCondLst>
                                        </p:cTn>
                                        <p:tgtEl>
                                          <p:spTgt spid="8">
                                            <p:graphicEl>
                                              <a:chart seriesIdx="0" categoryIdx="9" bldStep="ptInSeries"/>
                                            </p:graphicEl>
                                          </p:spTgt>
                                        </p:tgtEl>
                                        <p:attrNameLst>
                                          <p:attrName>style.visibility</p:attrName>
                                        </p:attrNameLst>
                                      </p:cBhvr>
                                      <p:to>
                                        <p:strVal val="visible"/>
                                      </p:to>
                                    </p:set>
                                    <p:animEffect transition="in" filter="wipe(left)">
                                      <p:cBhvr>
                                        <p:cTn id="56" dur="200"/>
                                        <p:tgtEl>
                                          <p:spTgt spid="8">
                                            <p:graphicEl>
                                              <a:chart seriesIdx="0" categoryIdx="9" bldStep="ptInSeries"/>
                                            </p:graphicEl>
                                          </p:spTgt>
                                        </p:tgtEl>
                                      </p:cBhvr>
                                    </p:animEffect>
                                  </p:childTnLst>
                                </p:cTn>
                              </p:par>
                            </p:childTnLst>
                          </p:cTn>
                        </p:par>
                        <p:par>
                          <p:cTn id="57" fill="hold">
                            <p:stCondLst>
                              <p:cond delay="12000"/>
                            </p:stCondLst>
                            <p:childTnLst>
                              <p:par>
                                <p:cTn id="58" presetID="22" presetClass="entr" presetSubtype="8" fill="hold" grpId="0" nodeType="afterEffect">
                                  <p:stCondLst>
                                    <p:cond delay="500"/>
                                  </p:stCondLst>
                                  <p:childTnLst>
                                    <p:set>
                                      <p:cBhvr>
                                        <p:cTn id="59" dur="1" fill="hold">
                                          <p:stCondLst>
                                            <p:cond delay="0"/>
                                          </p:stCondLst>
                                        </p:cTn>
                                        <p:tgtEl>
                                          <p:spTgt spid="8">
                                            <p:graphicEl>
                                              <a:chart seriesIdx="0" categoryIdx="10" bldStep="ptInSeries"/>
                                            </p:graphicEl>
                                          </p:spTgt>
                                        </p:tgtEl>
                                        <p:attrNameLst>
                                          <p:attrName>style.visibility</p:attrName>
                                        </p:attrNameLst>
                                      </p:cBhvr>
                                      <p:to>
                                        <p:strVal val="visible"/>
                                      </p:to>
                                    </p:set>
                                    <p:animEffect transition="in" filter="wipe(left)">
                                      <p:cBhvr>
                                        <p:cTn id="60" dur="200"/>
                                        <p:tgtEl>
                                          <p:spTgt spid="8">
                                            <p:graphicEl>
                                              <a:chart seriesIdx="0" categoryIdx="10" bldStep="ptInSeries"/>
                                            </p:graphicEl>
                                          </p:spTgt>
                                        </p:tgtEl>
                                      </p:cBhvr>
                                    </p:animEffect>
                                  </p:childTnLst>
                                </p:cTn>
                              </p:par>
                            </p:childTnLst>
                          </p:cTn>
                        </p:par>
                        <p:par>
                          <p:cTn id="61" fill="hold">
                            <p:stCondLst>
                              <p:cond delay="12700"/>
                            </p:stCondLst>
                            <p:childTnLst>
                              <p:par>
                                <p:cTn id="62" presetID="22" presetClass="entr" presetSubtype="8" fill="hold" grpId="0" nodeType="afterEffect">
                                  <p:stCondLst>
                                    <p:cond delay="500"/>
                                  </p:stCondLst>
                                  <p:childTnLst>
                                    <p:set>
                                      <p:cBhvr>
                                        <p:cTn id="63" dur="1" fill="hold">
                                          <p:stCondLst>
                                            <p:cond delay="0"/>
                                          </p:stCondLst>
                                        </p:cTn>
                                        <p:tgtEl>
                                          <p:spTgt spid="8">
                                            <p:graphicEl>
                                              <a:chart seriesIdx="0" categoryIdx="11" bldStep="ptInSeries"/>
                                            </p:graphicEl>
                                          </p:spTgt>
                                        </p:tgtEl>
                                        <p:attrNameLst>
                                          <p:attrName>style.visibility</p:attrName>
                                        </p:attrNameLst>
                                      </p:cBhvr>
                                      <p:to>
                                        <p:strVal val="visible"/>
                                      </p:to>
                                    </p:set>
                                    <p:animEffect transition="in" filter="wipe(left)">
                                      <p:cBhvr>
                                        <p:cTn id="64" dur="200"/>
                                        <p:tgtEl>
                                          <p:spTgt spid="8">
                                            <p:graphicEl>
                                              <a:chart seriesIdx="0" categoryIdx="11" bldStep="ptInSeries"/>
                                            </p:graphicEl>
                                          </p:spTgt>
                                        </p:tgtEl>
                                      </p:cBhvr>
                                    </p:animEffect>
                                  </p:childTnLst>
                                </p:cTn>
                              </p:par>
                            </p:childTnLst>
                          </p:cTn>
                        </p:par>
                        <p:par>
                          <p:cTn id="65" fill="hold">
                            <p:stCondLst>
                              <p:cond delay="13400"/>
                            </p:stCondLst>
                            <p:childTnLst>
                              <p:par>
                                <p:cTn id="66" presetID="22" presetClass="entr" presetSubtype="8" fill="hold" grpId="0" nodeType="afterEffect">
                                  <p:stCondLst>
                                    <p:cond delay="500"/>
                                  </p:stCondLst>
                                  <p:childTnLst>
                                    <p:set>
                                      <p:cBhvr>
                                        <p:cTn id="67" dur="1" fill="hold">
                                          <p:stCondLst>
                                            <p:cond delay="0"/>
                                          </p:stCondLst>
                                        </p:cTn>
                                        <p:tgtEl>
                                          <p:spTgt spid="8">
                                            <p:graphicEl>
                                              <a:chart seriesIdx="0" categoryIdx="12" bldStep="ptInSeries"/>
                                            </p:graphicEl>
                                          </p:spTgt>
                                        </p:tgtEl>
                                        <p:attrNameLst>
                                          <p:attrName>style.visibility</p:attrName>
                                        </p:attrNameLst>
                                      </p:cBhvr>
                                      <p:to>
                                        <p:strVal val="visible"/>
                                      </p:to>
                                    </p:set>
                                    <p:animEffect transition="in" filter="wipe(left)">
                                      <p:cBhvr>
                                        <p:cTn id="68" dur="200"/>
                                        <p:tgtEl>
                                          <p:spTgt spid="8">
                                            <p:graphicEl>
                                              <a:chart seriesIdx="0" categoryIdx="12" bldStep="ptInSeries"/>
                                            </p:graphicEl>
                                          </p:spTgt>
                                        </p:tgtEl>
                                      </p:cBhvr>
                                    </p:animEffect>
                                  </p:childTnLst>
                                </p:cTn>
                              </p:par>
                            </p:childTnLst>
                          </p:cTn>
                        </p:par>
                        <p:par>
                          <p:cTn id="69" fill="hold">
                            <p:stCondLst>
                              <p:cond delay="14100"/>
                            </p:stCondLst>
                            <p:childTnLst>
                              <p:par>
                                <p:cTn id="70" presetID="22" presetClass="entr" presetSubtype="8" fill="hold" grpId="0" nodeType="afterEffect">
                                  <p:stCondLst>
                                    <p:cond delay="500"/>
                                  </p:stCondLst>
                                  <p:childTnLst>
                                    <p:set>
                                      <p:cBhvr>
                                        <p:cTn id="71" dur="1" fill="hold">
                                          <p:stCondLst>
                                            <p:cond delay="0"/>
                                          </p:stCondLst>
                                        </p:cTn>
                                        <p:tgtEl>
                                          <p:spTgt spid="8">
                                            <p:graphicEl>
                                              <a:chart seriesIdx="0" categoryIdx="13" bldStep="ptInSeries"/>
                                            </p:graphicEl>
                                          </p:spTgt>
                                        </p:tgtEl>
                                        <p:attrNameLst>
                                          <p:attrName>style.visibility</p:attrName>
                                        </p:attrNameLst>
                                      </p:cBhvr>
                                      <p:to>
                                        <p:strVal val="visible"/>
                                      </p:to>
                                    </p:set>
                                    <p:animEffect transition="in" filter="wipe(left)">
                                      <p:cBhvr>
                                        <p:cTn id="72" dur="200"/>
                                        <p:tgtEl>
                                          <p:spTgt spid="8">
                                            <p:graphicEl>
                                              <a:chart seriesIdx="0" categoryIdx="13" bldStep="ptInSeries"/>
                                            </p:graphicEl>
                                          </p:spTgt>
                                        </p:tgtEl>
                                      </p:cBhvr>
                                    </p:animEffect>
                                  </p:childTnLst>
                                </p:cTn>
                              </p:par>
                            </p:childTnLst>
                          </p:cTn>
                        </p:par>
                        <p:par>
                          <p:cTn id="73" fill="hold">
                            <p:stCondLst>
                              <p:cond delay="14800"/>
                            </p:stCondLst>
                            <p:childTnLst>
                              <p:par>
                                <p:cTn id="74" presetID="22" presetClass="entr" presetSubtype="8" fill="hold" grpId="0" nodeType="afterEffect">
                                  <p:stCondLst>
                                    <p:cond delay="500"/>
                                  </p:stCondLst>
                                  <p:childTnLst>
                                    <p:set>
                                      <p:cBhvr>
                                        <p:cTn id="75" dur="1" fill="hold">
                                          <p:stCondLst>
                                            <p:cond delay="0"/>
                                          </p:stCondLst>
                                        </p:cTn>
                                        <p:tgtEl>
                                          <p:spTgt spid="8">
                                            <p:graphicEl>
                                              <a:chart seriesIdx="0" categoryIdx="14" bldStep="ptInSeries"/>
                                            </p:graphicEl>
                                          </p:spTgt>
                                        </p:tgtEl>
                                        <p:attrNameLst>
                                          <p:attrName>style.visibility</p:attrName>
                                        </p:attrNameLst>
                                      </p:cBhvr>
                                      <p:to>
                                        <p:strVal val="visible"/>
                                      </p:to>
                                    </p:set>
                                    <p:animEffect transition="in" filter="wipe(left)">
                                      <p:cBhvr>
                                        <p:cTn id="76" dur="200"/>
                                        <p:tgtEl>
                                          <p:spTgt spid="8">
                                            <p:graphicEl>
                                              <a:chart seriesIdx="0" categoryIdx="14" bldStep="ptInSeries"/>
                                            </p:graphicEl>
                                          </p:spTgt>
                                        </p:tgtEl>
                                      </p:cBhvr>
                                    </p:animEffect>
                                  </p:childTnLst>
                                </p:cTn>
                              </p:par>
                            </p:childTnLst>
                          </p:cTn>
                        </p:par>
                        <p:par>
                          <p:cTn id="77" fill="hold">
                            <p:stCondLst>
                              <p:cond delay="15500"/>
                            </p:stCondLst>
                            <p:childTnLst>
                              <p:par>
                                <p:cTn id="78" presetID="22" presetClass="entr" presetSubtype="8" fill="hold" grpId="0" nodeType="afterEffect">
                                  <p:stCondLst>
                                    <p:cond delay="500"/>
                                  </p:stCondLst>
                                  <p:childTnLst>
                                    <p:set>
                                      <p:cBhvr>
                                        <p:cTn id="79" dur="1" fill="hold">
                                          <p:stCondLst>
                                            <p:cond delay="0"/>
                                          </p:stCondLst>
                                        </p:cTn>
                                        <p:tgtEl>
                                          <p:spTgt spid="8">
                                            <p:graphicEl>
                                              <a:chart seriesIdx="0" categoryIdx="15" bldStep="ptInSeries"/>
                                            </p:graphicEl>
                                          </p:spTgt>
                                        </p:tgtEl>
                                        <p:attrNameLst>
                                          <p:attrName>style.visibility</p:attrName>
                                        </p:attrNameLst>
                                      </p:cBhvr>
                                      <p:to>
                                        <p:strVal val="visible"/>
                                      </p:to>
                                    </p:set>
                                    <p:animEffect transition="in" filter="wipe(left)">
                                      <p:cBhvr>
                                        <p:cTn id="80" dur="200"/>
                                        <p:tgtEl>
                                          <p:spTgt spid="8">
                                            <p:graphicEl>
                                              <a:chart seriesIdx="0" categoryIdx="15" bldStep="ptInSeries"/>
                                            </p:graphicEl>
                                          </p:spTgt>
                                        </p:tgtEl>
                                      </p:cBhvr>
                                    </p:animEffect>
                                  </p:childTnLst>
                                </p:cTn>
                              </p:par>
                            </p:childTnLst>
                          </p:cTn>
                        </p:par>
                        <p:par>
                          <p:cTn id="81" fill="hold">
                            <p:stCondLst>
                              <p:cond delay="16200"/>
                            </p:stCondLst>
                            <p:childTnLst>
                              <p:par>
                                <p:cTn id="82" presetID="22" presetClass="entr" presetSubtype="8" fill="hold" grpId="0" nodeType="afterEffect">
                                  <p:stCondLst>
                                    <p:cond delay="500"/>
                                  </p:stCondLst>
                                  <p:childTnLst>
                                    <p:set>
                                      <p:cBhvr>
                                        <p:cTn id="83" dur="1" fill="hold">
                                          <p:stCondLst>
                                            <p:cond delay="0"/>
                                          </p:stCondLst>
                                        </p:cTn>
                                        <p:tgtEl>
                                          <p:spTgt spid="8">
                                            <p:graphicEl>
                                              <a:chart seriesIdx="0" categoryIdx="16" bldStep="ptInSeries"/>
                                            </p:graphicEl>
                                          </p:spTgt>
                                        </p:tgtEl>
                                        <p:attrNameLst>
                                          <p:attrName>style.visibility</p:attrName>
                                        </p:attrNameLst>
                                      </p:cBhvr>
                                      <p:to>
                                        <p:strVal val="visible"/>
                                      </p:to>
                                    </p:set>
                                    <p:animEffect transition="in" filter="wipe(left)">
                                      <p:cBhvr>
                                        <p:cTn id="84" dur="200"/>
                                        <p:tgtEl>
                                          <p:spTgt spid="8">
                                            <p:graphicEl>
                                              <a:chart seriesIdx="0" categoryIdx="16" bldStep="ptInSeries"/>
                                            </p:graphicEl>
                                          </p:spTgt>
                                        </p:tgtEl>
                                      </p:cBhvr>
                                    </p:animEffect>
                                  </p:childTnLst>
                                </p:cTn>
                              </p:par>
                            </p:childTnLst>
                          </p:cTn>
                        </p:par>
                        <p:par>
                          <p:cTn id="85" fill="hold">
                            <p:stCondLst>
                              <p:cond delay="16900"/>
                            </p:stCondLst>
                            <p:childTnLst>
                              <p:par>
                                <p:cTn id="86" presetID="22" presetClass="entr" presetSubtype="8" fill="hold" grpId="0" nodeType="afterEffect">
                                  <p:stCondLst>
                                    <p:cond delay="500"/>
                                  </p:stCondLst>
                                  <p:childTnLst>
                                    <p:set>
                                      <p:cBhvr>
                                        <p:cTn id="87" dur="1" fill="hold">
                                          <p:stCondLst>
                                            <p:cond delay="0"/>
                                          </p:stCondLst>
                                        </p:cTn>
                                        <p:tgtEl>
                                          <p:spTgt spid="8">
                                            <p:graphicEl>
                                              <a:chart seriesIdx="0" categoryIdx="17" bldStep="ptInSeries"/>
                                            </p:graphicEl>
                                          </p:spTgt>
                                        </p:tgtEl>
                                        <p:attrNameLst>
                                          <p:attrName>style.visibility</p:attrName>
                                        </p:attrNameLst>
                                      </p:cBhvr>
                                      <p:to>
                                        <p:strVal val="visible"/>
                                      </p:to>
                                    </p:set>
                                    <p:animEffect transition="in" filter="wipe(left)">
                                      <p:cBhvr>
                                        <p:cTn id="88" dur="200"/>
                                        <p:tgtEl>
                                          <p:spTgt spid="8">
                                            <p:graphicEl>
                                              <a:chart seriesIdx="0" categoryIdx="17" bldStep="ptInSeries"/>
                                            </p:graphicEl>
                                          </p:spTgt>
                                        </p:tgtEl>
                                      </p:cBhvr>
                                    </p:animEffect>
                                  </p:childTnLst>
                                </p:cTn>
                              </p:par>
                            </p:childTnLst>
                          </p:cTn>
                        </p:par>
                        <p:par>
                          <p:cTn id="89" fill="hold">
                            <p:stCondLst>
                              <p:cond delay="17600"/>
                            </p:stCondLst>
                            <p:childTnLst>
                              <p:par>
                                <p:cTn id="90" presetID="22" presetClass="entr" presetSubtype="8" fill="hold" grpId="0" nodeType="afterEffect">
                                  <p:stCondLst>
                                    <p:cond delay="500"/>
                                  </p:stCondLst>
                                  <p:childTnLst>
                                    <p:set>
                                      <p:cBhvr>
                                        <p:cTn id="91" dur="1" fill="hold">
                                          <p:stCondLst>
                                            <p:cond delay="0"/>
                                          </p:stCondLst>
                                        </p:cTn>
                                        <p:tgtEl>
                                          <p:spTgt spid="8">
                                            <p:graphicEl>
                                              <a:chart seriesIdx="0" categoryIdx="18" bldStep="ptInSeries"/>
                                            </p:graphicEl>
                                          </p:spTgt>
                                        </p:tgtEl>
                                        <p:attrNameLst>
                                          <p:attrName>style.visibility</p:attrName>
                                        </p:attrNameLst>
                                      </p:cBhvr>
                                      <p:to>
                                        <p:strVal val="visible"/>
                                      </p:to>
                                    </p:set>
                                    <p:animEffect transition="in" filter="wipe(left)">
                                      <p:cBhvr>
                                        <p:cTn id="92" dur="200"/>
                                        <p:tgtEl>
                                          <p:spTgt spid="8">
                                            <p:graphicEl>
                                              <a:chart seriesIdx="0" categoryIdx="18" bldStep="ptInSeries"/>
                                            </p:graphicEl>
                                          </p:spTgt>
                                        </p:tgtEl>
                                      </p:cBhvr>
                                    </p:animEffect>
                                  </p:childTnLst>
                                </p:cTn>
                              </p:par>
                            </p:childTnLst>
                          </p:cTn>
                        </p:par>
                        <p:par>
                          <p:cTn id="93" fill="hold">
                            <p:stCondLst>
                              <p:cond delay="18300"/>
                            </p:stCondLst>
                            <p:childTnLst>
                              <p:par>
                                <p:cTn id="94" presetID="22" presetClass="entr" presetSubtype="8" fill="hold" grpId="0" nodeType="afterEffect">
                                  <p:stCondLst>
                                    <p:cond delay="500"/>
                                  </p:stCondLst>
                                  <p:childTnLst>
                                    <p:set>
                                      <p:cBhvr>
                                        <p:cTn id="95" dur="1" fill="hold">
                                          <p:stCondLst>
                                            <p:cond delay="0"/>
                                          </p:stCondLst>
                                        </p:cTn>
                                        <p:tgtEl>
                                          <p:spTgt spid="8">
                                            <p:graphicEl>
                                              <a:chart seriesIdx="0" categoryIdx="19" bldStep="ptInSeries"/>
                                            </p:graphicEl>
                                          </p:spTgt>
                                        </p:tgtEl>
                                        <p:attrNameLst>
                                          <p:attrName>style.visibility</p:attrName>
                                        </p:attrNameLst>
                                      </p:cBhvr>
                                      <p:to>
                                        <p:strVal val="visible"/>
                                      </p:to>
                                    </p:set>
                                    <p:animEffect transition="in" filter="wipe(left)">
                                      <p:cBhvr>
                                        <p:cTn id="96" dur="200"/>
                                        <p:tgtEl>
                                          <p:spTgt spid="8">
                                            <p:graphicEl>
                                              <a:chart seriesIdx="0" categoryIdx="19" bldStep="ptInSeries"/>
                                            </p:graphicEl>
                                          </p:spTgt>
                                        </p:tgtEl>
                                      </p:cBhvr>
                                    </p:animEffect>
                                  </p:childTnLst>
                                </p:cTn>
                              </p:par>
                            </p:childTnLst>
                          </p:cTn>
                        </p:par>
                        <p:par>
                          <p:cTn id="97" fill="hold">
                            <p:stCondLst>
                              <p:cond delay="19000"/>
                            </p:stCondLst>
                            <p:childTnLst>
                              <p:par>
                                <p:cTn id="98" presetID="22" presetClass="entr" presetSubtype="8" fill="hold" grpId="0" nodeType="afterEffect">
                                  <p:stCondLst>
                                    <p:cond delay="500"/>
                                  </p:stCondLst>
                                  <p:childTnLst>
                                    <p:set>
                                      <p:cBhvr>
                                        <p:cTn id="99" dur="1" fill="hold">
                                          <p:stCondLst>
                                            <p:cond delay="0"/>
                                          </p:stCondLst>
                                        </p:cTn>
                                        <p:tgtEl>
                                          <p:spTgt spid="8">
                                            <p:graphicEl>
                                              <a:chart seriesIdx="0" categoryIdx="20" bldStep="ptInSeries"/>
                                            </p:graphicEl>
                                          </p:spTgt>
                                        </p:tgtEl>
                                        <p:attrNameLst>
                                          <p:attrName>style.visibility</p:attrName>
                                        </p:attrNameLst>
                                      </p:cBhvr>
                                      <p:to>
                                        <p:strVal val="visible"/>
                                      </p:to>
                                    </p:set>
                                    <p:animEffect transition="in" filter="wipe(left)">
                                      <p:cBhvr>
                                        <p:cTn id="100" dur="200"/>
                                        <p:tgtEl>
                                          <p:spTgt spid="8">
                                            <p:graphicEl>
                                              <a:chart seriesIdx="0" categoryIdx="20" bldStep="ptInSeries"/>
                                            </p:graphic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500"/>
                                        <p:tgtEl>
                                          <p:spTgt spid="12"/>
                                        </p:tgtEl>
                                      </p:cBhvr>
                                    </p:animEffect>
                                  </p:childTnLst>
                                </p:cTn>
                              </p:par>
                            </p:childTnLst>
                          </p:cTn>
                        </p:par>
                        <p:par>
                          <p:cTn id="104" fill="hold">
                            <p:stCondLst>
                              <p:cond delay="19700"/>
                            </p:stCondLst>
                            <p:childTnLst>
                              <p:par>
                                <p:cTn id="105" presetID="22" presetClass="entr" presetSubtype="4" fill="hold" nodeType="afterEffect">
                                  <p:stCondLst>
                                    <p:cond delay="3000"/>
                                  </p:stCondLst>
                                  <p:childTnLst>
                                    <p:set>
                                      <p:cBhvr>
                                        <p:cTn id="106" dur="1" fill="hold">
                                          <p:stCondLst>
                                            <p:cond delay="0"/>
                                          </p:stCondLst>
                                        </p:cTn>
                                        <p:tgtEl>
                                          <p:spTgt spid="22"/>
                                        </p:tgtEl>
                                        <p:attrNameLst>
                                          <p:attrName>style.visibility</p:attrName>
                                        </p:attrNameLst>
                                      </p:cBhvr>
                                      <p:to>
                                        <p:strVal val="visible"/>
                                      </p:to>
                                    </p:set>
                                    <p:animEffect transition="in" filter="wipe(down)">
                                      <p:cBhvr>
                                        <p:cTn id="107" dur="2000"/>
                                        <p:tgtEl>
                                          <p:spTgt spid="22"/>
                                        </p:tgtEl>
                                      </p:cBhvr>
                                    </p:animEffect>
                                  </p:childTnLst>
                                </p:cTn>
                              </p:par>
                            </p:childTnLst>
                          </p:cTn>
                        </p:par>
                        <p:par>
                          <p:cTn id="108" fill="hold">
                            <p:stCondLst>
                              <p:cond delay="24700"/>
                            </p:stCondLst>
                            <p:childTnLst>
                              <p:par>
                                <p:cTn id="109" presetID="10"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Graphic spid="8" grpId="0" uiExpand="1">
        <p:bldSub>
          <a:bldChart bld="seriesEl"/>
        </p:bldSub>
      </p:bldGraphic>
      <p:bldP spid="9" grpId="0"/>
      <p:bldP spid="12" grpId="0"/>
      <p:bldP spid="2" grpId="0" animBg="1"/>
      <p:bldP spid="4"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F4A45-21AD-61AB-D9C5-F7052B10CFAD}"/>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A72DF422-8BB3-7CBF-7DCB-8C92AA4076AA}"/>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19050" y="0"/>
            <a:ext cx="24384000" cy="13778561"/>
          </a:xfrm>
          <a:prstGeom prst="rect">
            <a:avLst/>
          </a:prstGeom>
        </p:spPr>
      </p:pic>
      <p:sp>
        <p:nvSpPr>
          <p:cNvPr id="30" name="Rectangle 29">
            <a:extLst>
              <a:ext uri="{FF2B5EF4-FFF2-40B4-BE49-F238E27FC236}">
                <a16:creationId xmlns:a16="http://schemas.microsoft.com/office/drawing/2014/main" id="{AE25F040-E161-42D5-01C6-4CFA8A99A2B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65C16917-1A74-0A3D-6E8B-E3F6C7830951}"/>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0ECAFAE-EBEB-C526-CAD2-2ADB3E1FB228}"/>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9952D00B-9EEF-B34A-6ECA-6BB47984CB7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39F7F12C-1CEB-FE34-E694-79D1D77C5971}"/>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B799B37F-F53A-3A7F-5385-58C6B28ADDA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AE5A86BA-0EC8-CB2B-2B10-CBA8F9978E09}"/>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02CBFA48-D28B-CA42-961F-863084164BF6}"/>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graphicFrame>
        <p:nvGraphicFramePr>
          <p:cNvPr id="2" name="Table 1">
            <a:extLst>
              <a:ext uri="{FF2B5EF4-FFF2-40B4-BE49-F238E27FC236}">
                <a16:creationId xmlns:a16="http://schemas.microsoft.com/office/drawing/2014/main" id="{9D31D50E-A6B0-4BED-BEFD-8FD333CFC2B6}"/>
              </a:ext>
            </a:extLst>
          </p:cNvPr>
          <p:cNvGraphicFramePr>
            <a:graphicFrameLocks noGrp="1"/>
          </p:cNvGraphicFramePr>
          <p:nvPr>
            <p:extLst>
              <p:ext uri="{D42A27DB-BD31-4B8C-83A1-F6EECF244321}">
                <p14:modId xmlns:p14="http://schemas.microsoft.com/office/powerpoint/2010/main" val="367714123"/>
              </p:ext>
            </p:extLst>
          </p:nvPr>
        </p:nvGraphicFramePr>
        <p:xfrm>
          <a:off x="7726997" y="4942223"/>
          <a:ext cx="7338830" cy="2617470"/>
        </p:xfrm>
        <a:graphic>
          <a:graphicData uri="http://schemas.openxmlformats.org/drawingml/2006/table">
            <a:tbl>
              <a:tblPr>
                <a:tableStyleId>{5940675A-B579-460E-94D1-54222C63F5DA}</a:tableStyleId>
              </a:tblPr>
              <a:tblGrid>
                <a:gridCol w="1702608">
                  <a:extLst>
                    <a:ext uri="{9D8B030D-6E8A-4147-A177-3AD203B41FA5}">
                      <a16:colId xmlns:a16="http://schemas.microsoft.com/office/drawing/2014/main" val="3112891376"/>
                    </a:ext>
                  </a:extLst>
                </a:gridCol>
                <a:gridCol w="2818111">
                  <a:extLst>
                    <a:ext uri="{9D8B030D-6E8A-4147-A177-3AD203B41FA5}">
                      <a16:colId xmlns:a16="http://schemas.microsoft.com/office/drawing/2014/main" val="1810651945"/>
                    </a:ext>
                  </a:extLst>
                </a:gridCol>
                <a:gridCol w="2818111">
                  <a:extLst>
                    <a:ext uri="{9D8B030D-6E8A-4147-A177-3AD203B41FA5}">
                      <a16:colId xmlns:a16="http://schemas.microsoft.com/office/drawing/2014/main" val="532003176"/>
                    </a:ext>
                  </a:extLst>
                </a:gridCol>
              </a:tblGrid>
              <a:tr h="215900">
                <a:tc>
                  <a:txBody>
                    <a:bodyPr/>
                    <a:lstStyle/>
                    <a:p>
                      <a:pPr algn="l" fontAlgn="b"/>
                      <a:endParaRPr lang="en-US" sz="2800" b="0" i="0" u="none" strike="noStrike">
                        <a:solidFill>
                          <a:schemeClr val="bg1"/>
                        </a:solidFill>
                        <a:effectLst/>
                        <a:latin typeface="Avenir Next Medium" panose="020B0503020202020204" pitchFamily="34" charset="0"/>
                      </a:endParaRPr>
                    </a:p>
                  </a:txBody>
                  <a:tcPr marL="9525" marR="9525" marT="9525" marB="0" anchor="b">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gn="r" fontAlgn="b"/>
                      <a:r>
                        <a:rPr lang="en-US" sz="2800" u="none" strike="noStrike">
                          <a:solidFill>
                            <a:schemeClr val="bg1"/>
                          </a:solidFill>
                          <a:effectLst/>
                        </a:rPr>
                        <a:t>In-Shell</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gn="r" fontAlgn="b"/>
                      <a:r>
                        <a:rPr lang="en-US" sz="2800" u="none" strike="noStrike">
                          <a:solidFill>
                            <a:schemeClr val="bg1"/>
                          </a:solidFill>
                          <a:effectLst/>
                        </a:rPr>
                        <a:t>Kernel</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80621896"/>
                  </a:ext>
                </a:extLst>
              </a:tr>
              <a:tr h="215900">
                <a:tc>
                  <a:txBody>
                    <a:bodyPr/>
                    <a:lstStyle/>
                    <a:p>
                      <a:pPr algn="r" fontAlgn="b"/>
                      <a:r>
                        <a:rPr lang="en-US" sz="2800" u="none" strike="noStrike">
                          <a:solidFill>
                            <a:schemeClr val="bg1"/>
                          </a:solidFill>
                          <a:effectLst/>
                        </a:rPr>
                        <a:t>2023</a:t>
                      </a:r>
                      <a:endParaRPr lang="en-US" sz="2800" b="0" i="0" u="none" strike="noStrike">
                        <a:solidFill>
                          <a:schemeClr val="bg1"/>
                        </a:solidFill>
                        <a:effectLst/>
                        <a:latin typeface="Avenir Next Medium" panose="020B0503020202020204" pitchFamily="34" charset="0"/>
                      </a:endParaRPr>
                    </a:p>
                  </a:txBody>
                  <a:tcPr marL="9525" marR="9525" marT="9525" marB="0" anchor="b">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800" u="none" strike="noStrike">
                          <a:solidFill>
                            <a:schemeClr val="bg1"/>
                          </a:solidFill>
                          <a:effectLst/>
                        </a:rPr>
                        <a:t>150,572</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800" u="none" strike="noStrike">
                          <a:solidFill>
                            <a:schemeClr val="bg1"/>
                          </a:solidFill>
                          <a:effectLst/>
                        </a:rPr>
                        <a:t>269,237</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96658332"/>
                  </a:ext>
                </a:extLst>
              </a:tr>
              <a:tr h="215900">
                <a:tc>
                  <a:txBody>
                    <a:bodyPr/>
                    <a:lstStyle/>
                    <a:p>
                      <a:pPr algn="r" fontAlgn="b"/>
                      <a:r>
                        <a:rPr lang="en-US" sz="2800" u="none" strike="noStrike">
                          <a:solidFill>
                            <a:schemeClr val="bg1"/>
                          </a:solidFill>
                          <a:effectLst/>
                        </a:rPr>
                        <a:t>2012</a:t>
                      </a:r>
                      <a:endParaRPr lang="en-US" sz="2800" b="0" i="0" u="none" strike="noStrike">
                        <a:solidFill>
                          <a:schemeClr val="bg1"/>
                        </a:solidFill>
                        <a:effectLst/>
                        <a:latin typeface="Avenir Next Medium" panose="020B0503020202020204" pitchFamily="34" charset="0"/>
                      </a:endParaRPr>
                    </a:p>
                  </a:txBody>
                  <a:tcPr marL="9525" marR="9525" marT="9525" marB="0" anchor="b">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r" fontAlgn="b"/>
                      <a:r>
                        <a:rPr lang="en-US" sz="2800" u="none" strike="noStrike">
                          <a:solidFill>
                            <a:schemeClr val="bg1"/>
                          </a:solidFill>
                          <a:effectLst/>
                        </a:rPr>
                        <a:t>138,866</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r" fontAlgn="b"/>
                      <a:r>
                        <a:rPr lang="en-US" sz="2800" u="none" strike="noStrike">
                          <a:solidFill>
                            <a:schemeClr val="bg1"/>
                          </a:solidFill>
                          <a:effectLst/>
                        </a:rPr>
                        <a:t>138,859</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tcPr>
                </a:tc>
                <a:extLst>
                  <a:ext uri="{0D108BD9-81ED-4DB2-BD59-A6C34878D82A}">
                    <a16:rowId xmlns:a16="http://schemas.microsoft.com/office/drawing/2014/main" val="1442293017"/>
                  </a:ext>
                </a:extLst>
              </a:tr>
              <a:tr h="423091">
                <a:tc>
                  <a:txBody>
                    <a:bodyPr/>
                    <a:lstStyle/>
                    <a:p>
                      <a:pPr algn="l" fontAlgn="b"/>
                      <a:endParaRPr lang="en-US" sz="2800" b="0" i="0" u="none" strike="noStrike">
                        <a:solidFill>
                          <a:schemeClr val="bg1"/>
                        </a:solidFill>
                        <a:effectLst/>
                        <a:latin typeface="Avenir Next Medium" panose="020B0503020202020204" pitchFamily="34" charset="0"/>
                      </a:endParaRPr>
                    </a:p>
                  </a:txBody>
                  <a:tcPr marL="9525" marR="9525" marT="9525" marB="0" anchor="b">
                    <a:lnL w="12700" cmpd="sng">
                      <a:noFill/>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822574"/>
                  </a:ext>
                </a:extLst>
              </a:tr>
              <a:tr h="215900">
                <a:tc>
                  <a:txBody>
                    <a:bodyPr/>
                    <a:lstStyle/>
                    <a:p>
                      <a:pPr algn="r" fontAlgn="b"/>
                      <a:r>
                        <a:rPr lang="en-US" sz="2800" u="none" strike="noStrike">
                          <a:solidFill>
                            <a:schemeClr val="bg1"/>
                          </a:solidFill>
                          <a:effectLst/>
                        </a:rPr>
                        <a:t>2023</a:t>
                      </a:r>
                      <a:endParaRPr lang="en-US" sz="2800" b="0" i="0" u="none" strike="noStrike">
                        <a:solidFill>
                          <a:schemeClr val="bg1"/>
                        </a:solidFill>
                        <a:effectLst/>
                        <a:latin typeface="Avenir Next Medium" panose="020B0503020202020204" pitchFamily="34" charset="0"/>
                      </a:endParaRPr>
                    </a:p>
                  </a:txBody>
                  <a:tcPr marL="9525" marR="9525" marT="9525" marB="0" anchor="b">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800" u="none" strike="noStrike">
                          <a:solidFill>
                            <a:schemeClr val="bg1"/>
                          </a:solidFill>
                          <a:effectLst/>
                        </a:rPr>
                        <a:t>19.9%</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r" fontAlgn="b"/>
                      <a:r>
                        <a:rPr lang="en-US" sz="2800" u="none" strike="noStrike">
                          <a:solidFill>
                            <a:srgbClr val="FFC000"/>
                          </a:solidFill>
                          <a:effectLst/>
                        </a:rPr>
                        <a:t>80.1%</a:t>
                      </a:r>
                      <a:endParaRPr lang="en-US" sz="2800" b="0" i="0" u="none" strike="noStrike">
                        <a:solidFill>
                          <a:srgbClr val="FFC000"/>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91041409"/>
                  </a:ext>
                </a:extLst>
              </a:tr>
              <a:tr h="215900">
                <a:tc>
                  <a:txBody>
                    <a:bodyPr/>
                    <a:lstStyle/>
                    <a:p>
                      <a:pPr algn="r" fontAlgn="b"/>
                      <a:r>
                        <a:rPr lang="en-US" sz="2800" u="none" strike="noStrike">
                          <a:solidFill>
                            <a:schemeClr val="bg1"/>
                          </a:solidFill>
                          <a:effectLst/>
                        </a:rPr>
                        <a:t>2012</a:t>
                      </a:r>
                      <a:endParaRPr lang="en-US" sz="2800" b="0" i="0" u="none" strike="noStrike">
                        <a:solidFill>
                          <a:schemeClr val="bg1"/>
                        </a:solidFill>
                        <a:effectLst/>
                        <a:latin typeface="Avenir Next Medium" panose="020B0503020202020204" pitchFamily="34" charset="0"/>
                      </a:endParaRPr>
                    </a:p>
                  </a:txBody>
                  <a:tcPr marL="9525" marR="9525" marT="9525" marB="0" anchor="b">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pPr algn="r" fontAlgn="b"/>
                      <a:r>
                        <a:rPr lang="en-US" sz="2800" u="none" strike="noStrike">
                          <a:solidFill>
                            <a:schemeClr val="bg1"/>
                          </a:solidFill>
                          <a:effectLst/>
                        </a:rPr>
                        <a:t>30.7%</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pPr algn="r" fontAlgn="b"/>
                      <a:r>
                        <a:rPr lang="en-US" sz="2800" u="none" strike="noStrike">
                          <a:solidFill>
                            <a:schemeClr val="bg1"/>
                          </a:solidFill>
                          <a:effectLst/>
                        </a:rPr>
                        <a:t>69.3%</a:t>
                      </a:r>
                      <a:endParaRPr lang="en-US" sz="2800" b="0" i="0" u="none" strike="noStrike">
                        <a:solidFill>
                          <a:schemeClr val="bg1"/>
                        </a:solidFill>
                        <a:effectLst/>
                        <a:latin typeface="Avenir Next Medium" panose="020B0503020202020204" pitchFamily="34" charset="0"/>
                      </a:endParaRPr>
                    </a:p>
                  </a:txBody>
                  <a:tcPr marL="9525" marR="9525" marT="9525" marB="0" anchor="b">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076783334"/>
                  </a:ext>
                </a:extLst>
              </a:tr>
            </a:tbl>
          </a:graphicData>
        </a:graphic>
      </p:graphicFrame>
      <p:sp>
        <p:nvSpPr>
          <p:cNvPr id="4" name="Rounded Rectangle 3">
            <a:extLst>
              <a:ext uri="{FF2B5EF4-FFF2-40B4-BE49-F238E27FC236}">
                <a16:creationId xmlns:a16="http://schemas.microsoft.com/office/drawing/2014/main" id="{1E59DDAA-08C6-E86F-5C1F-9CF3D6DC7C95}"/>
              </a:ext>
            </a:extLst>
          </p:cNvPr>
          <p:cNvSpPr/>
          <p:nvPr/>
        </p:nvSpPr>
        <p:spPr>
          <a:xfrm>
            <a:off x="7511573" y="4604402"/>
            <a:ext cx="7769677" cy="3352800"/>
          </a:xfrm>
          <a:prstGeom prst="roundRect">
            <a:avLst>
              <a:gd name="adj" fmla="val 2632"/>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5" name="TextBox 4">
            <a:extLst>
              <a:ext uri="{FF2B5EF4-FFF2-40B4-BE49-F238E27FC236}">
                <a16:creationId xmlns:a16="http://schemas.microsoft.com/office/drawing/2014/main" id="{6085D1C8-CCE5-D4B1-AA13-9269D3DBB021}"/>
              </a:ext>
            </a:extLst>
          </p:cNvPr>
          <p:cNvSpPr txBox="1"/>
          <p:nvPr/>
        </p:nvSpPr>
        <p:spPr>
          <a:xfrm>
            <a:off x="2014845" y="1946505"/>
            <a:ext cx="3952880" cy="523220"/>
          </a:xfrm>
          <a:prstGeom prst="rect">
            <a:avLst/>
          </a:prstGeom>
          <a:noFill/>
          <a:effectLst>
            <a:softEdge rad="65707"/>
          </a:effectLst>
        </p:spPr>
        <p:txBody>
          <a:bodyPr wrap="square" rtlCol="0">
            <a:spAutoFit/>
          </a:bodyPr>
          <a:lstStyle/>
          <a:p>
            <a:r>
              <a:rPr lang="en-US" sz="2800" dirty="0">
                <a:solidFill>
                  <a:schemeClr val="bg1"/>
                </a:solidFill>
                <a:latin typeface="Avenir Next" panose="020B0503020202020204" pitchFamily="34" charset="0"/>
              </a:rPr>
              <a:t>Kernel is in the rise</a:t>
            </a:r>
          </a:p>
        </p:txBody>
      </p:sp>
      <p:sp>
        <p:nvSpPr>
          <p:cNvPr id="6" name="TextBox 5">
            <a:extLst>
              <a:ext uri="{FF2B5EF4-FFF2-40B4-BE49-F238E27FC236}">
                <a16:creationId xmlns:a16="http://schemas.microsoft.com/office/drawing/2014/main" id="{996B6F8E-2AB1-1BD8-2AFC-7CA5A360B48C}"/>
              </a:ext>
            </a:extLst>
          </p:cNvPr>
          <p:cNvSpPr txBox="1"/>
          <p:nvPr/>
        </p:nvSpPr>
        <p:spPr>
          <a:xfrm>
            <a:off x="1991215" y="2424247"/>
            <a:ext cx="8145238"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Percentage of Kernel Sales within total production is increasing steadily</a:t>
            </a:r>
          </a:p>
        </p:txBody>
      </p:sp>
      <p:sp>
        <p:nvSpPr>
          <p:cNvPr id="7" name="TextBox 6">
            <a:extLst>
              <a:ext uri="{FF2B5EF4-FFF2-40B4-BE49-F238E27FC236}">
                <a16:creationId xmlns:a16="http://schemas.microsoft.com/office/drawing/2014/main" id="{F9333FAE-7B8D-667D-EFB9-9A93658A9DD8}"/>
              </a:ext>
            </a:extLst>
          </p:cNvPr>
          <p:cNvSpPr txBox="1"/>
          <p:nvPr/>
        </p:nvSpPr>
        <p:spPr>
          <a:xfrm>
            <a:off x="7511573" y="8635709"/>
            <a:ext cx="8145238" cy="646331"/>
          </a:xfrm>
          <a:prstGeom prst="rect">
            <a:avLst/>
          </a:prstGeom>
          <a:noFill/>
          <a:effectLst>
            <a:softEdge rad="65707"/>
          </a:effectLst>
        </p:spPr>
        <p:txBody>
          <a:bodyPr wrap="square" rtlCol="0">
            <a:spAutoFit/>
          </a:bodyPr>
          <a:lstStyle/>
          <a:p>
            <a:pPr>
              <a:spcBef>
                <a:spcPts val="0"/>
              </a:spcBef>
            </a:pPr>
            <a:r>
              <a:rPr lang="en-US" sz="1800" dirty="0">
                <a:solidFill>
                  <a:schemeClr val="bg1"/>
                </a:solidFill>
                <a:latin typeface="Avenir Next" panose="020B0503020202020204" pitchFamily="34" charset="0"/>
              </a:rPr>
              <a:t>US Sales Distribution Comparison 2012 – 2023</a:t>
            </a:r>
          </a:p>
          <a:p>
            <a:pPr>
              <a:spcBef>
                <a:spcPts val="0"/>
              </a:spcBef>
            </a:pPr>
            <a:r>
              <a:rPr lang="en-US" sz="1800" dirty="0">
                <a:solidFill>
                  <a:schemeClr val="bg1"/>
                </a:solidFill>
                <a:latin typeface="Avenir Next" panose="020B0503020202020204" pitchFamily="34" charset="0"/>
              </a:rPr>
              <a:t>Metric tons</a:t>
            </a:r>
          </a:p>
        </p:txBody>
      </p:sp>
    </p:spTree>
    <p:extLst>
      <p:ext uri="{BB962C8B-B14F-4D97-AF65-F5344CB8AC3E}">
        <p14:creationId xmlns:p14="http://schemas.microsoft.com/office/powerpoint/2010/main" val="278790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0C75-2664-A7DE-2D5B-9EF7E9444298}"/>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1BE18956-7428-44DB-D493-0B441E99A87A}"/>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4234" y="0"/>
            <a:ext cx="24384000" cy="13778561"/>
          </a:xfrm>
          <a:prstGeom prst="rect">
            <a:avLst/>
          </a:prstGeom>
        </p:spPr>
      </p:pic>
      <p:sp>
        <p:nvSpPr>
          <p:cNvPr id="30" name="Rectangle 29">
            <a:extLst>
              <a:ext uri="{FF2B5EF4-FFF2-40B4-BE49-F238E27FC236}">
                <a16:creationId xmlns:a16="http://schemas.microsoft.com/office/drawing/2014/main" id="{F0BC4206-B744-5A98-DE2C-34A6AA35584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DFE0B318-C1D0-3945-AC7E-8796ADBEB5B3}"/>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864DA2F-4CEE-0B27-6C87-34D9EEA60483}"/>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4AE6347F-A9BD-2D88-67FB-038B6B421F54}"/>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BCB7FA03-5A18-44C3-5268-037AF051464C}"/>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49B5CC8C-08F2-AAD7-5318-1DDE72323523}"/>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35448125-4417-D38C-747D-9D1EAF8BE2F1}"/>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20C704E9-4F6B-3939-8A7F-F0B252860819}"/>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
        <p:nvSpPr>
          <p:cNvPr id="7" name="TextBox 6">
            <a:extLst>
              <a:ext uri="{FF2B5EF4-FFF2-40B4-BE49-F238E27FC236}">
                <a16:creationId xmlns:a16="http://schemas.microsoft.com/office/drawing/2014/main" id="{68F02D3C-FEF8-9488-8D27-8DB9F5B5B4C0}"/>
              </a:ext>
            </a:extLst>
          </p:cNvPr>
          <p:cNvSpPr txBox="1"/>
          <p:nvPr/>
        </p:nvSpPr>
        <p:spPr>
          <a:xfrm>
            <a:off x="9256183" y="6437372"/>
            <a:ext cx="543983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a:spcBef>
                <a:spcPts val="0"/>
              </a:spcBef>
              <a:defRPr sz="1400" b="0" i="0" u="none" strike="noStrike" kern="1200" spc="0" baseline="0">
                <a:solidFill>
                  <a:srgbClr val="FFFFFF"/>
                </a:solidFill>
                <a:latin typeface="+mn-lt"/>
                <a:ea typeface="+mn-ea"/>
                <a:cs typeface="+mn-cs"/>
              </a:defRPr>
            </a:pPr>
            <a:r>
              <a:rPr lang="en-US" sz="2400">
                <a:solidFill>
                  <a:schemeClr val="bg1"/>
                </a:solidFill>
                <a:latin typeface="Avenir Next" panose="020B0503020202020204" pitchFamily="34" charset="0"/>
              </a:rPr>
              <a:t>Evolution of Global</a:t>
            </a:r>
            <a:r>
              <a:rPr lang="en-US" sz="2400" baseline="0">
                <a:solidFill>
                  <a:schemeClr val="bg1"/>
                </a:solidFill>
                <a:latin typeface="Avenir Next" panose="020B0503020202020204" pitchFamily="34" charset="0"/>
              </a:rPr>
              <a:t> Walnut Production 2000 - 2024</a:t>
            </a:r>
          </a:p>
        </p:txBody>
      </p:sp>
    </p:spTree>
    <p:extLst>
      <p:ext uri="{BB962C8B-B14F-4D97-AF65-F5344CB8AC3E}">
        <p14:creationId xmlns:p14="http://schemas.microsoft.com/office/powerpoint/2010/main" val="2374291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3047-FFDB-01B3-8FCE-362266FCAD5B}"/>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FA60843-8B0A-3AFF-00FB-752094DF7731}"/>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4234" y="0"/>
            <a:ext cx="24384000" cy="13778561"/>
          </a:xfrm>
          <a:prstGeom prst="rect">
            <a:avLst/>
          </a:prstGeom>
        </p:spPr>
      </p:pic>
      <p:sp>
        <p:nvSpPr>
          <p:cNvPr id="30" name="Rectangle 29">
            <a:extLst>
              <a:ext uri="{FF2B5EF4-FFF2-40B4-BE49-F238E27FC236}">
                <a16:creationId xmlns:a16="http://schemas.microsoft.com/office/drawing/2014/main" id="{EABF36FA-5BAF-D138-879E-B9B4F2E8A81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4EE767A7-28B4-6AA0-28E8-CD16109E2D0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E0C2A6C-7852-5291-F311-353374064BC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135E7511-EEF0-6D12-FF92-F93DA2C052BB}"/>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9ACD72DE-7F70-5682-A0A3-47DC30DE9A11}"/>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spc="240" dirty="0">
                <a:solidFill>
                  <a:schemeClr val="bg1"/>
                </a:solidFill>
                <a:latin typeface="Avenir Next Medium" panose="020B0503020202020204" pitchFamily="34" charset="0"/>
              </a:rPr>
              <a:t>MURAT BADEM</a:t>
            </a:r>
            <a:endParaRPr lang="en-US" sz="2000" spc="240" dirty="0">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5B3163E4-8419-311D-7D8B-5D8DBB6919E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19" name="TextBox 18">
            <a:extLst>
              <a:ext uri="{FF2B5EF4-FFF2-40B4-BE49-F238E27FC236}">
                <a16:creationId xmlns:a16="http://schemas.microsoft.com/office/drawing/2014/main" id="{08E72411-84D6-ED58-58D9-60D3C47C38F0}"/>
              </a:ext>
            </a:extLst>
          </p:cNvPr>
          <p:cNvSpPr txBox="1"/>
          <p:nvPr/>
        </p:nvSpPr>
        <p:spPr>
          <a:xfrm>
            <a:off x="1036664" y="11395269"/>
            <a:ext cx="6379981" cy="487569"/>
          </a:xfrm>
          <a:prstGeom prst="rect">
            <a:avLst/>
          </a:prstGeom>
          <a:noFill/>
          <a:effectLst>
            <a:softEdge rad="65707"/>
          </a:effectLst>
        </p:spPr>
        <p:txBody>
          <a:bodyPr wrap="square" rtlCol="0">
            <a:spAutoFit/>
          </a:bodyPr>
          <a:lstStyle/>
          <a:p>
            <a:pPr algn="ctr">
              <a:lnSpc>
                <a:spcPct val="107000"/>
              </a:lnSpc>
              <a:spcAft>
                <a:spcPts val="800"/>
              </a:spcAft>
            </a:pPr>
            <a:r>
              <a:rPr lang="ro-RO" sz="1200" spc="800">
                <a:solidFill>
                  <a:schemeClr val="bg1"/>
                </a:solidFill>
                <a:latin typeface="Avenir Next Medium" panose="020B0503020202020204" pitchFamily="34" charset="0"/>
              </a:rPr>
              <a:t>GLOBAL FUTURE FOR NUTS GROWERS: TENDENCIES TO CONSIDER</a:t>
            </a:r>
            <a:endParaRPr lang="en-US" sz="1200" spc="55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8D16835E-597F-9EA3-103F-ADA200118DCC}"/>
              </a:ext>
            </a:extLst>
          </p:cNvPr>
          <p:cNvSpPr txBox="1"/>
          <p:nvPr/>
        </p:nvSpPr>
        <p:spPr>
          <a:xfrm>
            <a:off x="1122335" y="10851151"/>
            <a:ext cx="6294310" cy="584775"/>
          </a:xfrm>
          <a:prstGeom prst="rect">
            <a:avLst/>
          </a:prstGeom>
          <a:noFill/>
          <a:effectLst>
            <a:softEdge rad="65707"/>
          </a:effectLst>
        </p:spPr>
        <p:txBody>
          <a:bodyPr wrap="square" rtlCol="0">
            <a:spAutoFit/>
          </a:bodyPr>
          <a:lstStyle/>
          <a:p>
            <a:pPr algn="ctr"/>
            <a:r>
              <a:rPr lang="ro-RO" sz="1600" spc="800">
                <a:solidFill>
                  <a:schemeClr val="bg1"/>
                </a:solidFill>
                <a:latin typeface="Avenir Next Medium" panose="020B0503020202020204" pitchFamily="34" charset="0"/>
              </a:rPr>
              <a:t>THE GLOBAL WALNUT MARKETS. TENDENCIES AND PERSPECTIVE</a:t>
            </a:r>
            <a:endParaRPr lang="en-US" sz="1600" spc="800" dirty="0">
              <a:solidFill>
                <a:schemeClr val="bg1"/>
              </a:solidFill>
              <a:latin typeface="Avenir Next Medium" panose="020B0503020202020204" pitchFamily="34" charset="0"/>
            </a:endParaRPr>
          </a:p>
        </p:txBody>
      </p:sp>
      <p:sp>
        <p:nvSpPr>
          <p:cNvPr id="26" name="TextBox 25">
            <a:extLst>
              <a:ext uri="{FF2B5EF4-FFF2-40B4-BE49-F238E27FC236}">
                <a16:creationId xmlns:a16="http://schemas.microsoft.com/office/drawing/2014/main" id="{8247D6FC-09C1-95EC-3378-41BEF808C6B9}"/>
              </a:ext>
            </a:extLst>
          </p:cNvPr>
          <p:cNvSpPr txBox="1"/>
          <p:nvPr/>
        </p:nvSpPr>
        <p:spPr>
          <a:xfrm>
            <a:off x="1485886" y="2366457"/>
            <a:ext cx="4476764" cy="322845"/>
          </a:xfrm>
          <a:prstGeom prst="rect">
            <a:avLst/>
          </a:prstGeom>
          <a:noFill/>
          <a:effectLst>
            <a:softEdge rad="65707"/>
          </a:effectLst>
        </p:spPr>
        <p:txBody>
          <a:bodyPr wrap="square" rtlCol="0">
            <a:spAutoFit/>
          </a:bodyPr>
          <a:lstStyle/>
          <a:p>
            <a:pPr>
              <a:lnSpc>
                <a:spcPct val="107000"/>
              </a:lnSpc>
              <a:spcAft>
                <a:spcPts val="800"/>
              </a:spcAft>
            </a:pPr>
            <a:r>
              <a:rPr lang="ro-RO" sz="1400" b="1">
                <a:solidFill>
                  <a:schemeClr val="bg1"/>
                </a:solidFill>
                <a:latin typeface="Avenir Next Demi Bold" panose="020B0503020202020204" pitchFamily="34" charset="0"/>
              </a:rPr>
              <a:t>PRODUCTION</a:t>
            </a:r>
            <a:r>
              <a:rPr lang="en-US" sz="1400" b="1">
                <a:solidFill>
                  <a:schemeClr val="bg1"/>
                </a:solidFill>
                <a:latin typeface="Avenir Next Demi Bold" panose="020B0503020202020204" pitchFamily="34" charset="0"/>
              </a:rPr>
              <a:t> (1,000 Metric Tons)</a:t>
            </a:r>
            <a:endParaRPr lang="ro-RO" sz="1400" b="1">
              <a:solidFill>
                <a:schemeClr val="bg1"/>
              </a:solidFill>
              <a:latin typeface="Avenir Next Demi Bold" panose="020B0503020202020204" pitchFamily="34" charset="0"/>
            </a:endParaRPr>
          </a:p>
        </p:txBody>
      </p:sp>
      <p:graphicFrame>
        <p:nvGraphicFramePr>
          <p:cNvPr id="3" name="Chart 2">
            <a:extLst>
              <a:ext uri="{FF2B5EF4-FFF2-40B4-BE49-F238E27FC236}">
                <a16:creationId xmlns:a16="http://schemas.microsoft.com/office/drawing/2014/main" id="{D1FD6435-B332-8CB1-A4D3-74BAE70360BC}"/>
              </a:ext>
            </a:extLst>
          </p:cNvPr>
          <p:cNvGraphicFramePr>
            <a:graphicFrameLocks/>
          </p:cNvGraphicFramePr>
          <p:nvPr>
            <p:extLst>
              <p:ext uri="{D42A27DB-BD31-4B8C-83A1-F6EECF244321}">
                <p14:modId xmlns:p14="http://schemas.microsoft.com/office/powerpoint/2010/main" val="1952746891"/>
              </p:ext>
            </p:extLst>
          </p:nvPr>
        </p:nvGraphicFramePr>
        <p:xfrm>
          <a:off x="1386417" y="2101516"/>
          <a:ext cx="21820654" cy="7652084"/>
        </p:xfrm>
        <a:graphic>
          <a:graphicData uri="http://schemas.openxmlformats.org/drawingml/2006/chart">
            <c:chart xmlns:c="http://schemas.openxmlformats.org/drawingml/2006/chart" xmlns:r="http://schemas.openxmlformats.org/officeDocument/2006/relationships" r:id="rId5"/>
          </a:graphicData>
        </a:graphic>
      </p:graphicFrame>
      <p:sp>
        <p:nvSpPr>
          <p:cNvPr id="4" name="Freeform 3">
            <a:extLst>
              <a:ext uri="{FF2B5EF4-FFF2-40B4-BE49-F238E27FC236}">
                <a16:creationId xmlns:a16="http://schemas.microsoft.com/office/drawing/2014/main" id="{E8AE3740-D096-2DA7-9A4C-D38BB84C6223}"/>
              </a:ext>
            </a:extLst>
          </p:cNvPr>
          <p:cNvSpPr/>
          <p:nvPr/>
        </p:nvSpPr>
        <p:spPr>
          <a:xfrm>
            <a:off x="2860774" y="3554773"/>
            <a:ext cx="19983184" cy="3964179"/>
          </a:xfrm>
          <a:custGeom>
            <a:avLst/>
            <a:gdLst>
              <a:gd name="connsiteX0" fmla="*/ 0 w 19828933"/>
              <a:gd name="connsiteY0" fmla="*/ 3335867 h 3335867"/>
              <a:gd name="connsiteX1" fmla="*/ 982133 w 19828933"/>
              <a:gd name="connsiteY1" fmla="*/ 3268134 h 3335867"/>
              <a:gd name="connsiteX2" fmla="*/ 1761067 w 19828933"/>
              <a:gd name="connsiteY2" fmla="*/ 3098800 h 3335867"/>
              <a:gd name="connsiteX3" fmla="*/ 2590800 w 19828933"/>
              <a:gd name="connsiteY3" fmla="*/ 3081867 h 3335867"/>
              <a:gd name="connsiteX4" fmla="*/ 3437467 w 19828933"/>
              <a:gd name="connsiteY4" fmla="*/ 3048000 h 3335867"/>
              <a:gd name="connsiteX5" fmla="*/ 4250267 w 19828933"/>
              <a:gd name="connsiteY5" fmla="*/ 2895600 h 3335867"/>
              <a:gd name="connsiteX6" fmla="*/ 5096933 w 19828933"/>
              <a:gd name="connsiteY6" fmla="*/ 2878667 h 3335867"/>
              <a:gd name="connsiteX7" fmla="*/ 5926667 w 19828933"/>
              <a:gd name="connsiteY7" fmla="*/ 2726267 h 3335867"/>
              <a:gd name="connsiteX8" fmla="*/ 6688667 w 19828933"/>
              <a:gd name="connsiteY8" fmla="*/ 2472267 h 3335867"/>
              <a:gd name="connsiteX9" fmla="*/ 7518400 w 19828933"/>
              <a:gd name="connsiteY9" fmla="*/ 2252134 h 3335867"/>
              <a:gd name="connsiteX10" fmla="*/ 8415867 w 19828933"/>
              <a:gd name="connsiteY10" fmla="*/ 2201334 h 3335867"/>
              <a:gd name="connsiteX11" fmla="*/ 9211733 w 19828933"/>
              <a:gd name="connsiteY11" fmla="*/ 1930400 h 3335867"/>
              <a:gd name="connsiteX12" fmla="*/ 9956800 w 19828933"/>
              <a:gd name="connsiteY12" fmla="*/ 1862667 h 3335867"/>
              <a:gd name="connsiteX13" fmla="*/ 10735733 w 19828933"/>
              <a:gd name="connsiteY13" fmla="*/ 1693334 h 3335867"/>
              <a:gd name="connsiteX14" fmla="*/ 11599333 w 19828933"/>
              <a:gd name="connsiteY14" fmla="*/ 1439334 h 3335867"/>
              <a:gd name="connsiteX15" fmla="*/ 12479867 w 19828933"/>
              <a:gd name="connsiteY15" fmla="*/ 1134534 h 3335867"/>
              <a:gd name="connsiteX16" fmla="*/ 13258800 w 19828933"/>
              <a:gd name="connsiteY16" fmla="*/ 863600 h 3335867"/>
              <a:gd name="connsiteX17" fmla="*/ 14020800 w 19828933"/>
              <a:gd name="connsiteY17" fmla="*/ 1049867 h 3335867"/>
              <a:gd name="connsiteX18" fmla="*/ 14918267 w 19828933"/>
              <a:gd name="connsiteY18" fmla="*/ 1168400 h 3335867"/>
              <a:gd name="connsiteX19" fmla="*/ 15764933 w 19828933"/>
              <a:gd name="connsiteY19" fmla="*/ 931334 h 3335867"/>
              <a:gd name="connsiteX20" fmla="*/ 16442267 w 19828933"/>
              <a:gd name="connsiteY20" fmla="*/ 558800 h 3335867"/>
              <a:gd name="connsiteX21" fmla="*/ 17305867 w 19828933"/>
              <a:gd name="connsiteY21" fmla="*/ 711200 h 3335867"/>
              <a:gd name="connsiteX22" fmla="*/ 18135600 w 19828933"/>
              <a:gd name="connsiteY22" fmla="*/ 389467 h 3335867"/>
              <a:gd name="connsiteX23" fmla="*/ 18931467 w 19828933"/>
              <a:gd name="connsiteY23" fmla="*/ 118534 h 3335867"/>
              <a:gd name="connsiteX24" fmla="*/ 19828933 w 19828933"/>
              <a:gd name="connsiteY24" fmla="*/ 0 h 3335867"/>
              <a:gd name="connsiteX0" fmla="*/ 0 w 19828933"/>
              <a:gd name="connsiteY0" fmla="*/ 3335867 h 3335867"/>
              <a:gd name="connsiteX1" fmla="*/ 982133 w 19828933"/>
              <a:gd name="connsiteY1" fmla="*/ 3268134 h 3335867"/>
              <a:gd name="connsiteX2" fmla="*/ 1761067 w 19828933"/>
              <a:gd name="connsiteY2" fmla="*/ 3098800 h 3335867"/>
              <a:gd name="connsiteX3" fmla="*/ 2590800 w 19828933"/>
              <a:gd name="connsiteY3" fmla="*/ 3081867 h 3335867"/>
              <a:gd name="connsiteX4" fmla="*/ 3437467 w 19828933"/>
              <a:gd name="connsiteY4" fmla="*/ 3048000 h 3335867"/>
              <a:gd name="connsiteX5" fmla="*/ 4250267 w 19828933"/>
              <a:gd name="connsiteY5" fmla="*/ 2895600 h 3335867"/>
              <a:gd name="connsiteX6" fmla="*/ 5096933 w 19828933"/>
              <a:gd name="connsiteY6" fmla="*/ 2878667 h 3335867"/>
              <a:gd name="connsiteX7" fmla="*/ 5926667 w 19828933"/>
              <a:gd name="connsiteY7" fmla="*/ 2726267 h 3335867"/>
              <a:gd name="connsiteX8" fmla="*/ 6688667 w 19828933"/>
              <a:gd name="connsiteY8" fmla="*/ 2472267 h 3335867"/>
              <a:gd name="connsiteX9" fmla="*/ 7510087 w 19828933"/>
              <a:gd name="connsiteY9" fmla="*/ 2309050 h 3335867"/>
              <a:gd name="connsiteX10" fmla="*/ 8415867 w 19828933"/>
              <a:gd name="connsiteY10" fmla="*/ 2201334 h 3335867"/>
              <a:gd name="connsiteX11" fmla="*/ 9211733 w 19828933"/>
              <a:gd name="connsiteY11" fmla="*/ 1930400 h 3335867"/>
              <a:gd name="connsiteX12" fmla="*/ 9956800 w 19828933"/>
              <a:gd name="connsiteY12" fmla="*/ 1862667 h 3335867"/>
              <a:gd name="connsiteX13" fmla="*/ 10735733 w 19828933"/>
              <a:gd name="connsiteY13" fmla="*/ 1693334 h 3335867"/>
              <a:gd name="connsiteX14" fmla="*/ 11599333 w 19828933"/>
              <a:gd name="connsiteY14" fmla="*/ 1439334 h 3335867"/>
              <a:gd name="connsiteX15" fmla="*/ 12479867 w 19828933"/>
              <a:gd name="connsiteY15" fmla="*/ 1134534 h 3335867"/>
              <a:gd name="connsiteX16" fmla="*/ 13258800 w 19828933"/>
              <a:gd name="connsiteY16" fmla="*/ 863600 h 3335867"/>
              <a:gd name="connsiteX17" fmla="*/ 14020800 w 19828933"/>
              <a:gd name="connsiteY17" fmla="*/ 1049867 h 3335867"/>
              <a:gd name="connsiteX18" fmla="*/ 14918267 w 19828933"/>
              <a:gd name="connsiteY18" fmla="*/ 1168400 h 3335867"/>
              <a:gd name="connsiteX19" fmla="*/ 15764933 w 19828933"/>
              <a:gd name="connsiteY19" fmla="*/ 931334 h 3335867"/>
              <a:gd name="connsiteX20" fmla="*/ 16442267 w 19828933"/>
              <a:gd name="connsiteY20" fmla="*/ 558800 h 3335867"/>
              <a:gd name="connsiteX21" fmla="*/ 17305867 w 19828933"/>
              <a:gd name="connsiteY21" fmla="*/ 711200 h 3335867"/>
              <a:gd name="connsiteX22" fmla="*/ 18135600 w 19828933"/>
              <a:gd name="connsiteY22" fmla="*/ 389467 h 3335867"/>
              <a:gd name="connsiteX23" fmla="*/ 18931467 w 19828933"/>
              <a:gd name="connsiteY23" fmla="*/ 118534 h 3335867"/>
              <a:gd name="connsiteX24" fmla="*/ 19828933 w 19828933"/>
              <a:gd name="connsiteY24" fmla="*/ 0 h 3335867"/>
              <a:gd name="connsiteX0" fmla="*/ 0 w 19828933"/>
              <a:gd name="connsiteY0" fmla="*/ 3335867 h 3335867"/>
              <a:gd name="connsiteX1" fmla="*/ 982133 w 19828933"/>
              <a:gd name="connsiteY1" fmla="*/ 3268134 h 3335867"/>
              <a:gd name="connsiteX2" fmla="*/ 1761067 w 19828933"/>
              <a:gd name="connsiteY2" fmla="*/ 3098800 h 3335867"/>
              <a:gd name="connsiteX3" fmla="*/ 2590800 w 19828933"/>
              <a:gd name="connsiteY3" fmla="*/ 3081867 h 3335867"/>
              <a:gd name="connsiteX4" fmla="*/ 3437467 w 19828933"/>
              <a:gd name="connsiteY4" fmla="*/ 3048000 h 3335867"/>
              <a:gd name="connsiteX5" fmla="*/ 4250267 w 19828933"/>
              <a:gd name="connsiteY5" fmla="*/ 2895600 h 3335867"/>
              <a:gd name="connsiteX6" fmla="*/ 5096933 w 19828933"/>
              <a:gd name="connsiteY6" fmla="*/ 2878667 h 3335867"/>
              <a:gd name="connsiteX7" fmla="*/ 5926667 w 19828933"/>
              <a:gd name="connsiteY7" fmla="*/ 2761839 h 3335867"/>
              <a:gd name="connsiteX8" fmla="*/ 6688667 w 19828933"/>
              <a:gd name="connsiteY8" fmla="*/ 2472267 h 3335867"/>
              <a:gd name="connsiteX9" fmla="*/ 7510087 w 19828933"/>
              <a:gd name="connsiteY9" fmla="*/ 2309050 h 3335867"/>
              <a:gd name="connsiteX10" fmla="*/ 8415867 w 19828933"/>
              <a:gd name="connsiteY10" fmla="*/ 2201334 h 3335867"/>
              <a:gd name="connsiteX11" fmla="*/ 9211733 w 19828933"/>
              <a:gd name="connsiteY11" fmla="*/ 1930400 h 3335867"/>
              <a:gd name="connsiteX12" fmla="*/ 9956800 w 19828933"/>
              <a:gd name="connsiteY12" fmla="*/ 1862667 h 3335867"/>
              <a:gd name="connsiteX13" fmla="*/ 10735733 w 19828933"/>
              <a:gd name="connsiteY13" fmla="*/ 1693334 h 3335867"/>
              <a:gd name="connsiteX14" fmla="*/ 11599333 w 19828933"/>
              <a:gd name="connsiteY14" fmla="*/ 1439334 h 3335867"/>
              <a:gd name="connsiteX15" fmla="*/ 12479867 w 19828933"/>
              <a:gd name="connsiteY15" fmla="*/ 1134534 h 3335867"/>
              <a:gd name="connsiteX16" fmla="*/ 13258800 w 19828933"/>
              <a:gd name="connsiteY16" fmla="*/ 863600 h 3335867"/>
              <a:gd name="connsiteX17" fmla="*/ 14020800 w 19828933"/>
              <a:gd name="connsiteY17" fmla="*/ 1049867 h 3335867"/>
              <a:gd name="connsiteX18" fmla="*/ 14918267 w 19828933"/>
              <a:gd name="connsiteY18" fmla="*/ 1168400 h 3335867"/>
              <a:gd name="connsiteX19" fmla="*/ 15764933 w 19828933"/>
              <a:gd name="connsiteY19" fmla="*/ 931334 h 3335867"/>
              <a:gd name="connsiteX20" fmla="*/ 16442267 w 19828933"/>
              <a:gd name="connsiteY20" fmla="*/ 558800 h 3335867"/>
              <a:gd name="connsiteX21" fmla="*/ 17305867 w 19828933"/>
              <a:gd name="connsiteY21" fmla="*/ 711200 h 3335867"/>
              <a:gd name="connsiteX22" fmla="*/ 18135600 w 19828933"/>
              <a:gd name="connsiteY22" fmla="*/ 389467 h 3335867"/>
              <a:gd name="connsiteX23" fmla="*/ 18931467 w 19828933"/>
              <a:gd name="connsiteY23" fmla="*/ 118534 h 3335867"/>
              <a:gd name="connsiteX24" fmla="*/ 19828933 w 19828933"/>
              <a:gd name="connsiteY24" fmla="*/ 0 h 3335867"/>
              <a:gd name="connsiteX0" fmla="*/ 0 w 19828933"/>
              <a:gd name="connsiteY0" fmla="*/ 3335867 h 3335867"/>
              <a:gd name="connsiteX1" fmla="*/ 982133 w 19828933"/>
              <a:gd name="connsiteY1" fmla="*/ 3268134 h 3335867"/>
              <a:gd name="connsiteX2" fmla="*/ 1761067 w 19828933"/>
              <a:gd name="connsiteY2" fmla="*/ 3098800 h 3335867"/>
              <a:gd name="connsiteX3" fmla="*/ 2590800 w 19828933"/>
              <a:gd name="connsiteY3" fmla="*/ 3081867 h 3335867"/>
              <a:gd name="connsiteX4" fmla="*/ 3437467 w 19828933"/>
              <a:gd name="connsiteY4" fmla="*/ 3048000 h 3335867"/>
              <a:gd name="connsiteX5" fmla="*/ 4258579 w 19828933"/>
              <a:gd name="connsiteY5" fmla="*/ 2952517 h 3335867"/>
              <a:gd name="connsiteX6" fmla="*/ 5096933 w 19828933"/>
              <a:gd name="connsiteY6" fmla="*/ 2878667 h 3335867"/>
              <a:gd name="connsiteX7" fmla="*/ 5926667 w 19828933"/>
              <a:gd name="connsiteY7" fmla="*/ 2761839 h 3335867"/>
              <a:gd name="connsiteX8" fmla="*/ 6688667 w 19828933"/>
              <a:gd name="connsiteY8" fmla="*/ 2472267 h 3335867"/>
              <a:gd name="connsiteX9" fmla="*/ 7510087 w 19828933"/>
              <a:gd name="connsiteY9" fmla="*/ 2309050 h 3335867"/>
              <a:gd name="connsiteX10" fmla="*/ 8415867 w 19828933"/>
              <a:gd name="connsiteY10" fmla="*/ 2201334 h 3335867"/>
              <a:gd name="connsiteX11" fmla="*/ 9211733 w 19828933"/>
              <a:gd name="connsiteY11" fmla="*/ 1930400 h 3335867"/>
              <a:gd name="connsiteX12" fmla="*/ 9956800 w 19828933"/>
              <a:gd name="connsiteY12" fmla="*/ 1862667 h 3335867"/>
              <a:gd name="connsiteX13" fmla="*/ 10735733 w 19828933"/>
              <a:gd name="connsiteY13" fmla="*/ 1693334 h 3335867"/>
              <a:gd name="connsiteX14" fmla="*/ 11599333 w 19828933"/>
              <a:gd name="connsiteY14" fmla="*/ 1439334 h 3335867"/>
              <a:gd name="connsiteX15" fmla="*/ 12479867 w 19828933"/>
              <a:gd name="connsiteY15" fmla="*/ 1134534 h 3335867"/>
              <a:gd name="connsiteX16" fmla="*/ 13258800 w 19828933"/>
              <a:gd name="connsiteY16" fmla="*/ 863600 h 3335867"/>
              <a:gd name="connsiteX17" fmla="*/ 14020800 w 19828933"/>
              <a:gd name="connsiteY17" fmla="*/ 1049867 h 3335867"/>
              <a:gd name="connsiteX18" fmla="*/ 14918267 w 19828933"/>
              <a:gd name="connsiteY18" fmla="*/ 1168400 h 3335867"/>
              <a:gd name="connsiteX19" fmla="*/ 15764933 w 19828933"/>
              <a:gd name="connsiteY19" fmla="*/ 931334 h 3335867"/>
              <a:gd name="connsiteX20" fmla="*/ 16442267 w 19828933"/>
              <a:gd name="connsiteY20" fmla="*/ 558800 h 3335867"/>
              <a:gd name="connsiteX21" fmla="*/ 17305867 w 19828933"/>
              <a:gd name="connsiteY21" fmla="*/ 711200 h 3335867"/>
              <a:gd name="connsiteX22" fmla="*/ 18135600 w 19828933"/>
              <a:gd name="connsiteY22" fmla="*/ 389467 h 3335867"/>
              <a:gd name="connsiteX23" fmla="*/ 18931467 w 19828933"/>
              <a:gd name="connsiteY23" fmla="*/ 118534 h 3335867"/>
              <a:gd name="connsiteX24" fmla="*/ 19828933 w 19828933"/>
              <a:gd name="connsiteY24" fmla="*/ 0 h 3335867"/>
              <a:gd name="connsiteX0" fmla="*/ 0 w 19828933"/>
              <a:gd name="connsiteY0" fmla="*/ 3335867 h 3335867"/>
              <a:gd name="connsiteX1" fmla="*/ 982133 w 19828933"/>
              <a:gd name="connsiteY1" fmla="*/ 3268134 h 3335867"/>
              <a:gd name="connsiteX2" fmla="*/ 1761067 w 19828933"/>
              <a:gd name="connsiteY2" fmla="*/ 3098800 h 3335867"/>
              <a:gd name="connsiteX3" fmla="*/ 2665614 w 19828933"/>
              <a:gd name="connsiteY3" fmla="*/ 3124554 h 3335867"/>
              <a:gd name="connsiteX4" fmla="*/ 3437467 w 19828933"/>
              <a:gd name="connsiteY4" fmla="*/ 3048000 h 3335867"/>
              <a:gd name="connsiteX5" fmla="*/ 4258579 w 19828933"/>
              <a:gd name="connsiteY5" fmla="*/ 2952517 h 3335867"/>
              <a:gd name="connsiteX6" fmla="*/ 5096933 w 19828933"/>
              <a:gd name="connsiteY6" fmla="*/ 2878667 h 3335867"/>
              <a:gd name="connsiteX7" fmla="*/ 5926667 w 19828933"/>
              <a:gd name="connsiteY7" fmla="*/ 2761839 h 3335867"/>
              <a:gd name="connsiteX8" fmla="*/ 6688667 w 19828933"/>
              <a:gd name="connsiteY8" fmla="*/ 2472267 h 3335867"/>
              <a:gd name="connsiteX9" fmla="*/ 7510087 w 19828933"/>
              <a:gd name="connsiteY9" fmla="*/ 2309050 h 3335867"/>
              <a:gd name="connsiteX10" fmla="*/ 8415867 w 19828933"/>
              <a:gd name="connsiteY10" fmla="*/ 2201334 h 3335867"/>
              <a:gd name="connsiteX11" fmla="*/ 9211733 w 19828933"/>
              <a:gd name="connsiteY11" fmla="*/ 1930400 h 3335867"/>
              <a:gd name="connsiteX12" fmla="*/ 9956800 w 19828933"/>
              <a:gd name="connsiteY12" fmla="*/ 1862667 h 3335867"/>
              <a:gd name="connsiteX13" fmla="*/ 10735733 w 19828933"/>
              <a:gd name="connsiteY13" fmla="*/ 1693334 h 3335867"/>
              <a:gd name="connsiteX14" fmla="*/ 11599333 w 19828933"/>
              <a:gd name="connsiteY14" fmla="*/ 1439334 h 3335867"/>
              <a:gd name="connsiteX15" fmla="*/ 12479867 w 19828933"/>
              <a:gd name="connsiteY15" fmla="*/ 1134534 h 3335867"/>
              <a:gd name="connsiteX16" fmla="*/ 13258800 w 19828933"/>
              <a:gd name="connsiteY16" fmla="*/ 863600 h 3335867"/>
              <a:gd name="connsiteX17" fmla="*/ 14020800 w 19828933"/>
              <a:gd name="connsiteY17" fmla="*/ 1049867 h 3335867"/>
              <a:gd name="connsiteX18" fmla="*/ 14918267 w 19828933"/>
              <a:gd name="connsiteY18" fmla="*/ 1168400 h 3335867"/>
              <a:gd name="connsiteX19" fmla="*/ 15764933 w 19828933"/>
              <a:gd name="connsiteY19" fmla="*/ 931334 h 3335867"/>
              <a:gd name="connsiteX20" fmla="*/ 16442267 w 19828933"/>
              <a:gd name="connsiteY20" fmla="*/ 558800 h 3335867"/>
              <a:gd name="connsiteX21" fmla="*/ 17305867 w 19828933"/>
              <a:gd name="connsiteY21" fmla="*/ 711200 h 3335867"/>
              <a:gd name="connsiteX22" fmla="*/ 18135600 w 19828933"/>
              <a:gd name="connsiteY22" fmla="*/ 389467 h 3335867"/>
              <a:gd name="connsiteX23" fmla="*/ 18931467 w 19828933"/>
              <a:gd name="connsiteY23" fmla="*/ 118534 h 3335867"/>
              <a:gd name="connsiteX24" fmla="*/ 19828933 w 19828933"/>
              <a:gd name="connsiteY24" fmla="*/ 0 h 3335867"/>
              <a:gd name="connsiteX0" fmla="*/ 0 w 19828933"/>
              <a:gd name="connsiteY0" fmla="*/ 3335867 h 3335867"/>
              <a:gd name="connsiteX1" fmla="*/ 982133 w 19828933"/>
              <a:gd name="connsiteY1" fmla="*/ 3268134 h 3335867"/>
              <a:gd name="connsiteX2" fmla="*/ 1844194 w 19828933"/>
              <a:gd name="connsiteY2" fmla="*/ 3169945 h 3335867"/>
              <a:gd name="connsiteX3" fmla="*/ 2665614 w 19828933"/>
              <a:gd name="connsiteY3" fmla="*/ 3124554 h 3335867"/>
              <a:gd name="connsiteX4" fmla="*/ 3437467 w 19828933"/>
              <a:gd name="connsiteY4" fmla="*/ 3048000 h 3335867"/>
              <a:gd name="connsiteX5" fmla="*/ 4258579 w 19828933"/>
              <a:gd name="connsiteY5" fmla="*/ 2952517 h 3335867"/>
              <a:gd name="connsiteX6" fmla="*/ 5096933 w 19828933"/>
              <a:gd name="connsiteY6" fmla="*/ 2878667 h 3335867"/>
              <a:gd name="connsiteX7" fmla="*/ 5926667 w 19828933"/>
              <a:gd name="connsiteY7" fmla="*/ 2761839 h 3335867"/>
              <a:gd name="connsiteX8" fmla="*/ 6688667 w 19828933"/>
              <a:gd name="connsiteY8" fmla="*/ 2472267 h 3335867"/>
              <a:gd name="connsiteX9" fmla="*/ 7510087 w 19828933"/>
              <a:gd name="connsiteY9" fmla="*/ 2309050 h 3335867"/>
              <a:gd name="connsiteX10" fmla="*/ 8415867 w 19828933"/>
              <a:gd name="connsiteY10" fmla="*/ 2201334 h 3335867"/>
              <a:gd name="connsiteX11" fmla="*/ 9211733 w 19828933"/>
              <a:gd name="connsiteY11" fmla="*/ 1930400 h 3335867"/>
              <a:gd name="connsiteX12" fmla="*/ 9956800 w 19828933"/>
              <a:gd name="connsiteY12" fmla="*/ 1862667 h 3335867"/>
              <a:gd name="connsiteX13" fmla="*/ 10735733 w 19828933"/>
              <a:gd name="connsiteY13" fmla="*/ 1693334 h 3335867"/>
              <a:gd name="connsiteX14" fmla="*/ 11599333 w 19828933"/>
              <a:gd name="connsiteY14" fmla="*/ 1439334 h 3335867"/>
              <a:gd name="connsiteX15" fmla="*/ 12479867 w 19828933"/>
              <a:gd name="connsiteY15" fmla="*/ 1134534 h 3335867"/>
              <a:gd name="connsiteX16" fmla="*/ 13258800 w 19828933"/>
              <a:gd name="connsiteY16" fmla="*/ 863600 h 3335867"/>
              <a:gd name="connsiteX17" fmla="*/ 14020800 w 19828933"/>
              <a:gd name="connsiteY17" fmla="*/ 1049867 h 3335867"/>
              <a:gd name="connsiteX18" fmla="*/ 14918267 w 19828933"/>
              <a:gd name="connsiteY18" fmla="*/ 1168400 h 3335867"/>
              <a:gd name="connsiteX19" fmla="*/ 15764933 w 19828933"/>
              <a:gd name="connsiteY19" fmla="*/ 931334 h 3335867"/>
              <a:gd name="connsiteX20" fmla="*/ 16442267 w 19828933"/>
              <a:gd name="connsiteY20" fmla="*/ 558800 h 3335867"/>
              <a:gd name="connsiteX21" fmla="*/ 17305867 w 19828933"/>
              <a:gd name="connsiteY21" fmla="*/ 711200 h 3335867"/>
              <a:gd name="connsiteX22" fmla="*/ 18135600 w 19828933"/>
              <a:gd name="connsiteY22" fmla="*/ 389467 h 3335867"/>
              <a:gd name="connsiteX23" fmla="*/ 18931467 w 19828933"/>
              <a:gd name="connsiteY23" fmla="*/ 118534 h 3335867"/>
              <a:gd name="connsiteX24" fmla="*/ 19828933 w 19828933"/>
              <a:gd name="connsiteY24" fmla="*/ 0 h 3335867"/>
              <a:gd name="connsiteX0" fmla="*/ 0 w 19828933"/>
              <a:gd name="connsiteY0" fmla="*/ 3335867 h 3339280"/>
              <a:gd name="connsiteX1" fmla="*/ 1040322 w 19828933"/>
              <a:gd name="connsiteY1" fmla="*/ 3339280 h 3339280"/>
              <a:gd name="connsiteX2" fmla="*/ 1844194 w 19828933"/>
              <a:gd name="connsiteY2" fmla="*/ 3169945 h 3339280"/>
              <a:gd name="connsiteX3" fmla="*/ 2665614 w 19828933"/>
              <a:gd name="connsiteY3" fmla="*/ 3124554 h 3339280"/>
              <a:gd name="connsiteX4" fmla="*/ 3437467 w 19828933"/>
              <a:gd name="connsiteY4" fmla="*/ 3048000 h 3339280"/>
              <a:gd name="connsiteX5" fmla="*/ 4258579 w 19828933"/>
              <a:gd name="connsiteY5" fmla="*/ 2952517 h 3339280"/>
              <a:gd name="connsiteX6" fmla="*/ 5096933 w 19828933"/>
              <a:gd name="connsiteY6" fmla="*/ 2878667 h 3339280"/>
              <a:gd name="connsiteX7" fmla="*/ 5926667 w 19828933"/>
              <a:gd name="connsiteY7" fmla="*/ 2761839 h 3339280"/>
              <a:gd name="connsiteX8" fmla="*/ 6688667 w 19828933"/>
              <a:gd name="connsiteY8" fmla="*/ 2472267 h 3339280"/>
              <a:gd name="connsiteX9" fmla="*/ 7510087 w 19828933"/>
              <a:gd name="connsiteY9" fmla="*/ 2309050 h 3339280"/>
              <a:gd name="connsiteX10" fmla="*/ 8415867 w 19828933"/>
              <a:gd name="connsiteY10" fmla="*/ 2201334 h 3339280"/>
              <a:gd name="connsiteX11" fmla="*/ 9211733 w 19828933"/>
              <a:gd name="connsiteY11" fmla="*/ 1930400 h 3339280"/>
              <a:gd name="connsiteX12" fmla="*/ 9956800 w 19828933"/>
              <a:gd name="connsiteY12" fmla="*/ 1862667 h 3339280"/>
              <a:gd name="connsiteX13" fmla="*/ 10735733 w 19828933"/>
              <a:gd name="connsiteY13" fmla="*/ 1693334 h 3339280"/>
              <a:gd name="connsiteX14" fmla="*/ 11599333 w 19828933"/>
              <a:gd name="connsiteY14" fmla="*/ 1439334 h 3339280"/>
              <a:gd name="connsiteX15" fmla="*/ 12479867 w 19828933"/>
              <a:gd name="connsiteY15" fmla="*/ 1134534 h 3339280"/>
              <a:gd name="connsiteX16" fmla="*/ 13258800 w 19828933"/>
              <a:gd name="connsiteY16" fmla="*/ 863600 h 3339280"/>
              <a:gd name="connsiteX17" fmla="*/ 14020800 w 19828933"/>
              <a:gd name="connsiteY17" fmla="*/ 1049867 h 3339280"/>
              <a:gd name="connsiteX18" fmla="*/ 14918267 w 19828933"/>
              <a:gd name="connsiteY18" fmla="*/ 1168400 h 3339280"/>
              <a:gd name="connsiteX19" fmla="*/ 15764933 w 19828933"/>
              <a:gd name="connsiteY19" fmla="*/ 931334 h 3339280"/>
              <a:gd name="connsiteX20" fmla="*/ 16442267 w 19828933"/>
              <a:gd name="connsiteY20" fmla="*/ 558800 h 3339280"/>
              <a:gd name="connsiteX21" fmla="*/ 17305867 w 19828933"/>
              <a:gd name="connsiteY21" fmla="*/ 711200 h 3339280"/>
              <a:gd name="connsiteX22" fmla="*/ 18135600 w 19828933"/>
              <a:gd name="connsiteY22" fmla="*/ 389467 h 3339280"/>
              <a:gd name="connsiteX23" fmla="*/ 18931467 w 19828933"/>
              <a:gd name="connsiteY23" fmla="*/ 118534 h 3339280"/>
              <a:gd name="connsiteX24" fmla="*/ 19828933 w 19828933"/>
              <a:gd name="connsiteY24" fmla="*/ 0 h 3339280"/>
              <a:gd name="connsiteX0" fmla="*/ 0 w 19637740"/>
              <a:gd name="connsiteY0" fmla="*/ 3392783 h 3392783"/>
              <a:gd name="connsiteX1" fmla="*/ 849129 w 19637740"/>
              <a:gd name="connsiteY1" fmla="*/ 3339280 h 3392783"/>
              <a:gd name="connsiteX2" fmla="*/ 1653001 w 19637740"/>
              <a:gd name="connsiteY2" fmla="*/ 3169945 h 3392783"/>
              <a:gd name="connsiteX3" fmla="*/ 2474421 w 19637740"/>
              <a:gd name="connsiteY3" fmla="*/ 3124554 h 3392783"/>
              <a:gd name="connsiteX4" fmla="*/ 3246274 w 19637740"/>
              <a:gd name="connsiteY4" fmla="*/ 3048000 h 3392783"/>
              <a:gd name="connsiteX5" fmla="*/ 4067386 w 19637740"/>
              <a:gd name="connsiteY5" fmla="*/ 2952517 h 3392783"/>
              <a:gd name="connsiteX6" fmla="*/ 4905740 w 19637740"/>
              <a:gd name="connsiteY6" fmla="*/ 2878667 h 3392783"/>
              <a:gd name="connsiteX7" fmla="*/ 5735474 w 19637740"/>
              <a:gd name="connsiteY7" fmla="*/ 2761839 h 3392783"/>
              <a:gd name="connsiteX8" fmla="*/ 6497474 w 19637740"/>
              <a:gd name="connsiteY8" fmla="*/ 2472267 h 3392783"/>
              <a:gd name="connsiteX9" fmla="*/ 7318894 w 19637740"/>
              <a:gd name="connsiteY9" fmla="*/ 2309050 h 3392783"/>
              <a:gd name="connsiteX10" fmla="*/ 8224674 w 19637740"/>
              <a:gd name="connsiteY10" fmla="*/ 2201334 h 3392783"/>
              <a:gd name="connsiteX11" fmla="*/ 9020540 w 19637740"/>
              <a:gd name="connsiteY11" fmla="*/ 1930400 h 3392783"/>
              <a:gd name="connsiteX12" fmla="*/ 9765607 w 19637740"/>
              <a:gd name="connsiteY12" fmla="*/ 1862667 h 3392783"/>
              <a:gd name="connsiteX13" fmla="*/ 10544540 w 19637740"/>
              <a:gd name="connsiteY13" fmla="*/ 1693334 h 3392783"/>
              <a:gd name="connsiteX14" fmla="*/ 11408140 w 19637740"/>
              <a:gd name="connsiteY14" fmla="*/ 1439334 h 3392783"/>
              <a:gd name="connsiteX15" fmla="*/ 12288674 w 19637740"/>
              <a:gd name="connsiteY15" fmla="*/ 1134534 h 3392783"/>
              <a:gd name="connsiteX16" fmla="*/ 13067607 w 19637740"/>
              <a:gd name="connsiteY16" fmla="*/ 863600 h 3392783"/>
              <a:gd name="connsiteX17" fmla="*/ 13829607 w 19637740"/>
              <a:gd name="connsiteY17" fmla="*/ 1049867 h 3392783"/>
              <a:gd name="connsiteX18" fmla="*/ 14727074 w 19637740"/>
              <a:gd name="connsiteY18" fmla="*/ 1168400 h 3392783"/>
              <a:gd name="connsiteX19" fmla="*/ 15573740 w 19637740"/>
              <a:gd name="connsiteY19" fmla="*/ 931334 h 3392783"/>
              <a:gd name="connsiteX20" fmla="*/ 16251074 w 19637740"/>
              <a:gd name="connsiteY20" fmla="*/ 558800 h 3392783"/>
              <a:gd name="connsiteX21" fmla="*/ 17114674 w 19637740"/>
              <a:gd name="connsiteY21" fmla="*/ 711200 h 3392783"/>
              <a:gd name="connsiteX22" fmla="*/ 17944407 w 19637740"/>
              <a:gd name="connsiteY22" fmla="*/ 389467 h 3392783"/>
              <a:gd name="connsiteX23" fmla="*/ 18740274 w 19637740"/>
              <a:gd name="connsiteY23" fmla="*/ 118534 h 3392783"/>
              <a:gd name="connsiteX24" fmla="*/ 19637740 w 19637740"/>
              <a:gd name="connsiteY24" fmla="*/ 0 h 3392783"/>
              <a:gd name="connsiteX0" fmla="*/ 0 w 19637740"/>
              <a:gd name="connsiteY0" fmla="*/ 3392783 h 3392783"/>
              <a:gd name="connsiteX1" fmla="*/ 849129 w 19637740"/>
              <a:gd name="connsiteY1" fmla="*/ 3339280 h 3392783"/>
              <a:gd name="connsiteX2" fmla="*/ 1653001 w 19637740"/>
              <a:gd name="connsiteY2" fmla="*/ 3169945 h 3392783"/>
              <a:gd name="connsiteX3" fmla="*/ 2474421 w 19637740"/>
              <a:gd name="connsiteY3" fmla="*/ 3124554 h 3392783"/>
              <a:gd name="connsiteX4" fmla="*/ 3246274 w 19637740"/>
              <a:gd name="connsiteY4" fmla="*/ 3048000 h 3392783"/>
              <a:gd name="connsiteX5" fmla="*/ 4067386 w 19637740"/>
              <a:gd name="connsiteY5" fmla="*/ 2952517 h 3392783"/>
              <a:gd name="connsiteX6" fmla="*/ 4905740 w 19637740"/>
              <a:gd name="connsiteY6" fmla="*/ 2878667 h 3392783"/>
              <a:gd name="connsiteX7" fmla="*/ 5735474 w 19637740"/>
              <a:gd name="connsiteY7" fmla="*/ 2761839 h 3392783"/>
              <a:gd name="connsiteX8" fmla="*/ 6497474 w 19637740"/>
              <a:gd name="connsiteY8" fmla="*/ 2472267 h 3392783"/>
              <a:gd name="connsiteX9" fmla="*/ 7318894 w 19637740"/>
              <a:gd name="connsiteY9" fmla="*/ 2309050 h 3392783"/>
              <a:gd name="connsiteX10" fmla="*/ 8224674 w 19637740"/>
              <a:gd name="connsiteY10" fmla="*/ 2201334 h 3392783"/>
              <a:gd name="connsiteX11" fmla="*/ 9020540 w 19637740"/>
              <a:gd name="connsiteY11" fmla="*/ 1930400 h 3392783"/>
              <a:gd name="connsiteX12" fmla="*/ 9765607 w 19637740"/>
              <a:gd name="connsiteY12" fmla="*/ 1862667 h 3392783"/>
              <a:gd name="connsiteX13" fmla="*/ 10544540 w 19637740"/>
              <a:gd name="connsiteY13" fmla="*/ 1693334 h 3392783"/>
              <a:gd name="connsiteX14" fmla="*/ 11408140 w 19637740"/>
              <a:gd name="connsiteY14" fmla="*/ 1439334 h 3392783"/>
              <a:gd name="connsiteX15" fmla="*/ 12288674 w 19637740"/>
              <a:gd name="connsiteY15" fmla="*/ 1134534 h 3392783"/>
              <a:gd name="connsiteX16" fmla="*/ 13067607 w 19637740"/>
              <a:gd name="connsiteY16" fmla="*/ 863600 h 3392783"/>
              <a:gd name="connsiteX17" fmla="*/ 13829607 w 19637740"/>
              <a:gd name="connsiteY17" fmla="*/ 1049867 h 3392783"/>
              <a:gd name="connsiteX18" fmla="*/ 14727074 w 19637740"/>
              <a:gd name="connsiteY18" fmla="*/ 1168400 h 3392783"/>
              <a:gd name="connsiteX19" fmla="*/ 15573740 w 19637740"/>
              <a:gd name="connsiteY19" fmla="*/ 931334 h 3392783"/>
              <a:gd name="connsiteX20" fmla="*/ 16251074 w 19637740"/>
              <a:gd name="connsiteY20" fmla="*/ 558800 h 3392783"/>
              <a:gd name="connsiteX21" fmla="*/ 17098048 w 19637740"/>
              <a:gd name="connsiteY21" fmla="*/ 647170 h 3392783"/>
              <a:gd name="connsiteX22" fmla="*/ 17944407 w 19637740"/>
              <a:gd name="connsiteY22" fmla="*/ 389467 h 3392783"/>
              <a:gd name="connsiteX23" fmla="*/ 18740274 w 19637740"/>
              <a:gd name="connsiteY23" fmla="*/ 118534 h 3392783"/>
              <a:gd name="connsiteX24" fmla="*/ 19637740 w 19637740"/>
              <a:gd name="connsiteY24" fmla="*/ 0 h 3392783"/>
              <a:gd name="connsiteX0" fmla="*/ 0 w 19637740"/>
              <a:gd name="connsiteY0" fmla="*/ 3392783 h 3392783"/>
              <a:gd name="connsiteX1" fmla="*/ 849129 w 19637740"/>
              <a:gd name="connsiteY1" fmla="*/ 3339280 h 3392783"/>
              <a:gd name="connsiteX2" fmla="*/ 1653001 w 19637740"/>
              <a:gd name="connsiteY2" fmla="*/ 3169945 h 3392783"/>
              <a:gd name="connsiteX3" fmla="*/ 2474421 w 19637740"/>
              <a:gd name="connsiteY3" fmla="*/ 3124554 h 3392783"/>
              <a:gd name="connsiteX4" fmla="*/ 3246274 w 19637740"/>
              <a:gd name="connsiteY4" fmla="*/ 3048000 h 3392783"/>
              <a:gd name="connsiteX5" fmla="*/ 4067386 w 19637740"/>
              <a:gd name="connsiteY5" fmla="*/ 2952517 h 3392783"/>
              <a:gd name="connsiteX6" fmla="*/ 4905740 w 19637740"/>
              <a:gd name="connsiteY6" fmla="*/ 2878667 h 3392783"/>
              <a:gd name="connsiteX7" fmla="*/ 5735474 w 19637740"/>
              <a:gd name="connsiteY7" fmla="*/ 2761839 h 3392783"/>
              <a:gd name="connsiteX8" fmla="*/ 6497474 w 19637740"/>
              <a:gd name="connsiteY8" fmla="*/ 2472267 h 3392783"/>
              <a:gd name="connsiteX9" fmla="*/ 7318894 w 19637740"/>
              <a:gd name="connsiteY9" fmla="*/ 2309050 h 3392783"/>
              <a:gd name="connsiteX10" fmla="*/ 8224674 w 19637740"/>
              <a:gd name="connsiteY10" fmla="*/ 2201334 h 3392783"/>
              <a:gd name="connsiteX11" fmla="*/ 9020540 w 19637740"/>
              <a:gd name="connsiteY11" fmla="*/ 1930400 h 3392783"/>
              <a:gd name="connsiteX12" fmla="*/ 9765607 w 19637740"/>
              <a:gd name="connsiteY12" fmla="*/ 1862667 h 3392783"/>
              <a:gd name="connsiteX13" fmla="*/ 10544540 w 19637740"/>
              <a:gd name="connsiteY13" fmla="*/ 1693334 h 3392783"/>
              <a:gd name="connsiteX14" fmla="*/ 11408140 w 19637740"/>
              <a:gd name="connsiteY14" fmla="*/ 1439334 h 3392783"/>
              <a:gd name="connsiteX15" fmla="*/ 12288674 w 19637740"/>
              <a:gd name="connsiteY15" fmla="*/ 1134534 h 3392783"/>
              <a:gd name="connsiteX16" fmla="*/ 13067607 w 19637740"/>
              <a:gd name="connsiteY16" fmla="*/ 863600 h 3392783"/>
              <a:gd name="connsiteX17" fmla="*/ 13829607 w 19637740"/>
              <a:gd name="connsiteY17" fmla="*/ 1049867 h 3392783"/>
              <a:gd name="connsiteX18" fmla="*/ 14727074 w 19637740"/>
              <a:gd name="connsiteY18" fmla="*/ 1168400 h 3392783"/>
              <a:gd name="connsiteX19" fmla="*/ 15573740 w 19637740"/>
              <a:gd name="connsiteY19" fmla="*/ 931334 h 3392783"/>
              <a:gd name="connsiteX20" fmla="*/ 16251074 w 19637740"/>
              <a:gd name="connsiteY20" fmla="*/ 558800 h 3392783"/>
              <a:gd name="connsiteX21" fmla="*/ 17098048 w 19637740"/>
              <a:gd name="connsiteY21" fmla="*/ 647170 h 3392783"/>
              <a:gd name="connsiteX22" fmla="*/ 17861280 w 19637740"/>
              <a:gd name="connsiteY22" fmla="*/ 382353 h 3392783"/>
              <a:gd name="connsiteX23" fmla="*/ 18740274 w 19637740"/>
              <a:gd name="connsiteY23" fmla="*/ 118534 h 3392783"/>
              <a:gd name="connsiteX24" fmla="*/ 19637740 w 19637740"/>
              <a:gd name="connsiteY24" fmla="*/ 0 h 3392783"/>
              <a:gd name="connsiteX0" fmla="*/ 0 w 19637740"/>
              <a:gd name="connsiteY0" fmla="*/ 3392783 h 3392783"/>
              <a:gd name="connsiteX1" fmla="*/ 849129 w 19637740"/>
              <a:gd name="connsiteY1" fmla="*/ 3339280 h 3392783"/>
              <a:gd name="connsiteX2" fmla="*/ 1653001 w 19637740"/>
              <a:gd name="connsiteY2" fmla="*/ 3169945 h 3392783"/>
              <a:gd name="connsiteX3" fmla="*/ 2474421 w 19637740"/>
              <a:gd name="connsiteY3" fmla="*/ 3124554 h 3392783"/>
              <a:gd name="connsiteX4" fmla="*/ 3246274 w 19637740"/>
              <a:gd name="connsiteY4" fmla="*/ 3048000 h 3392783"/>
              <a:gd name="connsiteX5" fmla="*/ 4067386 w 19637740"/>
              <a:gd name="connsiteY5" fmla="*/ 2952517 h 3392783"/>
              <a:gd name="connsiteX6" fmla="*/ 4905740 w 19637740"/>
              <a:gd name="connsiteY6" fmla="*/ 2878667 h 3392783"/>
              <a:gd name="connsiteX7" fmla="*/ 5735474 w 19637740"/>
              <a:gd name="connsiteY7" fmla="*/ 2761839 h 3392783"/>
              <a:gd name="connsiteX8" fmla="*/ 6497474 w 19637740"/>
              <a:gd name="connsiteY8" fmla="*/ 2472267 h 3392783"/>
              <a:gd name="connsiteX9" fmla="*/ 7318894 w 19637740"/>
              <a:gd name="connsiteY9" fmla="*/ 2309050 h 3392783"/>
              <a:gd name="connsiteX10" fmla="*/ 8224674 w 19637740"/>
              <a:gd name="connsiteY10" fmla="*/ 2201334 h 3392783"/>
              <a:gd name="connsiteX11" fmla="*/ 9020540 w 19637740"/>
              <a:gd name="connsiteY11" fmla="*/ 1930400 h 3392783"/>
              <a:gd name="connsiteX12" fmla="*/ 9765607 w 19637740"/>
              <a:gd name="connsiteY12" fmla="*/ 1862667 h 3392783"/>
              <a:gd name="connsiteX13" fmla="*/ 10544540 w 19637740"/>
              <a:gd name="connsiteY13" fmla="*/ 1693334 h 3392783"/>
              <a:gd name="connsiteX14" fmla="*/ 11408140 w 19637740"/>
              <a:gd name="connsiteY14" fmla="*/ 1439334 h 3392783"/>
              <a:gd name="connsiteX15" fmla="*/ 12288674 w 19637740"/>
              <a:gd name="connsiteY15" fmla="*/ 1134534 h 3392783"/>
              <a:gd name="connsiteX16" fmla="*/ 13067607 w 19637740"/>
              <a:gd name="connsiteY16" fmla="*/ 863600 h 3392783"/>
              <a:gd name="connsiteX17" fmla="*/ 13829607 w 19637740"/>
              <a:gd name="connsiteY17" fmla="*/ 1049867 h 3392783"/>
              <a:gd name="connsiteX18" fmla="*/ 14727074 w 19637740"/>
              <a:gd name="connsiteY18" fmla="*/ 1168400 h 3392783"/>
              <a:gd name="connsiteX19" fmla="*/ 15573740 w 19637740"/>
              <a:gd name="connsiteY19" fmla="*/ 931334 h 3392783"/>
              <a:gd name="connsiteX20" fmla="*/ 16251074 w 19637740"/>
              <a:gd name="connsiteY20" fmla="*/ 558800 h 3392783"/>
              <a:gd name="connsiteX21" fmla="*/ 17098048 w 19637740"/>
              <a:gd name="connsiteY21" fmla="*/ 647170 h 3392783"/>
              <a:gd name="connsiteX22" fmla="*/ 17861280 w 19637740"/>
              <a:gd name="connsiteY22" fmla="*/ 382353 h 3392783"/>
              <a:gd name="connsiteX23" fmla="*/ 18707023 w 19637740"/>
              <a:gd name="connsiteY23" fmla="*/ 75847 h 3392783"/>
              <a:gd name="connsiteX24" fmla="*/ 19637740 w 19637740"/>
              <a:gd name="connsiteY24" fmla="*/ 0 h 3392783"/>
              <a:gd name="connsiteX0" fmla="*/ 0 w 19537987"/>
              <a:gd name="connsiteY0" fmla="*/ 3392783 h 3392783"/>
              <a:gd name="connsiteX1" fmla="*/ 849129 w 19537987"/>
              <a:gd name="connsiteY1" fmla="*/ 3339280 h 3392783"/>
              <a:gd name="connsiteX2" fmla="*/ 1653001 w 19537987"/>
              <a:gd name="connsiteY2" fmla="*/ 3169945 h 3392783"/>
              <a:gd name="connsiteX3" fmla="*/ 2474421 w 19537987"/>
              <a:gd name="connsiteY3" fmla="*/ 3124554 h 3392783"/>
              <a:gd name="connsiteX4" fmla="*/ 3246274 w 19537987"/>
              <a:gd name="connsiteY4" fmla="*/ 3048000 h 3392783"/>
              <a:gd name="connsiteX5" fmla="*/ 4067386 w 19537987"/>
              <a:gd name="connsiteY5" fmla="*/ 2952517 h 3392783"/>
              <a:gd name="connsiteX6" fmla="*/ 4905740 w 19537987"/>
              <a:gd name="connsiteY6" fmla="*/ 2878667 h 3392783"/>
              <a:gd name="connsiteX7" fmla="*/ 5735474 w 19537987"/>
              <a:gd name="connsiteY7" fmla="*/ 2761839 h 3392783"/>
              <a:gd name="connsiteX8" fmla="*/ 6497474 w 19537987"/>
              <a:gd name="connsiteY8" fmla="*/ 2472267 h 3392783"/>
              <a:gd name="connsiteX9" fmla="*/ 7318894 w 19537987"/>
              <a:gd name="connsiteY9" fmla="*/ 2309050 h 3392783"/>
              <a:gd name="connsiteX10" fmla="*/ 8224674 w 19537987"/>
              <a:gd name="connsiteY10" fmla="*/ 2201334 h 3392783"/>
              <a:gd name="connsiteX11" fmla="*/ 9020540 w 19537987"/>
              <a:gd name="connsiteY11" fmla="*/ 1930400 h 3392783"/>
              <a:gd name="connsiteX12" fmla="*/ 9765607 w 19537987"/>
              <a:gd name="connsiteY12" fmla="*/ 1862667 h 3392783"/>
              <a:gd name="connsiteX13" fmla="*/ 10544540 w 19537987"/>
              <a:gd name="connsiteY13" fmla="*/ 1693334 h 3392783"/>
              <a:gd name="connsiteX14" fmla="*/ 11408140 w 19537987"/>
              <a:gd name="connsiteY14" fmla="*/ 1439334 h 3392783"/>
              <a:gd name="connsiteX15" fmla="*/ 12288674 w 19537987"/>
              <a:gd name="connsiteY15" fmla="*/ 1134534 h 3392783"/>
              <a:gd name="connsiteX16" fmla="*/ 13067607 w 19537987"/>
              <a:gd name="connsiteY16" fmla="*/ 863600 h 3392783"/>
              <a:gd name="connsiteX17" fmla="*/ 13829607 w 19537987"/>
              <a:gd name="connsiteY17" fmla="*/ 1049867 h 3392783"/>
              <a:gd name="connsiteX18" fmla="*/ 14727074 w 19537987"/>
              <a:gd name="connsiteY18" fmla="*/ 1168400 h 3392783"/>
              <a:gd name="connsiteX19" fmla="*/ 15573740 w 19537987"/>
              <a:gd name="connsiteY19" fmla="*/ 931334 h 3392783"/>
              <a:gd name="connsiteX20" fmla="*/ 16251074 w 19537987"/>
              <a:gd name="connsiteY20" fmla="*/ 558800 h 3392783"/>
              <a:gd name="connsiteX21" fmla="*/ 17098048 w 19537987"/>
              <a:gd name="connsiteY21" fmla="*/ 647170 h 3392783"/>
              <a:gd name="connsiteX22" fmla="*/ 17861280 w 19537987"/>
              <a:gd name="connsiteY22" fmla="*/ 382353 h 3392783"/>
              <a:gd name="connsiteX23" fmla="*/ 18707023 w 19537987"/>
              <a:gd name="connsiteY23" fmla="*/ 75847 h 3392783"/>
              <a:gd name="connsiteX24" fmla="*/ 19537987 w 19537987"/>
              <a:gd name="connsiteY24" fmla="*/ 0 h 339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537987" h="3392783">
                <a:moveTo>
                  <a:pt x="0" y="3392783"/>
                </a:moveTo>
                <a:lnTo>
                  <a:pt x="849129" y="3339280"/>
                </a:lnTo>
                <a:lnTo>
                  <a:pt x="1653001" y="3169945"/>
                </a:lnTo>
                <a:lnTo>
                  <a:pt x="2474421" y="3124554"/>
                </a:lnTo>
                <a:lnTo>
                  <a:pt x="3246274" y="3048000"/>
                </a:lnTo>
                <a:lnTo>
                  <a:pt x="4067386" y="2952517"/>
                </a:lnTo>
                <a:lnTo>
                  <a:pt x="4905740" y="2878667"/>
                </a:lnTo>
                <a:lnTo>
                  <a:pt x="5735474" y="2761839"/>
                </a:lnTo>
                <a:lnTo>
                  <a:pt x="6497474" y="2472267"/>
                </a:lnTo>
                <a:lnTo>
                  <a:pt x="7318894" y="2309050"/>
                </a:lnTo>
                <a:lnTo>
                  <a:pt x="8224674" y="2201334"/>
                </a:lnTo>
                <a:lnTo>
                  <a:pt x="9020540" y="1930400"/>
                </a:lnTo>
                <a:lnTo>
                  <a:pt x="9765607" y="1862667"/>
                </a:lnTo>
                <a:lnTo>
                  <a:pt x="10544540" y="1693334"/>
                </a:lnTo>
                <a:lnTo>
                  <a:pt x="11408140" y="1439334"/>
                </a:lnTo>
                <a:lnTo>
                  <a:pt x="12288674" y="1134534"/>
                </a:lnTo>
                <a:lnTo>
                  <a:pt x="13067607" y="863600"/>
                </a:lnTo>
                <a:lnTo>
                  <a:pt x="13829607" y="1049867"/>
                </a:lnTo>
                <a:lnTo>
                  <a:pt x="14727074" y="1168400"/>
                </a:lnTo>
                <a:lnTo>
                  <a:pt x="15573740" y="931334"/>
                </a:lnTo>
                <a:lnTo>
                  <a:pt x="16251074" y="558800"/>
                </a:lnTo>
                <a:lnTo>
                  <a:pt x="17098048" y="647170"/>
                </a:lnTo>
                <a:lnTo>
                  <a:pt x="17861280" y="382353"/>
                </a:lnTo>
                <a:lnTo>
                  <a:pt x="18707023" y="75847"/>
                </a:lnTo>
                <a:lnTo>
                  <a:pt x="19537987" y="0"/>
                </a:lnTo>
              </a:path>
            </a:pathLst>
          </a:custGeom>
          <a:noFill/>
          <a:ln w="2222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3695156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chart seriesIdx="0" categoryIdx="0" bldStep="ptInSeries"/>
                                            </p:graphicEl>
                                          </p:spTgt>
                                        </p:tgtEl>
                                        <p:attrNameLst>
                                          <p:attrName>style.visibility</p:attrName>
                                        </p:attrNameLst>
                                      </p:cBhvr>
                                      <p:to>
                                        <p:strVal val="visible"/>
                                      </p:to>
                                    </p:set>
                                    <p:animEffect transition="in" filter="wipe(left)">
                                      <p:cBhvr>
                                        <p:cTn id="7" dur="300"/>
                                        <p:tgtEl>
                                          <p:spTgt spid="3">
                                            <p:graphicEl>
                                              <a:chart seriesIdx="0" categoryIdx="0" bldStep="ptInSeries"/>
                                            </p:graphicEl>
                                          </p:spTgt>
                                        </p:tgtEl>
                                      </p:cBhvr>
                                    </p:animEffect>
                                  </p:childTnLst>
                                </p:cTn>
                              </p:par>
                            </p:childTnLst>
                          </p:cTn>
                        </p:par>
                        <p:par>
                          <p:cTn id="8" fill="hold">
                            <p:stCondLst>
                              <p:cond delay="300"/>
                            </p:stCondLst>
                            <p:childTnLst>
                              <p:par>
                                <p:cTn id="9" presetID="22" presetClass="entr" presetSubtype="8" fill="hold" grpId="0" nodeType="afterEffect">
                                  <p:stCondLst>
                                    <p:cond delay="0"/>
                                  </p:stCondLst>
                                  <p:childTnLst>
                                    <p:set>
                                      <p:cBhvr>
                                        <p:cTn id="10" dur="1" fill="hold">
                                          <p:stCondLst>
                                            <p:cond delay="0"/>
                                          </p:stCondLst>
                                        </p:cTn>
                                        <p:tgtEl>
                                          <p:spTgt spid="3">
                                            <p:graphicEl>
                                              <a:chart seriesIdx="0" categoryIdx="1" bldStep="ptInSeries"/>
                                            </p:graphicEl>
                                          </p:spTgt>
                                        </p:tgtEl>
                                        <p:attrNameLst>
                                          <p:attrName>style.visibility</p:attrName>
                                        </p:attrNameLst>
                                      </p:cBhvr>
                                      <p:to>
                                        <p:strVal val="visible"/>
                                      </p:to>
                                    </p:set>
                                    <p:animEffect transition="in" filter="wipe(left)">
                                      <p:cBhvr>
                                        <p:cTn id="11" dur="300"/>
                                        <p:tgtEl>
                                          <p:spTgt spid="3">
                                            <p:graphicEl>
                                              <a:chart seriesIdx="0" categoryIdx="1" bldStep="ptInSeries"/>
                                            </p:graphicEl>
                                          </p:spTgt>
                                        </p:tgtEl>
                                      </p:cBhvr>
                                    </p:animEffect>
                                  </p:childTnLst>
                                </p:cTn>
                              </p:par>
                            </p:childTnLst>
                          </p:cTn>
                        </p:par>
                        <p:par>
                          <p:cTn id="12" fill="hold">
                            <p:stCondLst>
                              <p:cond delay="600"/>
                            </p:stCondLst>
                            <p:childTnLst>
                              <p:par>
                                <p:cTn id="13" presetID="22" presetClass="entr" presetSubtype="8" fill="hold" grpId="0" nodeType="afterEffect">
                                  <p:stCondLst>
                                    <p:cond delay="0"/>
                                  </p:stCondLst>
                                  <p:childTnLst>
                                    <p:set>
                                      <p:cBhvr>
                                        <p:cTn id="14" dur="1" fill="hold">
                                          <p:stCondLst>
                                            <p:cond delay="0"/>
                                          </p:stCondLst>
                                        </p:cTn>
                                        <p:tgtEl>
                                          <p:spTgt spid="3">
                                            <p:graphicEl>
                                              <a:chart seriesIdx="0" categoryIdx="2" bldStep="ptInSeries"/>
                                            </p:graphicEl>
                                          </p:spTgt>
                                        </p:tgtEl>
                                        <p:attrNameLst>
                                          <p:attrName>style.visibility</p:attrName>
                                        </p:attrNameLst>
                                      </p:cBhvr>
                                      <p:to>
                                        <p:strVal val="visible"/>
                                      </p:to>
                                    </p:set>
                                    <p:animEffect transition="in" filter="wipe(left)">
                                      <p:cBhvr>
                                        <p:cTn id="15" dur="300"/>
                                        <p:tgtEl>
                                          <p:spTgt spid="3">
                                            <p:graphicEl>
                                              <a:chart seriesIdx="0" categoryIdx="2" bldStep="ptInSeries"/>
                                            </p:graphicEl>
                                          </p:spTgt>
                                        </p:tgtEl>
                                      </p:cBhvr>
                                    </p:animEffect>
                                  </p:childTnLst>
                                </p:cTn>
                              </p:par>
                            </p:childTnLst>
                          </p:cTn>
                        </p:par>
                        <p:par>
                          <p:cTn id="16" fill="hold">
                            <p:stCondLst>
                              <p:cond delay="900"/>
                            </p:stCondLst>
                            <p:childTnLst>
                              <p:par>
                                <p:cTn id="17" presetID="22" presetClass="entr" presetSubtype="8" fill="hold" grpId="0" nodeType="afterEffect">
                                  <p:stCondLst>
                                    <p:cond delay="0"/>
                                  </p:stCondLst>
                                  <p:childTnLst>
                                    <p:set>
                                      <p:cBhvr>
                                        <p:cTn id="18" dur="1" fill="hold">
                                          <p:stCondLst>
                                            <p:cond delay="0"/>
                                          </p:stCondLst>
                                        </p:cTn>
                                        <p:tgtEl>
                                          <p:spTgt spid="3">
                                            <p:graphicEl>
                                              <a:chart seriesIdx="0" categoryIdx="3" bldStep="ptInSeries"/>
                                            </p:graphicEl>
                                          </p:spTgt>
                                        </p:tgtEl>
                                        <p:attrNameLst>
                                          <p:attrName>style.visibility</p:attrName>
                                        </p:attrNameLst>
                                      </p:cBhvr>
                                      <p:to>
                                        <p:strVal val="visible"/>
                                      </p:to>
                                    </p:set>
                                    <p:animEffect transition="in" filter="wipe(left)">
                                      <p:cBhvr>
                                        <p:cTn id="19" dur="300"/>
                                        <p:tgtEl>
                                          <p:spTgt spid="3">
                                            <p:graphicEl>
                                              <a:chart seriesIdx="0" categoryIdx="3" bldStep="ptInSeries"/>
                                            </p:graphicEl>
                                          </p:spTgt>
                                        </p:tgtEl>
                                      </p:cBhvr>
                                    </p:animEffect>
                                  </p:childTnLst>
                                </p:cTn>
                              </p:par>
                            </p:childTnLst>
                          </p:cTn>
                        </p:par>
                        <p:par>
                          <p:cTn id="20" fill="hold">
                            <p:stCondLst>
                              <p:cond delay="1200"/>
                            </p:stCondLst>
                            <p:childTnLst>
                              <p:par>
                                <p:cTn id="21" presetID="22" presetClass="entr" presetSubtype="8" fill="hold" grpId="0" nodeType="afterEffect">
                                  <p:stCondLst>
                                    <p:cond delay="0"/>
                                  </p:stCondLst>
                                  <p:childTnLst>
                                    <p:set>
                                      <p:cBhvr>
                                        <p:cTn id="22" dur="1" fill="hold">
                                          <p:stCondLst>
                                            <p:cond delay="0"/>
                                          </p:stCondLst>
                                        </p:cTn>
                                        <p:tgtEl>
                                          <p:spTgt spid="3">
                                            <p:graphicEl>
                                              <a:chart seriesIdx="0" categoryIdx="4" bldStep="ptInSeries"/>
                                            </p:graphicEl>
                                          </p:spTgt>
                                        </p:tgtEl>
                                        <p:attrNameLst>
                                          <p:attrName>style.visibility</p:attrName>
                                        </p:attrNameLst>
                                      </p:cBhvr>
                                      <p:to>
                                        <p:strVal val="visible"/>
                                      </p:to>
                                    </p:set>
                                    <p:animEffect transition="in" filter="wipe(left)">
                                      <p:cBhvr>
                                        <p:cTn id="23" dur="300"/>
                                        <p:tgtEl>
                                          <p:spTgt spid="3">
                                            <p:graphicEl>
                                              <a:chart seriesIdx="0" categoryIdx="4" bldStep="ptInSeries"/>
                                            </p:graphic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3">
                                            <p:graphicEl>
                                              <a:chart seriesIdx="0" categoryIdx="5" bldStep="ptInSeries"/>
                                            </p:graphicEl>
                                          </p:spTgt>
                                        </p:tgtEl>
                                        <p:attrNameLst>
                                          <p:attrName>style.visibility</p:attrName>
                                        </p:attrNameLst>
                                      </p:cBhvr>
                                      <p:to>
                                        <p:strVal val="visible"/>
                                      </p:to>
                                    </p:set>
                                    <p:animEffect transition="in" filter="wipe(left)">
                                      <p:cBhvr>
                                        <p:cTn id="27" dur="300"/>
                                        <p:tgtEl>
                                          <p:spTgt spid="3">
                                            <p:graphicEl>
                                              <a:chart seriesIdx="0" categoryIdx="5" bldStep="ptInSeries"/>
                                            </p:graphicEl>
                                          </p:spTgt>
                                        </p:tgtEl>
                                      </p:cBhvr>
                                    </p:animEffect>
                                  </p:childTnLst>
                                </p:cTn>
                              </p:par>
                            </p:childTnLst>
                          </p:cTn>
                        </p:par>
                        <p:par>
                          <p:cTn id="28" fill="hold">
                            <p:stCondLst>
                              <p:cond delay="1800"/>
                            </p:stCondLst>
                            <p:childTnLst>
                              <p:par>
                                <p:cTn id="29" presetID="22" presetClass="entr" presetSubtype="8" fill="hold" grpId="0" nodeType="afterEffect">
                                  <p:stCondLst>
                                    <p:cond delay="0"/>
                                  </p:stCondLst>
                                  <p:childTnLst>
                                    <p:set>
                                      <p:cBhvr>
                                        <p:cTn id="30" dur="1" fill="hold">
                                          <p:stCondLst>
                                            <p:cond delay="0"/>
                                          </p:stCondLst>
                                        </p:cTn>
                                        <p:tgtEl>
                                          <p:spTgt spid="3">
                                            <p:graphicEl>
                                              <a:chart seriesIdx="0" categoryIdx="6" bldStep="ptInSeries"/>
                                            </p:graphicEl>
                                          </p:spTgt>
                                        </p:tgtEl>
                                        <p:attrNameLst>
                                          <p:attrName>style.visibility</p:attrName>
                                        </p:attrNameLst>
                                      </p:cBhvr>
                                      <p:to>
                                        <p:strVal val="visible"/>
                                      </p:to>
                                    </p:set>
                                    <p:animEffect transition="in" filter="wipe(left)">
                                      <p:cBhvr>
                                        <p:cTn id="31" dur="300"/>
                                        <p:tgtEl>
                                          <p:spTgt spid="3">
                                            <p:graphicEl>
                                              <a:chart seriesIdx="0" categoryIdx="6" bldStep="ptInSeries"/>
                                            </p:graphicEl>
                                          </p:spTgt>
                                        </p:tgtEl>
                                      </p:cBhvr>
                                    </p:animEffect>
                                  </p:childTnLst>
                                </p:cTn>
                              </p:par>
                            </p:childTnLst>
                          </p:cTn>
                        </p:par>
                        <p:par>
                          <p:cTn id="32" fill="hold">
                            <p:stCondLst>
                              <p:cond delay="2100"/>
                            </p:stCondLst>
                            <p:childTnLst>
                              <p:par>
                                <p:cTn id="33" presetID="22" presetClass="entr" presetSubtype="8" fill="hold" grpId="0" nodeType="afterEffect">
                                  <p:stCondLst>
                                    <p:cond delay="0"/>
                                  </p:stCondLst>
                                  <p:childTnLst>
                                    <p:set>
                                      <p:cBhvr>
                                        <p:cTn id="34" dur="1" fill="hold">
                                          <p:stCondLst>
                                            <p:cond delay="0"/>
                                          </p:stCondLst>
                                        </p:cTn>
                                        <p:tgtEl>
                                          <p:spTgt spid="3">
                                            <p:graphicEl>
                                              <a:chart seriesIdx="0" categoryIdx="7" bldStep="ptInSeries"/>
                                            </p:graphicEl>
                                          </p:spTgt>
                                        </p:tgtEl>
                                        <p:attrNameLst>
                                          <p:attrName>style.visibility</p:attrName>
                                        </p:attrNameLst>
                                      </p:cBhvr>
                                      <p:to>
                                        <p:strVal val="visible"/>
                                      </p:to>
                                    </p:set>
                                    <p:animEffect transition="in" filter="wipe(left)">
                                      <p:cBhvr>
                                        <p:cTn id="35" dur="300"/>
                                        <p:tgtEl>
                                          <p:spTgt spid="3">
                                            <p:graphicEl>
                                              <a:chart seriesIdx="0" categoryIdx="7" bldStep="ptInSeries"/>
                                            </p:graphicEl>
                                          </p:spTgt>
                                        </p:tgtEl>
                                      </p:cBhvr>
                                    </p:animEffect>
                                  </p:childTnLst>
                                </p:cTn>
                              </p:par>
                            </p:childTnLst>
                          </p:cTn>
                        </p:par>
                        <p:par>
                          <p:cTn id="36" fill="hold">
                            <p:stCondLst>
                              <p:cond delay="2400"/>
                            </p:stCondLst>
                            <p:childTnLst>
                              <p:par>
                                <p:cTn id="37" presetID="22" presetClass="entr" presetSubtype="8" fill="hold" grpId="0" nodeType="afterEffect">
                                  <p:stCondLst>
                                    <p:cond delay="0"/>
                                  </p:stCondLst>
                                  <p:childTnLst>
                                    <p:set>
                                      <p:cBhvr>
                                        <p:cTn id="38" dur="1" fill="hold">
                                          <p:stCondLst>
                                            <p:cond delay="0"/>
                                          </p:stCondLst>
                                        </p:cTn>
                                        <p:tgtEl>
                                          <p:spTgt spid="3">
                                            <p:graphicEl>
                                              <a:chart seriesIdx="0" categoryIdx="8" bldStep="ptInSeries"/>
                                            </p:graphicEl>
                                          </p:spTgt>
                                        </p:tgtEl>
                                        <p:attrNameLst>
                                          <p:attrName>style.visibility</p:attrName>
                                        </p:attrNameLst>
                                      </p:cBhvr>
                                      <p:to>
                                        <p:strVal val="visible"/>
                                      </p:to>
                                    </p:set>
                                    <p:animEffect transition="in" filter="wipe(left)">
                                      <p:cBhvr>
                                        <p:cTn id="39" dur="300"/>
                                        <p:tgtEl>
                                          <p:spTgt spid="3">
                                            <p:graphicEl>
                                              <a:chart seriesIdx="0" categoryIdx="8" bldStep="ptInSeries"/>
                                            </p:graphicEl>
                                          </p:spTgt>
                                        </p:tgtEl>
                                      </p:cBhvr>
                                    </p:animEffect>
                                  </p:childTnLst>
                                </p:cTn>
                              </p:par>
                            </p:childTnLst>
                          </p:cTn>
                        </p:par>
                        <p:par>
                          <p:cTn id="40" fill="hold">
                            <p:stCondLst>
                              <p:cond delay="2700"/>
                            </p:stCondLst>
                            <p:childTnLst>
                              <p:par>
                                <p:cTn id="41" presetID="22" presetClass="entr" presetSubtype="8" fill="hold" grpId="0" nodeType="afterEffect">
                                  <p:stCondLst>
                                    <p:cond delay="0"/>
                                  </p:stCondLst>
                                  <p:childTnLst>
                                    <p:set>
                                      <p:cBhvr>
                                        <p:cTn id="42" dur="1" fill="hold">
                                          <p:stCondLst>
                                            <p:cond delay="0"/>
                                          </p:stCondLst>
                                        </p:cTn>
                                        <p:tgtEl>
                                          <p:spTgt spid="3">
                                            <p:graphicEl>
                                              <a:chart seriesIdx="0" categoryIdx="9" bldStep="ptInSeries"/>
                                            </p:graphicEl>
                                          </p:spTgt>
                                        </p:tgtEl>
                                        <p:attrNameLst>
                                          <p:attrName>style.visibility</p:attrName>
                                        </p:attrNameLst>
                                      </p:cBhvr>
                                      <p:to>
                                        <p:strVal val="visible"/>
                                      </p:to>
                                    </p:set>
                                    <p:animEffect transition="in" filter="wipe(left)">
                                      <p:cBhvr>
                                        <p:cTn id="43" dur="300"/>
                                        <p:tgtEl>
                                          <p:spTgt spid="3">
                                            <p:graphicEl>
                                              <a:chart seriesIdx="0" categoryIdx="9" bldStep="ptInSeries"/>
                                            </p:graphicEl>
                                          </p:spTgt>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3">
                                            <p:graphicEl>
                                              <a:chart seriesIdx="0" categoryIdx="10" bldStep="ptInSeries"/>
                                            </p:graphicEl>
                                          </p:spTgt>
                                        </p:tgtEl>
                                        <p:attrNameLst>
                                          <p:attrName>style.visibility</p:attrName>
                                        </p:attrNameLst>
                                      </p:cBhvr>
                                      <p:to>
                                        <p:strVal val="visible"/>
                                      </p:to>
                                    </p:set>
                                    <p:animEffect transition="in" filter="wipe(left)">
                                      <p:cBhvr>
                                        <p:cTn id="47" dur="300"/>
                                        <p:tgtEl>
                                          <p:spTgt spid="3">
                                            <p:graphicEl>
                                              <a:chart seriesIdx="0" categoryIdx="10" bldStep="ptInSeries"/>
                                            </p:graphicEl>
                                          </p:spTgt>
                                        </p:tgtEl>
                                      </p:cBhvr>
                                    </p:animEffect>
                                  </p:childTnLst>
                                </p:cTn>
                              </p:par>
                            </p:childTnLst>
                          </p:cTn>
                        </p:par>
                        <p:par>
                          <p:cTn id="48" fill="hold">
                            <p:stCondLst>
                              <p:cond delay="3300"/>
                            </p:stCondLst>
                            <p:childTnLst>
                              <p:par>
                                <p:cTn id="49" presetID="22" presetClass="entr" presetSubtype="8" fill="hold" grpId="0" nodeType="afterEffect">
                                  <p:stCondLst>
                                    <p:cond delay="0"/>
                                  </p:stCondLst>
                                  <p:childTnLst>
                                    <p:set>
                                      <p:cBhvr>
                                        <p:cTn id="50" dur="1" fill="hold">
                                          <p:stCondLst>
                                            <p:cond delay="0"/>
                                          </p:stCondLst>
                                        </p:cTn>
                                        <p:tgtEl>
                                          <p:spTgt spid="3">
                                            <p:graphicEl>
                                              <a:chart seriesIdx="0" categoryIdx="11" bldStep="ptInSeries"/>
                                            </p:graphicEl>
                                          </p:spTgt>
                                        </p:tgtEl>
                                        <p:attrNameLst>
                                          <p:attrName>style.visibility</p:attrName>
                                        </p:attrNameLst>
                                      </p:cBhvr>
                                      <p:to>
                                        <p:strVal val="visible"/>
                                      </p:to>
                                    </p:set>
                                    <p:animEffect transition="in" filter="wipe(left)">
                                      <p:cBhvr>
                                        <p:cTn id="51" dur="300"/>
                                        <p:tgtEl>
                                          <p:spTgt spid="3">
                                            <p:graphicEl>
                                              <a:chart seriesIdx="0" categoryIdx="11" bldStep="ptInSeries"/>
                                            </p:graphicEl>
                                          </p:spTgt>
                                        </p:tgtEl>
                                      </p:cBhvr>
                                    </p:animEffect>
                                  </p:childTnLst>
                                </p:cTn>
                              </p:par>
                            </p:childTnLst>
                          </p:cTn>
                        </p:par>
                        <p:par>
                          <p:cTn id="52" fill="hold">
                            <p:stCondLst>
                              <p:cond delay="3600"/>
                            </p:stCondLst>
                            <p:childTnLst>
                              <p:par>
                                <p:cTn id="53" presetID="22" presetClass="entr" presetSubtype="8" fill="hold" grpId="0" nodeType="afterEffect">
                                  <p:stCondLst>
                                    <p:cond delay="0"/>
                                  </p:stCondLst>
                                  <p:childTnLst>
                                    <p:set>
                                      <p:cBhvr>
                                        <p:cTn id="54" dur="1" fill="hold">
                                          <p:stCondLst>
                                            <p:cond delay="0"/>
                                          </p:stCondLst>
                                        </p:cTn>
                                        <p:tgtEl>
                                          <p:spTgt spid="3">
                                            <p:graphicEl>
                                              <a:chart seriesIdx="0" categoryIdx="12" bldStep="ptInSeries"/>
                                            </p:graphicEl>
                                          </p:spTgt>
                                        </p:tgtEl>
                                        <p:attrNameLst>
                                          <p:attrName>style.visibility</p:attrName>
                                        </p:attrNameLst>
                                      </p:cBhvr>
                                      <p:to>
                                        <p:strVal val="visible"/>
                                      </p:to>
                                    </p:set>
                                    <p:animEffect transition="in" filter="wipe(left)">
                                      <p:cBhvr>
                                        <p:cTn id="55" dur="300"/>
                                        <p:tgtEl>
                                          <p:spTgt spid="3">
                                            <p:graphicEl>
                                              <a:chart seriesIdx="0" categoryIdx="12" bldStep="ptInSeries"/>
                                            </p:graphicEl>
                                          </p:spTgt>
                                        </p:tgtEl>
                                      </p:cBhvr>
                                    </p:animEffect>
                                  </p:childTnLst>
                                </p:cTn>
                              </p:par>
                            </p:childTnLst>
                          </p:cTn>
                        </p:par>
                        <p:par>
                          <p:cTn id="56" fill="hold">
                            <p:stCondLst>
                              <p:cond delay="3900"/>
                            </p:stCondLst>
                            <p:childTnLst>
                              <p:par>
                                <p:cTn id="57" presetID="22" presetClass="entr" presetSubtype="8" fill="hold" grpId="0" nodeType="afterEffect">
                                  <p:stCondLst>
                                    <p:cond delay="0"/>
                                  </p:stCondLst>
                                  <p:childTnLst>
                                    <p:set>
                                      <p:cBhvr>
                                        <p:cTn id="58" dur="1" fill="hold">
                                          <p:stCondLst>
                                            <p:cond delay="0"/>
                                          </p:stCondLst>
                                        </p:cTn>
                                        <p:tgtEl>
                                          <p:spTgt spid="3">
                                            <p:graphicEl>
                                              <a:chart seriesIdx="0" categoryIdx="13" bldStep="ptInSeries"/>
                                            </p:graphicEl>
                                          </p:spTgt>
                                        </p:tgtEl>
                                        <p:attrNameLst>
                                          <p:attrName>style.visibility</p:attrName>
                                        </p:attrNameLst>
                                      </p:cBhvr>
                                      <p:to>
                                        <p:strVal val="visible"/>
                                      </p:to>
                                    </p:set>
                                    <p:animEffect transition="in" filter="wipe(left)">
                                      <p:cBhvr>
                                        <p:cTn id="59" dur="300"/>
                                        <p:tgtEl>
                                          <p:spTgt spid="3">
                                            <p:graphicEl>
                                              <a:chart seriesIdx="0" categoryIdx="13" bldStep="ptInSeries"/>
                                            </p:graphicEl>
                                          </p:spTgt>
                                        </p:tgtEl>
                                      </p:cBhvr>
                                    </p:animEffect>
                                  </p:childTnLst>
                                </p:cTn>
                              </p:par>
                            </p:childTnLst>
                          </p:cTn>
                        </p:par>
                        <p:par>
                          <p:cTn id="60" fill="hold">
                            <p:stCondLst>
                              <p:cond delay="4200"/>
                            </p:stCondLst>
                            <p:childTnLst>
                              <p:par>
                                <p:cTn id="61" presetID="22" presetClass="entr" presetSubtype="8" fill="hold" grpId="0" nodeType="afterEffect">
                                  <p:stCondLst>
                                    <p:cond delay="0"/>
                                  </p:stCondLst>
                                  <p:childTnLst>
                                    <p:set>
                                      <p:cBhvr>
                                        <p:cTn id="62" dur="1" fill="hold">
                                          <p:stCondLst>
                                            <p:cond delay="0"/>
                                          </p:stCondLst>
                                        </p:cTn>
                                        <p:tgtEl>
                                          <p:spTgt spid="3">
                                            <p:graphicEl>
                                              <a:chart seriesIdx="0" categoryIdx="14" bldStep="ptInSeries"/>
                                            </p:graphicEl>
                                          </p:spTgt>
                                        </p:tgtEl>
                                        <p:attrNameLst>
                                          <p:attrName>style.visibility</p:attrName>
                                        </p:attrNameLst>
                                      </p:cBhvr>
                                      <p:to>
                                        <p:strVal val="visible"/>
                                      </p:to>
                                    </p:set>
                                    <p:animEffect transition="in" filter="wipe(left)">
                                      <p:cBhvr>
                                        <p:cTn id="63" dur="300"/>
                                        <p:tgtEl>
                                          <p:spTgt spid="3">
                                            <p:graphicEl>
                                              <a:chart seriesIdx="0" categoryIdx="14" bldStep="ptInSeries"/>
                                            </p:graphicEl>
                                          </p:spTgt>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3">
                                            <p:graphicEl>
                                              <a:chart seriesIdx="0" categoryIdx="15" bldStep="ptInSeries"/>
                                            </p:graphicEl>
                                          </p:spTgt>
                                        </p:tgtEl>
                                        <p:attrNameLst>
                                          <p:attrName>style.visibility</p:attrName>
                                        </p:attrNameLst>
                                      </p:cBhvr>
                                      <p:to>
                                        <p:strVal val="visible"/>
                                      </p:to>
                                    </p:set>
                                    <p:animEffect transition="in" filter="wipe(left)">
                                      <p:cBhvr>
                                        <p:cTn id="67" dur="300"/>
                                        <p:tgtEl>
                                          <p:spTgt spid="3">
                                            <p:graphicEl>
                                              <a:chart seriesIdx="0" categoryIdx="15" bldStep="ptInSeries"/>
                                            </p:graphicEl>
                                          </p:spTgt>
                                        </p:tgtEl>
                                      </p:cBhvr>
                                    </p:animEffect>
                                  </p:childTnLst>
                                </p:cTn>
                              </p:par>
                            </p:childTnLst>
                          </p:cTn>
                        </p:par>
                        <p:par>
                          <p:cTn id="68" fill="hold">
                            <p:stCondLst>
                              <p:cond delay="4800"/>
                            </p:stCondLst>
                            <p:childTnLst>
                              <p:par>
                                <p:cTn id="69" presetID="22" presetClass="entr" presetSubtype="8" fill="hold" grpId="0" nodeType="afterEffect">
                                  <p:stCondLst>
                                    <p:cond delay="0"/>
                                  </p:stCondLst>
                                  <p:childTnLst>
                                    <p:set>
                                      <p:cBhvr>
                                        <p:cTn id="70" dur="1" fill="hold">
                                          <p:stCondLst>
                                            <p:cond delay="0"/>
                                          </p:stCondLst>
                                        </p:cTn>
                                        <p:tgtEl>
                                          <p:spTgt spid="3">
                                            <p:graphicEl>
                                              <a:chart seriesIdx="0" categoryIdx="16" bldStep="ptInSeries"/>
                                            </p:graphicEl>
                                          </p:spTgt>
                                        </p:tgtEl>
                                        <p:attrNameLst>
                                          <p:attrName>style.visibility</p:attrName>
                                        </p:attrNameLst>
                                      </p:cBhvr>
                                      <p:to>
                                        <p:strVal val="visible"/>
                                      </p:to>
                                    </p:set>
                                    <p:animEffect transition="in" filter="wipe(left)">
                                      <p:cBhvr>
                                        <p:cTn id="71" dur="300"/>
                                        <p:tgtEl>
                                          <p:spTgt spid="3">
                                            <p:graphicEl>
                                              <a:chart seriesIdx="0" categoryIdx="16" bldStep="ptInSeries"/>
                                            </p:graphicEl>
                                          </p:spTgt>
                                        </p:tgtEl>
                                      </p:cBhvr>
                                    </p:animEffect>
                                  </p:childTnLst>
                                </p:cTn>
                              </p:par>
                            </p:childTnLst>
                          </p:cTn>
                        </p:par>
                        <p:par>
                          <p:cTn id="72" fill="hold">
                            <p:stCondLst>
                              <p:cond delay="5100"/>
                            </p:stCondLst>
                            <p:childTnLst>
                              <p:par>
                                <p:cTn id="73" presetID="22" presetClass="entr" presetSubtype="8" fill="hold" grpId="0" nodeType="afterEffect">
                                  <p:stCondLst>
                                    <p:cond delay="0"/>
                                  </p:stCondLst>
                                  <p:childTnLst>
                                    <p:set>
                                      <p:cBhvr>
                                        <p:cTn id="74" dur="1" fill="hold">
                                          <p:stCondLst>
                                            <p:cond delay="0"/>
                                          </p:stCondLst>
                                        </p:cTn>
                                        <p:tgtEl>
                                          <p:spTgt spid="3">
                                            <p:graphicEl>
                                              <a:chart seriesIdx="0" categoryIdx="17" bldStep="ptInSeries"/>
                                            </p:graphicEl>
                                          </p:spTgt>
                                        </p:tgtEl>
                                        <p:attrNameLst>
                                          <p:attrName>style.visibility</p:attrName>
                                        </p:attrNameLst>
                                      </p:cBhvr>
                                      <p:to>
                                        <p:strVal val="visible"/>
                                      </p:to>
                                    </p:set>
                                    <p:animEffect transition="in" filter="wipe(left)">
                                      <p:cBhvr>
                                        <p:cTn id="75" dur="300"/>
                                        <p:tgtEl>
                                          <p:spTgt spid="3">
                                            <p:graphicEl>
                                              <a:chart seriesIdx="0" categoryIdx="17" bldStep="ptInSeries"/>
                                            </p:graphicEl>
                                          </p:spTgt>
                                        </p:tgtEl>
                                      </p:cBhvr>
                                    </p:animEffect>
                                  </p:childTnLst>
                                </p:cTn>
                              </p:par>
                            </p:childTnLst>
                          </p:cTn>
                        </p:par>
                        <p:par>
                          <p:cTn id="76" fill="hold">
                            <p:stCondLst>
                              <p:cond delay="5400"/>
                            </p:stCondLst>
                            <p:childTnLst>
                              <p:par>
                                <p:cTn id="77" presetID="22" presetClass="entr" presetSubtype="8" fill="hold" grpId="0" nodeType="afterEffect">
                                  <p:stCondLst>
                                    <p:cond delay="0"/>
                                  </p:stCondLst>
                                  <p:childTnLst>
                                    <p:set>
                                      <p:cBhvr>
                                        <p:cTn id="78" dur="1" fill="hold">
                                          <p:stCondLst>
                                            <p:cond delay="0"/>
                                          </p:stCondLst>
                                        </p:cTn>
                                        <p:tgtEl>
                                          <p:spTgt spid="3">
                                            <p:graphicEl>
                                              <a:chart seriesIdx="0" categoryIdx="18" bldStep="ptInSeries"/>
                                            </p:graphicEl>
                                          </p:spTgt>
                                        </p:tgtEl>
                                        <p:attrNameLst>
                                          <p:attrName>style.visibility</p:attrName>
                                        </p:attrNameLst>
                                      </p:cBhvr>
                                      <p:to>
                                        <p:strVal val="visible"/>
                                      </p:to>
                                    </p:set>
                                    <p:animEffect transition="in" filter="wipe(left)">
                                      <p:cBhvr>
                                        <p:cTn id="79" dur="300"/>
                                        <p:tgtEl>
                                          <p:spTgt spid="3">
                                            <p:graphicEl>
                                              <a:chart seriesIdx="0" categoryIdx="18" bldStep="ptInSeries"/>
                                            </p:graphicEl>
                                          </p:spTgt>
                                        </p:tgtEl>
                                      </p:cBhvr>
                                    </p:animEffect>
                                  </p:childTnLst>
                                </p:cTn>
                              </p:par>
                            </p:childTnLst>
                          </p:cTn>
                        </p:par>
                        <p:par>
                          <p:cTn id="80" fill="hold">
                            <p:stCondLst>
                              <p:cond delay="5700"/>
                            </p:stCondLst>
                            <p:childTnLst>
                              <p:par>
                                <p:cTn id="81" presetID="22" presetClass="entr" presetSubtype="8" fill="hold" grpId="0" nodeType="afterEffect">
                                  <p:stCondLst>
                                    <p:cond delay="0"/>
                                  </p:stCondLst>
                                  <p:childTnLst>
                                    <p:set>
                                      <p:cBhvr>
                                        <p:cTn id="82" dur="1" fill="hold">
                                          <p:stCondLst>
                                            <p:cond delay="0"/>
                                          </p:stCondLst>
                                        </p:cTn>
                                        <p:tgtEl>
                                          <p:spTgt spid="3">
                                            <p:graphicEl>
                                              <a:chart seriesIdx="0" categoryIdx="19" bldStep="ptInSeries"/>
                                            </p:graphicEl>
                                          </p:spTgt>
                                        </p:tgtEl>
                                        <p:attrNameLst>
                                          <p:attrName>style.visibility</p:attrName>
                                        </p:attrNameLst>
                                      </p:cBhvr>
                                      <p:to>
                                        <p:strVal val="visible"/>
                                      </p:to>
                                    </p:set>
                                    <p:animEffect transition="in" filter="wipe(left)">
                                      <p:cBhvr>
                                        <p:cTn id="83" dur="300"/>
                                        <p:tgtEl>
                                          <p:spTgt spid="3">
                                            <p:graphicEl>
                                              <a:chart seriesIdx="0" categoryIdx="19" bldStep="ptInSeries"/>
                                            </p:graphicEl>
                                          </p:spTgt>
                                        </p:tgtEl>
                                      </p:cBhvr>
                                    </p:animEffect>
                                  </p:childTnLst>
                                </p:cTn>
                              </p:par>
                            </p:childTnLst>
                          </p:cTn>
                        </p:par>
                        <p:par>
                          <p:cTn id="84" fill="hold">
                            <p:stCondLst>
                              <p:cond delay="6000"/>
                            </p:stCondLst>
                            <p:childTnLst>
                              <p:par>
                                <p:cTn id="85" presetID="22" presetClass="entr" presetSubtype="8" fill="hold" grpId="0" nodeType="afterEffect">
                                  <p:stCondLst>
                                    <p:cond delay="0"/>
                                  </p:stCondLst>
                                  <p:childTnLst>
                                    <p:set>
                                      <p:cBhvr>
                                        <p:cTn id="86" dur="1" fill="hold">
                                          <p:stCondLst>
                                            <p:cond delay="0"/>
                                          </p:stCondLst>
                                        </p:cTn>
                                        <p:tgtEl>
                                          <p:spTgt spid="3">
                                            <p:graphicEl>
                                              <a:chart seriesIdx="0" categoryIdx="20" bldStep="ptInSeries"/>
                                            </p:graphicEl>
                                          </p:spTgt>
                                        </p:tgtEl>
                                        <p:attrNameLst>
                                          <p:attrName>style.visibility</p:attrName>
                                        </p:attrNameLst>
                                      </p:cBhvr>
                                      <p:to>
                                        <p:strVal val="visible"/>
                                      </p:to>
                                    </p:set>
                                    <p:animEffect transition="in" filter="wipe(left)">
                                      <p:cBhvr>
                                        <p:cTn id="87" dur="300"/>
                                        <p:tgtEl>
                                          <p:spTgt spid="3">
                                            <p:graphicEl>
                                              <a:chart seriesIdx="0" categoryIdx="20" bldStep="ptInSeries"/>
                                            </p:graphicEl>
                                          </p:spTgt>
                                        </p:tgtEl>
                                      </p:cBhvr>
                                    </p:animEffect>
                                  </p:childTnLst>
                                </p:cTn>
                              </p:par>
                            </p:childTnLst>
                          </p:cTn>
                        </p:par>
                        <p:par>
                          <p:cTn id="88" fill="hold">
                            <p:stCondLst>
                              <p:cond delay="6300"/>
                            </p:stCondLst>
                            <p:childTnLst>
                              <p:par>
                                <p:cTn id="89" presetID="22" presetClass="entr" presetSubtype="8" fill="hold" grpId="0" nodeType="afterEffect">
                                  <p:stCondLst>
                                    <p:cond delay="0"/>
                                  </p:stCondLst>
                                  <p:childTnLst>
                                    <p:set>
                                      <p:cBhvr>
                                        <p:cTn id="90" dur="1" fill="hold">
                                          <p:stCondLst>
                                            <p:cond delay="0"/>
                                          </p:stCondLst>
                                        </p:cTn>
                                        <p:tgtEl>
                                          <p:spTgt spid="3">
                                            <p:graphicEl>
                                              <a:chart seriesIdx="0" categoryIdx="21" bldStep="ptInSeries"/>
                                            </p:graphicEl>
                                          </p:spTgt>
                                        </p:tgtEl>
                                        <p:attrNameLst>
                                          <p:attrName>style.visibility</p:attrName>
                                        </p:attrNameLst>
                                      </p:cBhvr>
                                      <p:to>
                                        <p:strVal val="visible"/>
                                      </p:to>
                                    </p:set>
                                    <p:animEffect transition="in" filter="wipe(left)">
                                      <p:cBhvr>
                                        <p:cTn id="91" dur="300"/>
                                        <p:tgtEl>
                                          <p:spTgt spid="3">
                                            <p:graphicEl>
                                              <a:chart seriesIdx="0" categoryIdx="21" bldStep="ptInSeries"/>
                                            </p:graphicEl>
                                          </p:spTgt>
                                        </p:tgtEl>
                                      </p:cBhvr>
                                    </p:animEffect>
                                  </p:childTnLst>
                                </p:cTn>
                              </p:par>
                            </p:childTnLst>
                          </p:cTn>
                        </p:par>
                        <p:par>
                          <p:cTn id="92" fill="hold">
                            <p:stCondLst>
                              <p:cond delay="6600"/>
                            </p:stCondLst>
                            <p:childTnLst>
                              <p:par>
                                <p:cTn id="93" presetID="22" presetClass="entr" presetSubtype="8" fill="hold" grpId="0" nodeType="afterEffect">
                                  <p:stCondLst>
                                    <p:cond delay="0"/>
                                  </p:stCondLst>
                                  <p:childTnLst>
                                    <p:set>
                                      <p:cBhvr>
                                        <p:cTn id="94" dur="1" fill="hold">
                                          <p:stCondLst>
                                            <p:cond delay="0"/>
                                          </p:stCondLst>
                                        </p:cTn>
                                        <p:tgtEl>
                                          <p:spTgt spid="3">
                                            <p:graphicEl>
                                              <a:chart seriesIdx="0" categoryIdx="22" bldStep="ptInSeries"/>
                                            </p:graphicEl>
                                          </p:spTgt>
                                        </p:tgtEl>
                                        <p:attrNameLst>
                                          <p:attrName>style.visibility</p:attrName>
                                        </p:attrNameLst>
                                      </p:cBhvr>
                                      <p:to>
                                        <p:strVal val="visible"/>
                                      </p:to>
                                    </p:set>
                                    <p:animEffect transition="in" filter="wipe(left)">
                                      <p:cBhvr>
                                        <p:cTn id="95" dur="300"/>
                                        <p:tgtEl>
                                          <p:spTgt spid="3">
                                            <p:graphicEl>
                                              <a:chart seriesIdx="0" categoryIdx="22" bldStep="ptInSeries"/>
                                            </p:graphicEl>
                                          </p:spTgt>
                                        </p:tgtEl>
                                      </p:cBhvr>
                                    </p:animEffect>
                                  </p:childTnLst>
                                </p:cTn>
                              </p:par>
                            </p:childTnLst>
                          </p:cTn>
                        </p:par>
                        <p:par>
                          <p:cTn id="96" fill="hold">
                            <p:stCondLst>
                              <p:cond delay="6900"/>
                            </p:stCondLst>
                            <p:childTnLst>
                              <p:par>
                                <p:cTn id="97" presetID="22" presetClass="entr" presetSubtype="8" fill="hold" grpId="0" nodeType="afterEffect">
                                  <p:stCondLst>
                                    <p:cond delay="0"/>
                                  </p:stCondLst>
                                  <p:childTnLst>
                                    <p:set>
                                      <p:cBhvr>
                                        <p:cTn id="98" dur="1" fill="hold">
                                          <p:stCondLst>
                                            <p:cond delay="0"/>
                                          </p:stCondLst>
                                        </p:cTn>
                                        <p:tgtEl>
                                          <p:spTgt spid="3">
                                            <p:graphicEl>
                                              <a:chart seriesIdx="0" categoryIdx="23" bldStep="ptInSeries"/>
                                            </p:graphicEl>
                                          </p:spTgt>
                                        </p:tgtEl>
                                        <p:attrNameLst>
                                          <p:attrName>style.visibility</p:attrName>
                                        </p:attrNameLst>
                                      </p:cBhvr>
                                      <p:to>
                                        <p:strVal val="visible"/>
                                      </p:to>
                                    </p:set>
                                    <p:animEffect transition="in" filter="wipe(left)">
                                      <p:cBhvr>
                                        <p:cTn id="99" dur="300"/>
                                        <p:tgtEl>
                                          <p:spTgt spid="3">
                                            <p:graphicEl>
                                              <a:chart seriesIdx="0" categoryIdx="23" bldStep="ptInSeries"/>
                                            </p:graphicEl>
                                          </p:spTgt>
                                        </p:tgtEl>
                                      </p:cBhvr>
                                    </p:animEffect>
                                  </p:childTnLst>
                                </p:cTn>
                              </p:par>
                            </p:childTnLst>
                          </p:cTn>
                        </p:par>
                        <p:par>
                          <p:cTn id="100" fill="hold">
                            <p:stCondLst>
                              <p:cond delay="7200"/>
                            </p:stCondLst>
                            <p:childTnLst>
                              <p:par>
                                <p:cTn id="101" presetID="22" presetClass="entr" presetSubtype="8" fill="hold" grpId="0" nodeType="afterEffect">
                                  <p:stCondLst>
                                    <p:cond delay="0"/>
                                  </p:stCondLst>
                                  <p:childTnLst>
                                    <p:set>
                                      <p:cBhvr>
                                        <p:cTn id="102" dur="1" fill="hold">
                                          <p:stCondLst>
                                            <p:cond delay="0"/>
                                          </p:stCondLst>
                                        </p:cTn>
                                        <p:tgtEl>
                                          <p:spTgt spid="3">
                                            <p:graphicEl>
                                              <a:chart seriesIdx="0" categoryIdx="24" bldStep="ptInSeries"/>
                                            </p:graphicEl>
                                          </p:spTgt>
                                        </p:tgtEl>
                                        <p:attrNameLst>
                                          <p:attrName>style.visibility</p:attrName>
                                        </p:attrNameLst>
                                      </p:cBhvr>
                                      <p:to>
                                        <p:strVal val="visible"/>
                                      </p:to>
                                    </p:set>
                                    <p:animEffect transition="in" filter="wipe(left)">
                                      <p:cBhvr>
                                        <p:cTn id="103" dur="300"/>
                                        <p:tgtEl>
                                          <p:spTgt spid="3">
                                            <p:graphicEl>
                                              <a:chart seriesIdx="0" categoryIdx="24" bldStep="ptInSeries"/>
                                            </p:graphicEl>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wipe(left)">
                                      <p:cBhvr>
                                        <p:cTn id="106" dur="7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El"/>
        </p:bldSub>
      </p:bldGraphic>
      <p:bldP spid="4" grpId="0" animBg="1"/>
    </p:bldLst>
  </p:timing>
</p:sld>
</file>

<file path=ppt/theme/theme1.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8_MinimalistLight">
  <a:themeElements>
    <a:clrScheme name="38_Minimalist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7359</TotalTime>
  <Words>958</Words>
  <Application>Microsoft Macintosh PowerPoint</Application>
  <PresentationFormat>Custom</PresentationFormat>
  <Paragraphs>226</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Avenir Next</vt:lpstr>
      <vt:lpstr>Avenir Next Demi Bold</vt:lpstr>
      <vt:lpstr>Avenir Next Medium</vt:lpstr>
      <vt:lpstr>Graphik</vt:lpstr>
      <vt:lpstr>Graphik Light</vt:lpstr>
      <vt:lpstr>Helvetica Neue</vt:lpstr>
      <vt:lpstr>Produkt Extralight</vt:lpstr>
      <vt:lpstr>Produkt Light</vt:lpstr>
      <vt:lpstr>38_MinimalistLight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 B</cp:lastModifiedBy>
  <cp:revision>43</cp:revision>
  <cp:lastPrinted>2025-02-16T00:16:11Z</cp:lastPrinted>
  <dcterms:modified xsi:type="dcterms:W3CDTF">2025-02-27T07:05:17Z</dcterms:modified>
</cp:coreProperties>
</file>